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75513-FE47-4C3C-BD7C-AA03971457CA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D37D-1BDA-4561-92CE-AB1133F4E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6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75513-FE47-4C3C-BD7C-AA03971457CA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D37D-1BDA-4561-92CE-AB1133F4E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445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75513-FE47-4C3C-BD7C-AA03971457CA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D37D-1BDA-4561-92CE-AB1133F4E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67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75513-FE47-4C3C-BD7C-AA03971457CA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D37D-1BDA-4561-92CE-AB1133F4E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821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75513-FE47-4C3C-BD7C-AA03971457CA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D37D-1BDA-4561-92CE-AB1133F4E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16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75513-FE47-4C3C-BD7C-AA03971457CA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D37D-1BDA-4561-92CE-AB1133F4E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74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75513-FE47-4C3C-BD7C-AA03971457CA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D37D-1BDA-4561-92CE-AB1133F4E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95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75513-FE47-4C3C-BD7C-AA03971457CA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D37D-1BDA-4561-92CE-AB1133F4E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611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75513-FE47-4C3C-BD7C-AA03971457CA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D37D-1BDA-4561-92CE-AB1133F4E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9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75513-FE47-4C3C-BD7C-AA03971457CA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D37D-1BDA-4561-92CE-AB1133F4E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86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75513-FE47-4C3C-BD7C-AA03971457CA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D37D-1BDA-4561-92CE-AB1133F4E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245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75513-FE47-4C3C-BD7C-AA03971457CA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8D37D-1BDA-4561-92CE-AB1133F4E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2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tmp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504967" y="409433"/>
            <a:ext cx="11218460" cy="6059606"/>
          </a:xfrm>
          <a:prstGeom prst="frame">
            <a:avLst>
              <a:gd name="adj1" fmla="val 7770"/>
            </a:avLst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43554" y="2120962"/>
            <a:ext cx="8741286" cy="1862048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500" dirty="0" smtClean="0"/>
              <a:t> </a:t>
            </a:r>
            <a:r>
              <a:rPr lang="en-US" sz="11500" b="1" dirty="0" err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সবাইকে</a:t>
            </a:r>
            <a:r>
              <a:rPr lang="en-US" sz="11500" dirty="0" smtClean="0"/>
              <a:t> </a:t>
            </a:r>
            <a:r>
              <a:rPr lang="en-US" sz="11500" b="1" dirty="0" err="1" smtClean="0">
                <a:ln>
                  <a:solidFill>
                    <a:srgbClr val="CC00CC"/>
                  </a:solidFill>
                </a:ln>
              </a:rPr>
              <a:t>স্বাগতম</a:t>
            </a:r>
            <a:r>
              <a:rPr lang="en-US" sz="11500" dirty="0" smtClean="0"/>
              <a:t> 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25347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6642" y="3859306"/>
            <a:ext cx="10152529" cy="10701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177" dirty="0">
                <a:latin typeface="NikoshBAN" pitchFamily="2" charset="0"/>
                <a:cs typeface="NikoshBAN" pitchFamily="2" charset="0"/>
              </a:rPr>
              <a:t>নদী ভাঙ্ন আমাদের সামাজিক ও অর্থনৈতিক জীবনে কী রকম প্রভাব ফেলে ৩ টি বাক্যে লেখ । </a:t>
            </a:r>
            <a:endParaRPr lang="en-US" sz="317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02112" y="1117761"/>
            <a:ext cx="3227294" cy="570292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pPr algn="ctr"/>
            <a:r>
              <a:rPr lang="bn-BD" sz="3177" dirty="0">
                <a:ln>
                  <a:solidFill>
                    <a:srgbClr val="FF000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3177" dirty="0">
              <a:ln>
                <a:solidFill>
                  <a:srgbClr val="FF000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464024" y="150125"/>
            <a:ext cx="11477767" cy="6414448"/>
          </a:xfrm>
          <a:prstGeom prst="frame">
            <a:avLst>
              <a:gd name="adj1" fmla="val 4415"/>
            </a:avLst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363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taur\Desktop\OOOO\Bakk-3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3570" y="670904"/>
            <a:ext cx="6306701" cy="377613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00701" y="5188027"/>
            <a:ext cx="8404412" cy="635559"/>
          </a:xfrm>
          <a:prstGeom prst="rect">
            <a:avLst/>
          </a:prstGeom>
          <a:solidFill>
            <a:srgbClr val="FFC00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530" dirty="0">
                <a:latin typeface="NikoshBAN" pitchFamily="2" charset="0"/>
                <a:cs typeface="NikoshBAN" pitchFamily="2" charset="0"/>
              </a:rPr>
              <a:t>নদী থেকে বালি উত্তোলন নদী ভাঙ</a:t>
            </a:r>
            <a:r>
              <a:rPr lang="en-US" sz="3530" dirty="0">
                <a:latin typeface="NikoshBAN" pitchFamily="2" charset="0"/>
                <a:cs typeface="NikoshBAN" pitchFamily="2" charset="0"/>
              </a:rPr>
              <a:t>ন</a:t>
            </a:r>
            <a:r>
              <a:rPr lang="as-IN" sz="353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3530" dirty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3530" dirty="0">
                <a:latin typeface="NikoshBAN" pitchFamily="2" charset="0"/>
                <a:cs typeface="NikoshBAN" pitchFamily="2" charset="0"/>
              </a:rPr>
              <a:t> মানব সৃষ্ট কারণ । </a:t>
            </a:r>
            <a:endParaRPr lang="en-US" sz="353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464024" y="150125"/>
            <a:ext cx="11477767" cy="6414448"/>
          </a:xfrm>
          <a:prstGeom prst="frame">
            <a:avLst>
              <a:gd name="adj1" fmla="val 4415"/>
            </a:avLst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170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Ataur\Desktop\OOOO\1607447_kalerkantho_pic-550x3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6890" y="562709"/>
            <a:ext cx="6122780" cy="3807256"/>
          </a:xfrm>
          <a:prstGeom prst="roundRect">
            <a:avLst>
              <a:gd name="adj" fmla="val 11936"/>
            </a:avLst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1328348" y="5019271"/>
            <a:ext cx="9749118" cy="6355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530" dirty="0">
                <a:latin typeface="NikoshBAN" pitchFamily="2" charset="0"/>
                <a:cs typeface="NikoshBAN" pitchFamily="2" charset="0"/>
              </a:rPr>
              <a:t>নদী তীরবর্তী গাছপালা কেটে ফেলা নদী ভাঙ</a:t>
            </a:r>
            <a:r>
              <a:rPr lang="bn-IN" sz="3530" dirty="0">
                <a:latin typeface="NikoshBAN" pitchFamily="2" charset="0"/>
                <a:cs typeface="NikoshBAN" pitchFamily="2" charset="0"/>
              </a:rPr>
              <a:t>নের</a:t>
            </a:r>
            <a:r>
              <a:rPr lang="bn-BD" sz="3530" dirty="0">
                <a:latin typeface="NikoshBAN" pitchFamily="2" charset="0"/>
                <a:cs typeface="NikoshBAN" pitchFamily="2" charset="0"/>
              </a:rPr>
              <a:t> মানব সৃষ্ট কারণ । </a:t>
            </a:r>
            <a:endParaRPr lang="en-US" sz="353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464024" y="150125"/>
            <a:ext cx="11477767" cy="6414448"/>
          </a:xfrm>
          <a:prstGeom prst="frame">
            <a:avLst>
              <a:gd name="adj1" fmla="val 4415"/>
            </a:avLst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58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42409" y="408254"/>
            <a:ext cx="5378824" cy="1411941"/>
          </a:xfrm>
          <a:prstGeom prst="rect">
            <a:avLst/>
          </a:prstGeom>
          <a:noFill/>
        </p:spPr>
        <p:txBody>
          <a:bodyPr wrap="square" rtlCol="0">
            <a:prstTxWarp prst="textChevron">
              <a:avLst>
                <a:gd name="adj" fmla="val 50000"/>
              </a:avLst>
            </a:prstTxWarp>
            <a:spAutoFit/>
          </a:bodyPr>
          <a:lstStyle/>
          <a:p>
            <a:pPr algn="ctr"/>
            <a:r>
              <a:rPr lang="bn-BD" sz="353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পাঠ্য বইয়ের সাথে সংযোগ সাধন </a:t>
            </a:r>
            <a:endParaRPr lang="en-US" sz="353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6436" y="5316815"/>
            <a:ext cx="9412941" cy="635559"/>
          </a:xfrm>
          <a:prstGeom prst="rect">
            <a:avLst/>
          </a:prstGeom>
          <a:noFill/>
          <a:ln>
            <a:solidFill>
              <a:srgbClr val="1008B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530" dirty="0">
                <a:latin typeface="NikoshBAN" pitchFamily="2" charset="0"/>
                <a:cs typeface="NikoshBAN" pitchFamily="2" charset="0"/>
              </a:rPr>
              <a:t>তোমাদের বাংলাদেশ ও বিশ্বপরিচয় বইয়ের ৫০ পৃষ্ঠা পড় । </a:t>
            </a:r>
            <a:endParaRPr lang="en-US" sz="353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Screen Clipping">
            <a:extLst>
              <a:ext uri="{FF2B5EF4-FFF2-40B4-BE49-F238E27FC236}">
                <a16:creationId xmlns="" xmlns:a16="http://schemas.microsoft.com/office/drawing/2014/main" id="{485CDDD3-2227-40A5-8625-BD545559D7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7426" y="2078324"/>
            <a:ext cx="4070143" cy="3128108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464024" y="150125"/>
            <a:ext cx="11477767" cy="6414448"/>
          </a:xfrm>
          <a:prstGeom prst="frame">
            <a:avLst>
              <a:gd name="adj1" fmla="val 4415"/>
            </a:avLst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66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6765" y="874059"/>
            <a:ext cx="7597588" cy="581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177" dirty="0">
                <a:latin typeface="NikoshBAN" pitchFamily="2" charset="0"/>
                <a:cs typeface="NikoshBAN" pitchFamily="2" charset="0"/>
              </a:rPr>
              <a:t>(১) নদীর ভাঙ্গন প্রক্রিয়া তীব্র হতে পারে কোন কারণে ? </a:t>
            </a:r>
            <a:endParaRPr lang="en-US" sz="317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60176" y="1479177"/>
            <a:ext cx="2218765" cy="58124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177" dirty="0">
                <a:latin typeface="NikoshBAN" pitchFamily="2" charset="0"/>
                <a:cs typeface="NikoshBAN" pitchFamily="2" charset="0"/>
              </a:rPr>
              <a:t>(ক) নদী খনন  </a:t>
            </a:r>
            <a:endParaRPr lang="en-US" sz="317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7412" y="2151530"/>
            <a:ext cx="2084294" cy="58124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177" dirty="0">
                <a:latin typeface="NikoshBAN" pitchFamily="2" charset="0"/>
                <a:cs typeface="NikoshBAN" pitchFamily="2" charset="0"/>
              </a:rPr>
              <a:t>(গ) বন্যা </a:t>
            </a:r>
            <a:endParaRPr lang="en-US" sz="317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85765" y="1479177"/>
            <a:ext cx="2420471" cy="58124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177" dirty="0">
                <a:latin typeface="NikoshBAN" pitchFamily="2" charset="0"/>
                <a:cs typeface="NikoshBAN" pitchFamily="2" charset="0"/>
              </a:rPr>
              <a:t>(খ) বালু উত্তোলন  </a:t>
            </a:r>
            <a:endParaRPr lang="en-US" sz="317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2151530"/>
            <a:ext cx="2353235" cy="58124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177" dirty="0">
                <a:latin typeface="NikoshBAN" pitchFamily="2" charset="0"/>
                <a:cs typeface="NikoshBAN" pitchFamily="2" charset="0"/>
              </a:rPr>
              <a:t>(ঘ) বৃক্ষ নিধন  </a:t>
            </a:r>
            <a:endParaRPr lang="en-US" sz="317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56764" y="2724238"/>
            <a:ext cx="6521824" cy="581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177" dirty="0">
                <a:latin typeface="NikoshBAN" pitchFamily="2" charset="0"/>
                <a:cs typeface="NikoshBAN" pitchFamily="2" charset="0"/>
              </a:rPr>
              <a:t>(২) নদী ভাঙ্গনে কোন মৌসুমে বেশি হয় ? </a:t>
            </a:r>
            <a:endParaRPr lang="en-US" sz="317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56765" y="4741297"/>
            <a:ext cx="7194176" cy="581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177" dirty="0">
                <a:latin typeface="NikoshBAN" pitchFamily="2" charset="0"/>
                <a:cs typeface="NikoshBAN" pitchFamily="2" charset="0"/>
              </a:rPr>
              <a:t>(৩) বাংলাদেশের কোন এলাকায় নদী ভাঙ্গন বেশি হয় ? </a:t>
            </a:r>
            <a:endParaRPr lang="en-US" sz="317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27412" y="3262120"/>
            <a:ext cx="2017059" cy="581249"/>
          </a:xfrm>
          <a:prstGeom prst="rect">
            <a:avLst/>
          </a:prstGeom>
          <a:solidFill>
            <a:srgbClr val="12FAD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177" dirty="0">
                <a:latin typeface="NikoshBAN" pitchFamily="2" charset="0"/>
                <a:cs typeface="NikoshBAN" pitchFamily="2" charset="0"/>
              </a:rPr>
              <a:t>(ক) বর্ষাকালে   </a:t>
            </a:r>
            <a:endParaRPr lang="en-US" sz="317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51294" y="3262120"/>
            <a:ext cx="2286000" cy="581249"/>
          </a:xfrm>
          <a:prstGeom prst="rect">
            <a:avLst/>
          </a:prstGeom>
          <a:solidFill>
            <a:srgbClr val="12FAD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177" dirty="0">
                <a:latin typeface="NikoshBAN" pitchFamily="2" charset="0"/>
                <a:cs typeface="NikoshBAN" pitchFamily="2" charset="0"/>
              </a:rPr>
              <a:t>(খ) গ্রীষ্মকালে  </a:t>
            </a:r>
            <a:endParaRPr lang="en-US" sz="317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27412" y="4001708"/>
            <a:ext cx="2017059" cy="581249"/>
          </a:xfrm>
          <a:prstGeom prst="rect">
            <a:avLst/>
          </a:prstGeom>
          <a:solidFill>
            <a:srgbClr val="12FAD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177" dirty="0">
                <a:latin typeface="NikoshBAN" pitchFamily="2" charset="0"/>
                <a:cs typeface="NikoshBAN" pitchFamily="2" charset="0"/>
              </a:rPr>
              <a:t>(গ) শরৎ কালে   </a:t>
            </a:r>
            <a:endParaRPr lang="en-US" sz="317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51294" y="4001708"/>
            <a:ext cx="2286000" cy="581249"/>
          </a:xfrm>
          <a:prstGeom prst="rect">
            <a:avLst/>
          </a:prstGeom>
          <a:solidFill>
            <a:srgbClr val="12FAD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177" dirty="0">
                <a:latin typeface="NikoshBAN" pitchFamily="2" charset="0"/>
                <a:cs typeface="NikoshBAN" pitchFamily="2" charset="0"/>
              </a:rPr>
              <a:t>(ঘ) হেমন্ত কালে   </a:t>
            </a:r>
            <a:endParaRPr lang="en-US" sz="317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94647" y="5279179"/>
            <a:ext cx="2196353" cy="58124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177" dirty="0">
                <a:latin typeface="NikoshBAN" pitchFamily="2" charset="0"/>
                <a:cs typeface="NikoshBAN" pitchFamily="2" charset="0"/>
              </a:rPr>
              <a:t>(ক) পশ্চিমাংশে    </a:t>
            </a:r>
            <a:endParaRPr lang="en-US" sz="317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92588" y="5279179"/>
            <a:ext cx="2151529" cy="58124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177" dirty="0">
                <a:latin typeface="NikoshBAN" pitchFamily="2" charset="0"/>
                <a:cs typeface="NikoshBAN" pitchFamily="2" charset="0"/>
              </a:rPr>
              <a:t>(খ) উত্তরাংশে   </a:t>
            </a:r>
            <a:endParaRPr lang="en-US" sz="317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94647" y="5951532"/>
            <a:ext cx="2286000" cy="58124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177" dirty="0">
                <a:latin typeface="NikoshBAN" pitchFamily="2" charset="0"/>
                <a:cs typeface="NikoshBAN" pitchFamily="2" charset="0"/>
              </a:rPr>
              <a:t>(গ) পূর্বাংশে  </a:t>
            </a:r>
            <a:endParaRPr lang="en-US" sz="317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92588" y="5951532"/>
            <a:ext cx="2151529" cy="58124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177" dirty="0">
                <a:latin typeface="NikoshBAN" pitchFamily="2" charset="0"/>
                <a:cs typeface="NikoshBAN" pitchFamily="2" charset="0"/>
              </a:rPr>
              <a:t>(ঘ) দক্ষিণাংশে  </a:t>
            </a:r>
            <a:endParaRPr lang="en-US" sz="317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Frame 21"/>
          <p:cNvSpPr/>
          <p:nvPr/>
        </p:nvSpPr>
        <p:spPr>
          <a:xfrm>
            <a:off x="0" y="98474"/>
            <a:ext cx="12192000" cy="6759526"/>
          </a:xfrm>
          <a:prstGeom prst="frame">
            <a:avLst>
              <a:gd name="adj1" fmla="val 2750"/>
            </a:avLst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rot="2014497">
            <a:off x="9630633" y="1069017"/>
            <a:ext cx="1924334" cy="6005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মূল্যায়ন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38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8278" y="1120864"/>
            <a:ext cx="3496235" cy="67891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bn-BD" sz="3883" dirty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3883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2407" y="4836961"/>
            <a:ext cx="8001000" cy="1070165"/>
          </a:xfrm>
          <a:prstGeom prst="rect">
            <a:avLst/>
          </a:prstGeom>
          <a:solidFill>
            <a:srgbClr val="33CC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177" dirty="0">
                <a:latin typeface="NikoshBAN" pitchFamily="2" charset="0"/>
                <a:cs typeface="NikoshBAN" pitchFamily="2" charset="0"/>
              </a:rPr>
              <a:t>তোমার এলাকার বন্যা নিয়ন্ত্রণে কী করা প্রয়োজন , সে সম্পর্কে মতামত জানিয়ে পানি উন্নয়ন বোর্ডের কাছে একটি চিঠি লেখ । </a:t>
            </a:r>
            <a:endParaRPr lang="en-US" sz="317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464024" y="150125"/>
            <a:ext cx="11477767" cy="6414448"/>
          </a:xfrm>
          <a:prstGeom prst="frame">
            <a:avLst>
              <a:gd name="adj1" fmla="val 4415"/>
            </a:avLst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78" y="2118850"/>
            <a:ext cx="3804262" cy="24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29668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9454" y="143133"/>
            <a:ext cx="8496886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54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সুস্থ থাকো, নিরাপদে থাকো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96495" y="1732557"/>
            <a:ext cx="1385665" cy="1551912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</a:p>
        </p:txBody>
      </p:sp>
      <p:sp>
        <p:nvSpPr>
          <p:cNvPr id="13" name="Oval 12"/>
          <p:cNvSpPr/>
          <p:nvPr/>
        </p:nvSpPr>
        <p:spPr>
          <a:xfrm>
            <a:off x="1671624" y="1732557"/>
            <a:ext cx="1385665" cy="1551912"/>
          </a:xfrm>
          <a:prstGeom prst="ellipse">
            <a:avLst/>
          </a:prstGeom>
          <a:solidFill>
            <a:srgbClr val="00B050"/>
          </a:solidFill>
          <a:ln w="7620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/>
              <a:t>বা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204427" y="1732557"/>
            <a:ext cx="1385665" cy="1551912"/>
          </a:xfrm>
          <a:prstGeom prst="ellipse">
            <a:avLst/>
          </a:prstGeom>
          <a:solidFill>
            <a:srgbClr val="002060"/>
          </a:solidFill>
          <a:ln w="762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ই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707154" y="1732557"/>
            <a:ext cx="1385665" cy="1551912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762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/>
              <a:t>কে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209881" y="1732557"/>
            <a:ext cx="1385665" cy="155191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762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ধ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7704293" y="1805016"/>
            <a:ext cx="1385665" cy="1551912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/>
              <a:t>ন্য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9170675" y="1786596"/>
            <a:ext cx="1385665" cy="1551912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/>
              <a:t>বা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10651600" y="1805016"/>
            <a:ext cx="1385665" cy="1551912"/>
          </a:xfrm>
          <a:prstGeom prst="ellipse">
            <a:avLst/>
          </a:prstGeom>
          <a:solidFill>
            <a:schemeClr val="accent1"/>
          </a:solidFill>
          <a:ln w="76200">
            <a:solidFill>
              <a:srgbClr val="00206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দ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18887" y="3307915"/>
            <a:ext cx="1061748" cy="2133599"/>
            <a:chOff x="1140750" y="4067908"/>
            <a:chExt cx="1061748" cy="2133599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1629508" y="4067908"/>
              <a:ext cx="42116" cy="1453661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Isosceles Triangle 5"/>
            <p:cNvSpPr/>
            <p:nvPr/>
          </p:nvSpPr>
          <p:spPr>
            <a:xfrm rot="10800000">
              <a:off x="1140750" y="5521569"/>
              <a:ext cx="1061748" cy="679938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916788" y="3338507"/>
            <a:ext cx="1061748" cy="2133599"/>
            <a:chOff x="1140750" y="4067908"/>
            <a:chExt cx="1061748" cy="2133599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1629508" y="4067908"/>
              <a:ext cx="42116" cy="1453661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Isosceles Triangle 21"/>
            <p:cNvSpPr/>
            <p:nvPr/>
          </p:nvSpPr>
          <p:spPr>
            <a:xfrm rot="10800000">
              <a:off x="1140750" y="5521569"/>
              <a:ext cx="1061748" cy="679938"/>
            </a:xfrm>
            <a:prstGeom prst="triangl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484063" y="3307915"/>
            <a:ext cx="1061748" cy="2133599"/>
            <a:chOff x="1140750" y="4067908"/>
            <a:chExt cx="1061748" cy="2133599"/>
          </a:xfrm>
          <a:solidFill>
            <a:srgbClr val="FFFF00"/>
          </a:solidFill>
        </p:grpSpPr>
        <p:cxnSp>
          <p:nvCxnSpPr>
            <p:cNvPr id="24" name="Straight Connector 23"/>
            <p:cNvCxnSpPr/>
            <p:nvPr/>
          </p:nvCxnSpPr>
          <p:spPr>
            <a:xfrm>
              <a:off x="1629508" y="4067908"/>
              <a:ext cx="42116" cy="145366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Isosceles Triangle 24"/>
            <p:cNvSpPr/>
            <p:nvPr/>
          </p:nvSpPr>
          <p:spPr>
            <a:xfrm rot="10800000">
              <a:off x="1140750" y="5521569"/>
              <a:ext cx="1061748" cy="679938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938225" y="3296191"/>
            <a:ext cx="1061748" cy="2133599"/>
            <a:chOff x="1140750" y="4067908"/>
            <a:chExt cx="1061748" cy="2133599"/>
          </a:xfrm>
          <a:solidFill>
            <a:srgbClr val="00B050"/>
          </a:solidFill>
        </p:grpSpPr>
        <p:cxnSp>
          <p:nvCxnSpPr>
            <p:cNvPr id="27" name="Straight Connector 26"/>
            <p:cNvCxnSpPr/>
            <p:nvPr/>
          </p:nvCxnSpPr>
          <p:spPr>
            <a:xfrm>
              <a:off x="1629508" y="4067908"/>
              <a:ext cx="42116" cy="1453661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Isosceles Triangle 27"/>
            <p:cNvSpPr/>
            <p:nvPr/>
          </p:nvSpPr>
          <p:spPr>
            <a:xfrm rot="10800000">
              <a:off x="1140750" y="5521569"/>
              <a:ext cx="1061748" cy="679938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432884" y="3333367"/>
            <a:ext cx="1061748" cy="2133599"/>
            <a:chOff x="1140750" y="4067908"/>
            <a:chExt cx="1061748" cy="2133599"/>
          </a:xfrm>
          <a:solidFill>
            <a:srgbClr val="7030A0"/>
          </a:solidFill>
        </p:grpSpPr>
        <p:cxnSp>
          <p:nvCxnSpPr>
            <p:cNvPr id="30" name="Straight Connector 29"/>
            <p:cNvCxnSpPr/>
            <p:nvPr/>
          </p:nvCxnSpPr>
          <p:spPr>
            <a:xfrm>
              <a:off x="1629508" y="4067908"/>
              <a:ext cx="42116" cy="1453661"/>
            </a:xfrm>
            <a:prstGeom prst="line">
              <a:avLst/>
            </a:prstGeom>
            <a:grpFill/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Isosceles Triangle 30"/>
            <p:cNvSpPr/>
            <p:nvPr/>
          </p:nvSpPr>
          <p:spPr>
            <a:xfrm rot="10800000">
              <a:off x="1140750" y="5521569"/>
              <a:ext cx="1061748" cy="679938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909123" y="3376247"/>
            <a:ext cx="1061748" cy="2133599"/>
            <a:chOff x="1140750" y="4067908"/>
            <a:chExt cx="1061748" cy="2133599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1629508" y="4067908"/>
              <a:ext cx="42116" cy="1453661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Isosceles Triangle 33"/>
            <p:cNvSpPr/>
            <p:nvPr/>
          </p:nvSpPr>
          <p:spPr>
            <a:xfrm rot="10800000">
              <a:off x="1140750" y="5521569"/>
              <a:ext cx="1061748" cy="679938"/>
            </a:xfrm>
            <a:prstGeom prst="triangle">
              <a:avLst/>
            </a:prstGeom>
            <a:solidFill>
              <a:srgbClr val="00B0F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9428071" y="3376246"/>
            <a:ext cx="1061748" cy="2133599"/>
            <a:chOff x="1140750" y="4067908"/>
            <a:chExt cx="1061748" cy="2133599"/>
          </a:xfrm>
          <a:solidFill>
            <a:schemeClr val="accent2">
              <a:lumMod val="75000"/>
            </a:schemeClr>
          </a:solidFill>
        </p:grpSpPr>
        <p:cxnSp>
          <p:nvCxnSpPr>
            <p:cNvPr id="36" name="Straight Connector 35"/>
            <p:cNvCxnSpPr/>
            <p:nvPr/>
          </p:nvCxnSpPr>
          <p:spPr>
            <a:xfrm>
              <a:off x="1629508" y="4067908"/>
              <a:ext cx="42116" cy="1453661"/>
            </a:xfrm>
            <a:prstGeom prst="line">
              <a:avLst/>
            </a:prstGeom>
            <a:grpFill/>
            <a:ln w="762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Isosceles Triangle 36"/>
            <p:cNvSpPr/>
            <p:nvPr/>
          </p:nvSpPr>
          <p:spPr>
            <a:xfrm rot="10800000">
              <a:off x="1140750" y="5521569"/>
              <a:ext cx="1061748" cy="679938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0947019" y="3364523"/>
            <a:ext cx="1061748" cy="2133599"/>
            <a:chOff x="1140750" y="4067908"/>
            <a:chExt cx="1061748" cy="2133599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1629508" y="4067908"/>
              <a:ext cx="42116" cy="1453661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Isosceles Triangle 39"/>
            <p:cNvSpPr/>
            <p:nvPr/>
          </p:nvSpPr>
          <p:spPr>
            <a:xfrm rot="10800000">
              <a:off x="1140750" y="5521569"/>
              <a:ext cx="1061748" cy="679938"/>
            </a:xfrm>
            <a:prstGeom prst="triangle">
              <a:avLst/>
            </a:prstGeom>
            <a:solidFill>
              <a:srgbClr val="C00000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01485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5641144" y="787791"/>
            <a:ext cx="3010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29464" y="3483704"/>
            <a:ext cx="26869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পিন্টু চক্রবর্ত্তী  ( গোবিন্দ )</a:t>
            </a:r>
          </a:p>
          <a:p>
            <a:pPr algn="ctr"/>
            <a:r>
              <a:rPr lang="bn-IN" sz="24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2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 গুরুকচি সরকারি প্রাথমিক বিদ্যালয়</a:t>
            </a:r>
          </a:p>
          <a:p>
            <a:pPr algn="ctr"/>
            <a:r>
              <a:rPr lang="bn-IN" sz="24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গোয়াইনঘাট – সিলেট।</a:t>
            </a:r>
          </a:p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01774149077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16" t="1641" r="2655" b="39486"/>
          <a:stretch/>
        </p:blipFill>
        <p:spPr>
          <a:xfrm>
            <a:off x="3854546" y="1252413"/>
            <a:ext cx="1824112" cy="1938998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038" y="1252413"/>
            <a:ext cx="1768651" cy="18147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1" name="Straight Connector 10"/>
          <p:cNvCxnSpPr/>
          <p:nvPr/>
        </p:nvCxnSpPr>
        <p:spPr>
          <a:xfrm>
            <a:off x="6962902" y="1812389"/>
            <a:ext cx="14068" cy="137902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810708" y="1574116"/>
            <a:ext cx="14073" cy="1337307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129164" y="2035321"/>
            <a:ext cx="14068" cy="137902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731368" y="3414343"/>
            <a:ext cx="27349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শ্রেণি-পঞ্চম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বিষয়বস্তু-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দুর্‍্যোগ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ভাঙ্গন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020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14782" y="594855"/>
            <a:ext cx="4376249" cy="6355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530" dirty="0">
                <a:latin typeface="NikoshBAN" pitchFamily="2" charset="0"/>
                <a:cs typeface="NikoshBAN" pitchFamily="2" charset="0"/>
              </a:rPr>
              <a:t>চলো একটা ভিডিও দেখি </a:t>
            </a:r>
            <a:endParaRPr lang="en-US" sz="353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4997" y="5246542"/>
            <a:ext cx="6858000" cy="6355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530" dirty="0">
                <a:latin typeface="NikoshBAN" pitchFamily="2" charset="0"/>
                <a:cs typeface="NikoshBAN" pitchFamily="2" charset="0"/>
              </a:rPr>
              <a:t>ভিডিওতে আমরা কী দেখলাম ।  </a:t>
            </a:r>
            <a:endParaRPr lang="en-US" sz="353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464024" y="150125"/>
            <a:ext cx="11477767" cy="6414448"/>
          </a:xfrm>
          <a:prstGeom prst="frame">
            <a:avLst>
              <a:gd name="adj1" fmla="val 4415"/>
            </a:avLst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4819108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6677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21756" y="682165"/>
            <a:ext cx="4946725" cy="82561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765" dirty="0">
                <a:latin typeface="NikoshBAN" pitchFamily="2" charset="0"/>
                <a:cs typeface="NikoshBAN" pitchFamily="2" charset="0"/>
              </a:rPr>
              <a:t>আমাদের আজকের পাঠ </a:t>
            </a:r>
            <a:endParaRPr lang="en-US" sz="4765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20393" y="5085680"/>
            <a:ext cx="3349450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নদী ভাঙ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ন</a:t>
            </a:r>
          </a:p>
        </p:txBody>
      </p:sp>
      <p:pic>
        <p:nvPicPr>
          <p:cNvPr id="7" name="Picture 2" descr="C:\Users\Ataur\Desktop\OOOO\5_15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8440" y="1846520"/>
            <a:ext cx="4940041" cy="3021658"/>
          </a:xfrm>
          <a:prstGeom prst="ellipse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8" name="Frame 7"/>
          <p:cNvSpPr/>
          <p:nvPr/>
        </p:nvSpPr>
        <p:spPr>
          <a:xfrm>
            <a:off x="464024" y="150125"/>
            <a:ext cx="11477767" cy="6414448"/>
          </a:xfrm>
          <a:prstGeom prst="frame">
            <a:avLst>
              <a:gd name="adj1" fmla="val 4415"/>
            </a:avLst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88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2512" y="598549"/>
            <a:ext cx="3563471" cy="970086"/>
          </a:xfrm>
          <a:prstGeom prst="donut">
            <a:avLst>
              <a:gd name="adj" fmla="val 12920"/>
            </a:avLst>
          </a:prstGeom>
          <a:noFill/>
          <a:ln w="5715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883" dirty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3883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2942" y="2017059"/>
            <a:ext cx="51002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শিক্ষার্থীরা--- 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9765" y="3765177"/>
            <a:ext cx="7126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(১) নদী ভাঙ্ন কী তা বলতে পারবে 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9765" y="4639236"/>
            <a:ext cx="85699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(২) নদী ভাঙ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নের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ক্ষয়ক্ষতি বর্ণনা করতে পারবে 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464024" y="150125"/>
            <a:ext cx="11477767" cy="6414448"/>
          </a:xfrm>
          <a:prstGeom prst="frame">
            <a:avLst>
              <a:gd name="adj1" fmla="val 4415"/>
            </a:avLst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968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C:\Users\Ataur\Desktop\OOOO\maxresdefaul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2848" y="1519913"/>
            <a:ext cx="6320118" cy="3429841"/>
          </a:xfrm>
          <a:prstGeom prst="round2Diag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3675529" y="695880"/>
            <a:ext cx="4840941" cy="6355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530" dirty="0">
                <a:latin typeface="NikoshBAN" pitchFamily="2" charset="0"/>
                <a:cs typeface="NikoshBAN" pitchFamily="2" charset="0"/>
              </a:rPr>
              <a:t>চিত্রে কী দেখতে পাচ্ছ ? </a:t>
            </a:r>
            <a:endParaRPr lang="en-US" sz="353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1172" y="5080688"/>
            <a:ext cx="3563470" cy="6355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530" dirty="0">
                <a:latin typeface="NikoshBAN" pitchFamily="2" charset="0"/>
                <a:cs typeface="NikoshBAN" pitchFamily="2" charset="0"/>
              </a:rPr>
              <a:t>নদীর পাড় </a:t>
            </a:r>
            <a:r>
              <a:rPr lang="en-US" sz="3530" dirty="0" err="1" smtClean="0">
                <a:latin typeface="NikoshBAN" pitchFamily="2" charset="0"/>
                <a:cs typeface="NikoshBAN" pitchFamily="2" charset="0"/>
              </a:rPr>
              <a:t>ভাঙ্গছে</a:t>
            </a:r>
            <a:r>
              <a:rPr lang="en-US" sz="353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53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53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44554" y="5096302"/>
            <a:ext cx="5916706" cy="689869"/>
          </a:xfrm>
          <a:prstGeom prst="rect">
            <a:avLst/>
          </a:prstGeom>
          <a:solidFill>
            <a:srgbClr val="CC00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883" dirty="0">
                <a:latin typeface="NikoshBAN" pitchFamily="2" charset="0"/>
                <a:cs typeface="NikoshBAN" pitchFamily="2" charset="0"/>
              </a:rPr>
              <a:t>নদীর পাড় ভাঙ্নই নদী ভাঙ্ন ।  </a:t>
            </a:r>
            <a:endParaRPr lang="en-US" sz="3883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464024" y="150125"/>
            <a:ext cx="11477767" cy="6414448"/>
          </a:xfrm>
          <a:prstGeom prst="frame">
            <a:avLst>
              <a:gd name="adj1" fmla="val 4415"/>
            </a:avLst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88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taur\Desktop\OOOO\nodi-vangon-photo_868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50"/>
          <a:stretch>
            <a:fillRect/>
          </a:stretch>
        </p:blipFill>
        <p:spPr bwMode="auto">
          <a:xfrm>
            <a:off x="3709147" y="1397009"/>
            <a:ext cx="5042647" cy="3267635"/>
          </a:xfrm>
          <a:prstGeom prst="snip2DiagRect">
            <a:avLst>
              <a:gd name="adj1" fmla="val 0"/>
              <a:gd name="adj2" fmla="val 10789"/>
            </a:avLst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3469066" y="584818"/>
            <a:ext cx="4380707" cy="63555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530" dirty="0">
                <a:latin typeface="NikoshBAN" pitchFamily="2" charset="0"/>
                <a:cs typeface="NikoshBAN" pitchFamily="2" charset="0"/>
              </a:rPr>
              <a:t>চিত্রে কী দেখতে পাচ্ছ ? </a:t>
            </a:r>
            <a:endParaRPr lang="en-US" sz="353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6353" y="5017907"/>
            <a:ext cx="7664824" cy="1178784"/>
          </a:xfrm>
          <a:prstGeom prst="rect">
            <a:avLst/>
          </a:prstGeom>
          <a:solidFill>
            <a:schemeClr val="accent4"/>
          </a:solidFill>
          <a:ln w="28575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530" dirty="0">
                <a:latin typeface="NikoshBAN" pitchFamily="2" charset="0"/>
                <a:cs typeface="NikoshBAN" pitchFamily="2" charset="0"/>
              </a:rPr>
              <a:t>নদীর পাড় ভাঙ্গনের ফলে আমাদের মূল্যবান কৃষি জমি ও বাড়ি-ঘর বিলীন হয়ে যায়।  </a:t>
            </a:r>
            <a:endParaRPr lang="en-US" sz="353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464024" y="150125"/>
            <a:ext cx="11477767" cy="6414448"/>
          </a:xfrm>
          <a:prstGeom prst="frame">
            <a:avLst>
              <a:gd name="adj1" fmla="val 4415"/>
            </a:avLst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67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Users\Ataur\Desktop\OOOO\20150608104557-erosion-mdelt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3794" y="1847659"/>
            <a:ext cx="8471647" cy="3160058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2612178" y="819364"/>
            <a:ext cx="7597588" cy="635559"/>
          </a:xfrm>
          <a:prstGeom prst="rect">
            <a:avLst/>
          </a:prstGeom>
          <a:solidFill>
            <a:srgbClr val="33CC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530" dirty="0">
                <a:latin typeface="NikoshBAN" pitchFamily="2" charset="0"/>
                <a:cs typeface="NikoshBAN" pitchFamily="2" charset="0"/>
              </a:rPr>
              <a:t>নদী ভাঙ</a:t>
            </a:r>
            <a:r>
              <a:rPr lang="bn-IN" sz="3530" dirty="0">
                <a:latin typeface="NikoshBAN" pitchFamily="2" charset="0"/>
                <a:cs typeface="NikoshBAN" pitchFamily="2" charset="0"/>
              </a:rPr>
              <a:t>নে</a:t>
            </a:r>
            <a:r>
              <a:rPr lang="bn-BD" sz="3530" dirty="0">
                <a:latin typeface="NikoshBAN" pitchFamily="2" charset="0"/>
                <a:cs typeface="NikoshBAN" pitchFamily="2" charset="0"/>
              </a:rPr>
              <a:t> সড়ক ও গ্রাম বিলীন হয়ে যায় । </a:t>
            </a:r>
            <a:endParaRPr lang="en-US" sz="353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0588" y="5157631"/>
            <a:ext cx="9883588" cy="63555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530" dirty="0">
                <a:latin typeface="NikoshBAN" pitchFamily="2" charset="0"/>
                <a:cs typeface="NikoshBAN" pitchFamily="2" charset="0"/>
              </a:rPr>
              <a:t>আমাদের সামাজিক ও অর্থনৈতিক জীবন ব্যাপকভাবে ক্ষতিগ্রস্ত হয় ।  </a:t>
            </a:r>
            <a:endParaRPr lang="en-US" sz="353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520295" y="220464"/>
            <a:ext cx="11477767" cy="6414448"/>
          </a:xfrm>
          <a:prstGeom prst="frame">
            <a:avLst>
              <a:gd name="adj1" fmla="val 4415"/>
            </a:avLst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94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Users\Ataur\Desktop\OOOO\file3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5294" y="1491443"/>
            <a:ext cx="7655790" cy="3235302"/>
          </a:xfrm>
          <a:prstGeom prst="roundRect">
            <a:avLst>
              <a:gd name="adj" fmla="val 8554"/>
            </a:avLst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3552871" y="634287"/>
            <a:ext cx="5300072" cy="5812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177" dirty="0">
                <a:latin typeface="NikoshBAN" pitchFamily="2" charset="0"/>
                <a:cs typeface="NikoshBAN" pitchFamily="2" charset="0"/>
              </a:rPr>
              <a:t>বন্যা ন</a:t>
            </a:r>
            <a:r>
              <a:rPr lang="en-US" sz="3177" dirty="0">
                <a:latin typeface="NikoshBAN" pitchFamily="2" charset="0"/>
                <a:cs typeface="NikoshBAN" pitchFamily="2" charset="0"/>
              </a:rPr>
              <a:t>দ</a:t>
            </a:r>
            <a:r>
              <a:rPr lang="as-IN" sz="3177" dirty="0">
                <a:latin typeface="NikoshBAN" pitchFamily="2" charset="0"/>
                <a:cs typeface="NikoshBAN" pitchFamily="2" charset="0"/>
              </a:rPr>
              <a:t>ী</a:t>
            </a:r>
            <a:r>
              <a:rPr lang="en-US" sz="3177" dirty="0">
                <a:latin typeface="NikoshBAN" pitchFamily="2" charset="0"/>
                <a:cs typeface="NikoshBAN" pitchFamily="2" charset="0"/>
              </a:rPr>
              <a:t>ভ</a:t>
            </a:r>
            <a:r>
              <a:rPr lang="as-IN" sz="3177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3177" dirty="0">
                <a:latin typeface="NikoshBAN" pitchFamily="2" charset="0"/>
                <a:cs typeface="NikoshBAN" pitchFamily="2" charset="0"/>
              </a:rPr>
              <a:t>ঙ</a:t>
            </a:r>
            <a:r>
              <a:rPr lang="as-IN" sz="3177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3177" dirty="0">
                <a:latin typeface="NikoshBAN" pitchFamily="2" charset="0"/>
                <a:cs typeface="NikoshBAN" pitchFamily="2" charset="0"/>
              </a:rPr>
              <a:t>ে</a:t>
            </a:r>
            <a:r>
              <a:rPr lang="as-IN" sz="3177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3177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177" dirty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3177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3177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3177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3177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177" dirty="0">
                <a:latin typeface="NikoshBAN" pitchFamily="2" charset="0"/>
                <a:cs typeface="NikoshBAN" pitchFamily="2" charset="0"/>
              </a:rPr>
              <a:t>ৃ</a:t>
            </a:r>
            <a:r>
              <a:rPr lang="bn-BD" sz="3177" dirty="0">
                <a:latin typeface="NikoshBAN" pitchFamily="2" charset="0"/>
                <a:cs typeface="NikoshBAN" pitchFamily="2" charset="0"/>
              </a:rPr>
              <a:t>তিক কারণ । </a:t>
            </a:r>
            <a:endParaRPr lang="en-US" sz="317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18630" y="4889279"/>
            <a:ext cx="9749118" cy="117878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530" dirty="0">
                <a:latin typeface="NikoshBAN" pitchFamily="2" charset="0"/>
                <a:cs typeface="NikoshBAN" pitchFamily="2" charset="0"/>
              </a:rPr>
              <a:t>বন্যার অতিরিক্ত পানির স্রোত ও ঢেউ নদীর পাড়ে আঘাত হানে, ফলে বন্যার সময় নদী ভাঙ্ন শুরু হলে তা মারাত্বক রূপ ধারণ করে । </a:t>
            </a:r>
            <a:endParaRPr lang="en-US" sz="353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464024" y="150125"/>
            <a:ext cx="11477767" cy="6414448"/>
          </a:xfrm>
          <a:prstGeom prst="frame">
            <a:avLst>
              <a:gd name="adj1" fmla="val 4415"/>
            </a:avLst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667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354</Words>
  <Application>Microsoft Office PowerPoint</Application>
  <PresentationFormat>Widescreen</PresentationFormat>
  <Paragraphs>62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NikoshBAN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13</cp:revision>
  <dcterms:created xsi:type="dcterms:W3CDTF">2020-08-03T14:14:01Z</dcterms:created>
  <dcterms:modified xsi:type="dcterms:W3CDTF">2020-08-04T05:52:29Z</dcterms:modified>
</cp:coreProperties>
</file>