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1" r:id="rId2"/>
    <p:sldId id="282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2" r:id="rId17"/>
    <p:sldId id="273" r:id="rId18"/>
    <p:sldId id="269" r:id="rId19"/>
    <p:sldId id="270" r:id="rId20"/>
    <p:sldId id="271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C7AE"/>
    <a:srgbClr val="FF66CC"/>
    <a:srgbClr val="9999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0643A99-DADC-4AED-85A2-3D290073D02C}" type="datetimeFigureOut">
              <a:rPr lang="en-SG" smtClean="0"/>
              <a:t>5/8/2020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9F65E1A-51C1-4CDF-85BD-85084ABE710B}" type="slidenum">
              <a:rPr lang="en-SG" smtClean="0"/>
              <a:t>‹#›</a:t>
            </a:fld>
            <a:endParaRPr lang="en-S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12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3A99-DADC-4AED-85A2-3D290073D02C}" type="datetimeFigureOut">
              <a:rPr lang="en-SG" smtClean="0"/>
              <a:t>5/8/2020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5E1A-51C1-4CDF-85BD-85084ABE710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1543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3A99-DADC-4AED-85A2-3D290073D02C}" type="datetimeFigureOut">
              <a:rPr lang="en-SG" smtClean="0"/>
              <a:t>5/8/2020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5E1A-51C1-4CDF-85BD-85084ABE710B}" type="slidenum">
              <a:rPr lang="en-SG" smtClean="0"/>
              <a:t>‹#›</a:t>
            </a:fld>
            <a:endParaRPr lang="en-S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4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3A99-DADC-4AED-85A2-3D290073D02C}" type="datetimeFigureOut">
              <a:rPr lang="en-SG" smtClean="0"/>
              <a:t>5/8/2020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5E1A-51C1-4CDF-85BD-85084ABE710B}" type="slidenum">
              <a:rPr lang="en-SG" smtClean="0"/>
              <a:t>‹#›</a:t>
            </a:fld>
            <a:endParaRPr lang="en-SG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074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3A99-DADC-4AED-85A2-3D290073D02C}" type="datetimeFigureOut">
              <a:rPr lang="en-SG" smtClean="0"/>
              <a:t>5/8/2020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5E1A-51C1-4CDF-85BD-85084ABE710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35132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3A99-DADC-4AED-85A2-3D290073D02C}" type="datetimeFigureOut">
              <a:rPr lang="en-SG" smtClean="0"/>
              <a:t>5/8/2020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5E1A-51C1-4CDF-85BD-85084ABE710B}" type="slidenum">
              <a:rPr lang="en-SG" smtClean="0"/>
              <a:t>‹#›</a:t>
            </a:fld>
            <a:endParaRPr lang="en-SG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571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3A99-DADC-4AED-85A2-3D290073D02C}" type="datetimeFigureOut">
              <a:rPr lang="en-SG" smtClean="0"/>
              <a:t>5/8/2020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5E1A-51C1-4CDF-85BD-85084ABE710B}" type="slidenum">
              <a:rPr lang="en-SG" smtClean="0"/>
              <a:t>‹#›</a:t>
            </a:fld>
            <a:endParaRPr lang="en-S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594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3A99-DADC-4AED-85A2-3D290073D02C}" type="datetimeFigureOut">
              <a:rPr lang="en-SG" smtClean="0"/>
              <a:t>5/8/2020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5E1A-51C1-4CDF-85BD-85084ABE710B}" type="slidenum">
              <a:rPr lang="en-SG" smtClean="0"/>
              <a:t>‹#›</a:t>
            </a:fld>
            <a:endParaRPr lang="en-S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933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3A99-DADC-4AED-85A2-3D290073D02C}" type="datetimeFigureOut">
              <a:rPr lang="en-SG" smtClean="0"/>
              <a:t>5/8/2020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5E1A-51C1-4CDF-85BD-85084ABE710B}" type="slidenum">
              <a:rPr lang="en-SG" smtClean="0"/>
              <a:t>‹#›</a:t>
            </a:fld>
            <a:endParaRPr lang="en-SG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42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3A99-DADC-4AED-85A2-3D290073D02C}" type="datetimeFigureOut">
              <a:rPr lang="en-SG" smtClean="0"/>
              <a:t>5/8/2020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5E1A-51C1-4CDF-85BD-85084ABE710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335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3A99-DADC-4AED-85A2-3D290073D02C}" type="datetimeFigureOut">
              <a:rPr lang="en-SG" smtClean="0"/>
              <a:t>5/8/2020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5E1A-51C1-4CDF-85BD-85084ABE710B}" type="slidenum">
              <a:rPr lang="en-SG" smtClean="0"/>
              <a:t>‹#›</a:t>
            </a:fld>
            <a:endParaRPr lang="en-SG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98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3A99-DADC-4AED-85A2-3D290073D02C}" type="datetimeFigureOut">
              <a:rPr lang="en-SG" smtClean="0"/>
              <a:t>5/8/2020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5E1A-51C1-4CDF-85BD-85084ABE710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9170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3A99-DADC-4AED-85A2-3D290073D02C}" type="datetimeFigureOut">
              <a:rPr lang="en-SG" smtClean="0"/>
              <a:t>5/8/2020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5E1A-51C1-4CDF-85BD-85084ABE710B}" type="slidenum">
              <a:rPr lang="en-SG" smtClean="0"/>
              <a:t>‹#›</a:t>
            </a:fld>
            <a:endParaRPr lang="en-SG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82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3A99-DADC-4AED-85A2-3D290073D02C}" type="datetimeFigureOut">
              <a:rPr lang="en-SG" smtClean="0"/>
              <a:t>5/8/2020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5E1A-51C1-4CDF-85BD-85084ABE710B}" type="slidenum">
              <a:rPr lang="en-SG" smtClean="0"/>
              <a:t>‹#›</a:t>
            </a:fld>
            <a:endParaRPr lang="en-S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83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3A99-DADC-4AED-85A2-3D290073D02C}" type="datetimeFigureOut">
              <a:rPr lang="en-SG" smtClean="0"/>
              <a:t>5/8/2020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5E1A-51C1-4CDF-85BD-85084ABE710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2520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3A99-DADC-4AED-85A2-3D290073D02C}" type="datetimeFigureOut">
              <a:rPr lang="en-SG" smtClean="0"/>
              <a:t>5/8/2020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5E1A-51C1-4CDF-85BD-85084ABE710B}" type="slidenum">
              <a:rPr lang="en-SG" smtClean="0"/>
              <a:t>‹#›</a:t>
            </a:fld>
            <a:endParaRPr lang="en-S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76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3A99-DADC-4AED-85A2-3D290073D02C}" type="datetimeFigureOut">
              <a:rPr lang="en-SG" smtClean="0"/>
              <a:t>5/8/2020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5E1A-51C1-4CDF-85BD-85084ABE710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8408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643A99-DADC-4AED-85A2-3D290073D02C}" type="datetimeFigureOut">
              <a:rPr lang="en-SG" smtClean="0"/>
              <a:t>5/8/2020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F65E1A-51C1-4CDF-85BD-85084ABE710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864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A02857C-5289-422B-BD32-268E389765F2}"/>
              </a:ext>
            </a:extLst>
          </p:cNvPr>
          <p:cNvSpPr/>
          <p:nvPr/>
        </p:nvSpPr>
        <p:spPr>
          <a:xfrm>
            <a:off x="1979712" y="2967335"/>
            <a:ext cx="5576753" cy="923330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wellcome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7482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795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H-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শর্ত</a:t>
            </a:r>
            <a:endParaRPr lang="en-S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52839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গঠনকারী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অনুর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অন্তত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ঋনাত্বক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(N, O, F)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H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অন্তত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নি:সঙ্গ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  <a:endParaRPr lang="en-S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96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23528" y="1268760"/>
            <a:ext cx="8496944" cy="55892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633" y="117630"/>
            <a:ext cx="6798734" cy="1303867"/>
          </a:xfrm>
          <a:solidFill>
            <a:srgbClr val="F4C7AE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 H -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বন্ধনের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S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02" y="2340458"/>
            <a:ext cx="6624736" cy="3445843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8-42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kj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mol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200-450kj/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mol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H-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পরমানুটির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ঋনাত্বকতার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H-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H-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–H</a:t>
            </a:r>
            <a:r>
              <a:rPr lang="en-US" sz="3600" baseline="30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…..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 &gt; H</a:t>
            </a:r>
            <a:r>
              <a:rPr lang="en-US" sz="3600" baseline="30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……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 &gt; H</a:t>
            </a:r>
            <a:r>
              <a:rPr lang="en-US" sz="3600" baseline="30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……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</a:t>
            </a:r>
            <a:endParaRPr lang="en-SG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15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5879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H-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বন্ধনের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S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28083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H-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en-US" sz="4000" dirty="0" err="1">
                <a:latin typeface="NikoshBAN" pitchFamily="2" charset="0"/>
                <a:cs typeface="NikoshBAN" pitchFamily="2" charset="0"/>
              </a:rPr>
              <a:t>আন্ত:আনবিক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বন্ধন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অন্ত:আনবিক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বন্ধন</a:t>
            </a:r>
            <a:endParaRPr lang="en-SG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834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7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625" y="274916"/>
            <a:ext cx="6798734" cy="1303867"/>
          </a:xfrm>
          <a:solidFill>
            <a:srgbClr val="F4C7AE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আন্ত:আনবিক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H-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বন্ধন</a:t>
            </a:r>
            <a:endParaRPr lang="en-S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78112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ভিন্নযৌগের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H-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আন্ত:আনবিক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SG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799"/>
            <a:ext cx="3816424" cy="4752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231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444" y="719566"/>
            <a:ext cx="8229600" cy="11430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অন্ত:আনবিক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H-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S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8272"/>
            <a:ext cx="3826768" cy="3412976"/>
          </a:xfr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dirty="0" err="1"/>
              <a:t>একই</a:t>
            </a:r>
            <a:r>
              <a:rPr lang="en-US" dirty="0"/>
              <a:t> </a:t>
            </a:r>
            <a:r>
              <a:rPr lang="en-US" dirty="0" err="1"/>
              <a:t>অনুর</a:t>
            </a:r>
            <a:r>
              <a:rPr lang="en-US" dirty="0"/>
              <a:t> </a:t>
            </a:r>
            <a:r>
              <a:rPr lang="en-US" dirty="0" err="1"/>
              <a:t>বিভিন্ন</a:t>
            </a:r>
            <a:r>
              <a:rPr lang="en-US" dirty="0"/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Hবন্ধনকে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অন্ত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আনবিক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  <a:endParaRPr lang="en-SG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0" y="2276871"/>
            <a:ext cx="4032448" cy="3384376"/>
            <a:chOff x="4139952" y="1628800"/>
            <a:chExt cx="4464496" cy="4032448"/>
          </a:xfrm>
        </p:grpSpPr>
        <p:pic>
          <p:nvPicPr>
            <p:cNvPr id="2051" name="Picture 3" descr="C:\Users\User\Downloads\i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628800"/>
              <a:ext cx="4464496" cy="4032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4788024" y="3861048"/>
              <a:ext cx="360040" cy="50405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Oval 6"/>
            <p:cNvSpPr/>
            <p:nvPr/>
          </p:nvSpPr>
          <p:spPr>
            <a:xfrm>
              <a:off x="6876256" y="3861048"/>
              <a:ext cx="360040" cy="50405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17594229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92D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H</a:t>
            </a:r>
            <a:r>
              <a:rPr lang="en-US" baseline="-250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O  ও H</a:t>
            </a:r>
            <a:r>
              <a:rPr lang="en-US" baseline="-250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S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প্রকৃতি</a:t>
            </a:r>
            <a:endParaRPr lang="en-S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5400600" cy="5184576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1800" dirty="0">
                <a:latin typeface="NikoshBAN" pitchFamily="2" charset="0"/>
                <a:cs typeface="NikoshBAN" pitchFamily="2" charset="0"/>
              </a:rPr>
              <a:t>H, O ও S 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ঋনাত্বকতার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২.১, ৩.৫ ও ২.৫ ।</a:t>
            </a:r>
          </a:p>
          <a:p>
            <a:pPr algn="just"/>
            <a:r>
              <a:rPr lang="en-US" sz="1800" dirty="0" err="1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ঋনাত্বকতার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৩.৫-২.১=১.৪।</a:t>
            </a:r>
          </a:p>
          <a:p>
            <a:pPr algn="just"/>
            <a:r>
              <a:rPr lang="en-US" sz="1800" dirty="0" err="1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সালফাইডে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ঋনাত্বকতার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২.৫-২.১=০.৪।</a:t>
            </a:r>
          </a:p>
          <a:p>
            <a:pPr algn="just"/>
            <a:r>
              <a:rPr lang="en-US" sz="1800" dirty="0" err="1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ঋনাত্বকতার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০.৫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১.৭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পোলার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1800" dirty="0" err="1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সালফাইডে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ঋনাত্বকতার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০.৫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পোলার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1800" dirty="0" err="1"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সালফাইড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।</a:t>
            </a:r>
            <a:endParaRPr lang="en-SG" sz="1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762825" y="2458369"/>
            <a:ext cx="2690015" cy="1080120"/>
            <a:chOff x="6274473" y="1628800"/>
            <a:chExt cx="2690015" cy="1080120"/>
          </a:xfrm>
        </p:grpSpPr>
        <p:sp>
          <p:nvSpPr>
            <p:cNvPr id="4" name="TextBox 3"/>
            <p:cNvSpPr txBox="1"/>
            <p:nvPr/>
          </p:nvSpPr>
          <p:spPr>
            <a:xfrm>
              <a:off x="6372200" y="1844824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  <a:endParaRPr lang="en-SG" dirty="0"/>
            </a:p>
          </p:txBody>
        </p:sp>
        <p:cxnSp>
          <p:nvCxnSpPr>
            <p:cNvPr id="6" name="Straight Connector 5"/>
            <p:cNvCxnSpPr>
              <a:stCxn id="4" idx="3"/>
            </p:cNvCxnSpPr>
            <p:nvPr/>
          </p:nvCxnSpPr>
          <p:spPr>
            <a:xfrm>
              <a:off x="6701136" y="2029490"/>
              <a:ext cx="2471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948264" y="1844824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  <a:endParaRPr lang="en-SG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7211836" y="2132856"/>
              <a:ext cx="168476" cy="2067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267400" y="2267580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  <a:endParaRPr lang="en-SG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7308304" y="2060848"/>
              <a:ext cx="43204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740352" y="1916832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  <a:endParaRPr lang="en-SG" dirty="0"/>
            </a:p>
          </p:txBody>
        </p:sp>
        <p:cxnSp>
          <p:nvCxnSpPr>
            <p:cNvPr id="19" name="Straight Connector 18"/>
            <p:cNvCxnSpPr>
              <a:stCxn id="18" idx="3"/>
            </p:cNvCxnSpPr>
            <p:nvPr/>
          </p:nvCxnSpPr>
          <p:spPr>
            <a:xfrm>
              <a:off x="8069288" y="2101498"/>
              <a:ext cx="2471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8316416" y="1916832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  <a:endParaRPr lang="en-SG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8579988" y="2204864"/>
              <a:ext cx="168476" cy="2067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635552" y="2339588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  <a:endParaRPr lang="en-SG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74473" y="1628800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δ</a:t>
              </a:r>
              <a:r>
                <a:rPr lang="en-US" dirty="0"/>
                <a:t>+</a:t>
              </a:r>
              <a:endParaRPr lang="en-SG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79890" y="1691516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δ</a:t>
              </a:r>
              <a:r>
                <a:rPr lang="en-US" dirty="0"/>
                <a:t>-</a:t>
              </a:r>
              <a:endParaRPr lang="en-SG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95615" y="1628800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δ</a:t>
              </a:r>
              <a:r>
                <a:rPr lang="en-US" dirty="0"/>
                <a:t>+</a:t>
              </a:r>
              <a:endParaRPr lang="en-SG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01032" y="1691516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δ</a:t>
              </a:r>
              <a:r>
                <a:rPr lang="en-US" dirty="0"/>
                <a:t>-</a:t>
              </a:r>
              <a:endParaRPr lang="en-SG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939617" y="3976661"/>
            <a:ext cx="2592288" cy="792088"/>
            <a:chOff x="6300192" y="3573016"/>
            <a:chExt cx="2592288" cy="792088"/>
          </a:xfrm>
        </p:grpSpPr>
        <p:sp>
          <p:nvSpPr>
            <p:cNvPr id="27" name="TextBox 26"/>
            <p:cNvSpPr txBox="1"/>
            <p:nvPr/>
          </p:nvSpPr>
          <p:spPr>
            <a:xfrm>
              <a:off x="6300192" y="3573016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  <a:endParaRPr lang="en-SG" dirty="0"/>
            </a:p>
          </p:txBody>
        </p:sp>
        <p:cxnSp>
          <p:nvCxnSpPr>
            <p:cNvPr id="28" name="Straight Connector 27"/>
            <p:cNvCxnSpPr>
              <a:stCxn id="27" idx="3"/>
            </p:cNvCxnSpPr>
            <p:nvPr/>
          </p:nvCxnSpPr>
          <p:spPr>
            <a:xfrm>
              <a:off x="6629128" y="3757682"/>
              <a:ext cx="2471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876256" y="357301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endParaRPr lang="en-SG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7139828" y="3861048"/>
              <a:ext cx="168476" cy="2067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195392" y="3995772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  <a:endParaRPr lang="en-SG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68344" y="3573016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  <a:endParaRPr lang="en-SG" dirty="0"/>
            </a:p>
          </p:txBody>
        </p:sp>
        <p:cxnSp>
          <p:nvCxnSpPr>
            <p:cNvPr id="34" name="Straight Connector 33"/>
            <p:cNvCxnSpPr>
              <a:stCxn id="33" idx="3"/>
            </p:cNvCxnSpPr>
            <p:nvPr/>
          </p:nvCxnSpPr>
          <p:spPr>
            <a:xfrm>
              <a:off x="7997280" y="3757682"/>
              <a:ext cx="2471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8244408" y="357301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endParaRPr lang="en-SG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8507980" y="3861048"/>
              <a:ext cx="168476" cy="2067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8563544" y="3995772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  <a:endParaRPr lang="en-SG" dirty="0"/>
            </a:p>
          </p:txBody>
        </p:sp>
      </p:grpSp>
    </p:spTree>
    <p:extLst>
      <p:ext uri="{BB962C8B-B14F-4D97-AF65-F5344CB8AC3E}">
        <p14:creationId xmlns:p14="http://schemas.microsoft.com/office/powerpoint/2010/main" val="20126988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06" y="332656"/>
            <a:ext cx="7571598" cy="1303867"/>
          </a:xfrm>
          <a:gradFill>
            <a:gsLst>
              <a:gs pos="79643">
                <a:srgbClr val="FFFF00"/>
              </a:gs>
              <a:gs pos="72594">
                <a:srgbClr val="9BDBF3"/>
              </a:gs>
              <a:gs pos="3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বরফ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ভাসে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?</a:t>
            </a:r>
            <a:endParaRPr lang="en-SG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5382344" cy="4416968"/>
          </a:xfr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kern="1100" dirty="0" err="1">
                <a:latin typeface="NikoshBAN" pitchFamily="2" charset="0"/>
                <a:cs typeface="NikoshBAN" pitchFamily="2" charset="0"/>
              </a:rPr>
              <a:t>বরফের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কেলাসে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অনুর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আন্ত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আনবিক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বন্ধনের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মাধ্যেমে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চতুষ্তলকীয়ভাবে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পরিবেষ্টিত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উন্মুক্ত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কেলাস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kern="1100" dirty="0" err="1"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উন্মুক্ত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কাঠামোর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বরফের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কেলাসে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অনুর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আন্ত:আনবিক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ফাক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kern="1100" dirty="0" err="1">
                <a:latin typeface="NikoshBAN" pitchFamily="2" charset="0"/>
                <a:cs typeface="NikoshBAN" pitchFamily="2" charset="0"/>
              </a:rPr>
              <a:t>এত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বরফ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অনুর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বরফ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kern="1100" dirty="0" err="1">
                <a:latin typeface="NikoshBAN" pitchFamily="2" charset="0"/>
                <a:cs typeface="NikoshBAN" pitchFamily="2" charset="0"/>
              </a:rPr>
              <a:t>ভাসে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  <a:endParaRPr lang="en-S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5" t="29247" r="14157" b="7313"/>
          <a:stretch/>
        </p:blipFill>
        <p:spPr>
          <a:xfrm>
            <a:off x="6012160" y="2361120"/>
            <a:ext cx="282656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77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  <a:solidFill>
            <a:srgbClr val="FFCC99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H-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বন্ধনের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গুরুত্ব</a:t>
            </a:r>
            <a:endParaRPr lang="en-SG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242"/>
            <a:ext cx="8229600" cy="45259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সেলুলোজ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উৎপাদেন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DNA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গঠনে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উৎপাদনে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দ্রবনীয়তার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ক্ষেত্রে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পরিধেয়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বস্ত্রের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দৃঢ়তা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প্রদানে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বন্ধনের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অপরিসীম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endParaRPr lang="en-SG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6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33803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SG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8312"/>
            <a:ext cx="8229600" cy="3340968"/>
          </a:xfrm>
          <a:solidFill>
            <a:schemeClr val="bg2">
              <a:lumMod val="5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HF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করলেও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HCl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দেখাও</a:t>
            </a:r>
            <a:endParaRPr lang="en-SG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938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8693"/>
            <a:ext cx="8229600" cy="1143000"/>
          </a:xfr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SG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8312"/>
            <a:ext cx="8075240" cy="3556992"/>
          </a:xfr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ইথানল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দ্রবীভুত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নাইট্রো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ফেনল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প্যারা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নাইট্রো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ফেনলের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স্ফুটনাংক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  <a:endParaRPr lang="en-SG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47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2813-61FD-40F7-87D0-9E9741777E9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208412" cy="12848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5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9210C7-DFE6-4E4E-B1E1-1B2958011A64}"/>
              </a:ext>
            </a:extLst>
          </p:cNvPr>
          <p:cNvSpPr/>
          <p:nvPr/>
        </p:nvSpPr>
        <p:spPr>
          <a:xfrm>
            <a:off x="0" y="1275471"/>
            <a:ext cx="12132212" cy="55731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8C9B20-4559-4434-8771-7D5A2FCC1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24" y="2554458"/>
            <a:ext cx="2951053" cy="2808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3A5D56-DEF2-4A27-83C1-18A45BA89239}"/>
              </a:ext>
            </a:extLst>
          </p:cNvPr>
          <p:cNvSpPr/>
          <p:nvPr/>
        </p:nvSpPr>
        <p:spPr>
          <a:xfrm>
            <a:off x="3350701" y="2281631"/>
            <a:ext cx="7052922" cy="35702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2800" dirty="0" err="1"/>
              <a:t>মোঃ</a:t>
            </a:r>
            <a:r>
              <a:rPr lang="en-US" sz="2800" dirty="0"/>
              <a:t> </a:t>
            </a:r>
            <a:r>
              <a:rPr lang="en-US" sz="2800" dirty="0" err="1"/>
              <a:t>সেলিম</a:t>
            </a:r>
            <a:r>
              <a:rPr lang="en-US" sz="2800" dirty="0"/>
              <a:t> </a:t>
            </a:r>
            <a:r>
              <a:rPr lang="en-US" sz="2800" dirty="0" err="1"/>
              <a:t>জাহাঙ্গীর</a:t>
            </a:r>
            <a:endParaRPr lang="en-US" sz="2800" dirty="0"/>
          </a:p>
          <a:p>
            <a:r>
              <a:rPr lang="en-US" sz="2800" dirty="0" err="1"/>
              <a:t>রসায়ন</a:t>
            </a:r>
            <a:r>
              <a:rPr lang="en-US" sz="2800" dirty="0"/>
              <a:t> </a:t>
            </a:r>
            <a:r>
              <a:rPr lang="en-US" sz="2800" dirty="0" err="1"/>
              <a:t>প্রভাষক</a:t>
            </a:r>
            <a:endParaRPr lang="en-US" sz="2800" dirty="0"/>
          </a:p>
          <a:p>
            <a:r>
              <a:rPr lang="en-US" sz="2800" dirty="0" err="1"/>
              <a:t>ডিমলা</a:t>
            </a:r>
            <a:r>
              <a:rPr lang="en-US" sz="2800" dirty="0"/>
              <a:t> </a:t>
            </a:r>
            <a:r>
              <a:rPr lang="en-US" sz="2800" dirty="0" err="1"/>
              <a:t>ইসলামিয়া</a:t>
            </a:r>
            <a:r>
              <a:rPr lang="en-US" sz="2800" dirty="0"/>
              <a:t> </a:t>
            </a:r>
            <a:r>
              <a:rPr lang="en-US" sz="2800" dirty="0" err="1"/>
              <a:t>ডিগ্রী</a:t>
            </a:r>
            <a:r>
              <a:rPr lang="en-US" sz="2800" dirty="0"/>
              <a:t> </a:t>
            </a:r>
            <a:r>
              <a:rPr lang="en-US" sz="2800" dirty="0" err="1"/>
              <a:t>কলেজ</a:t>
            </a:r>
            <a:endParaRPr lang="en-US" sz="2800" dirty="0"/>
          </a:p>
          <a:p>
            <a:r>
              <a:rPr lang="en-US" sz="2800" dirty="0" err="1"/>
              <a:t>ডিমলা</a:t>
            </a:r>
            <a:r>
              <a:rPr lang="en-US" sz="2800" dirty="0"/>
              <a:t> </a:t>
            </a:r>
            <a:r>
              <a:rPr lang="en-US" sz="2800" dirty="0" err="1"/>
              <a:t>নীলফামারী</a:t>
            </a:r>
            <a:endParaRPr lang="en-US" sz="2800" dirty="0"/>
          </a:p>
          <a:p>
            <a:r>
              <a:rPr lang="en-US" sz="2800" dirty="0" err="1"/>
              <a:t>ইমেইল</a:t>
            </a:r>
            <a:r>
              <a:rPr lang="en-US" sz="2800" dirty="0"/>
              <a:t>: salimzahangir11@amil.com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03216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chemeClr val="accent6">
                <a:lumMod val="75000"/>
              </a:schemeClr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6685"/>
            <a:ext cx="8229600" cy="1143000"/>
          </a:xfrm>
          <a:solidFill>
            <a:schemeClr val="accent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600" dirty="0" err="1">
                <a:latin typeface="NikoshBAN" pitchFamily="2" charset="0"/>
                <a:cs typeface="NikoshBAN" pitchFamily="2" charset="0"/>
              </a:rPr>
              <a:t>মুল্যায়ন</a:t>
            </a:r>
            <a:endParaRPr lang="en-S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4296"/>
            <a:ext cx="8229600" cy="3989040"/>
          </a:xfr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বন্ধনের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  <a:endParaRPr lang="en-SG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5186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E525AEB-3B1F-41ED-8B1A-2AF10701565F}"/>
              </a:ext>
            </a:extLst>
          </p:cNvPr>
          <p:cNvSpPr/>
          <p:nvPr/>
        </p:nvSpPr>
        <p:spPr>
          <a:xfrm>
            <a:off x="1547664" y="1844824"/>
            <a:ext cx="6048672" cy="30963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42B23-7858-424F-BEA0-DBCEEFDD970F}"/>
              </a:ext>
            </a:extLst>
          </p:cNvPr>
          <p:cNvSpPr txBox="1">
            <a:spLocks/>
          </p:cNvSpPr>
          <p:nvPr/>
        </p:nvSpPr>
        <p:spPr>
          <a:xfrm>
            <a:off x="827584" y="2780928"/>
            <a:ext cx="8066112" cy="3024336"/>
          </a:xfrm>
          <a:prstGeom prst="rect">
            <a:avLst/>
          </a:prstGeom>
          <a:noFill/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</a:rPr>
              <a:t>Thank you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8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82463"/>
            <a:ext cx="8229600" cy="11430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08025"/>
            <a:ext cx="8229600" cy="4525963"/>
          </a:xfr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রসায়ন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প্রথম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তৃতীয়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২৪</a:t>
            </a:r>
          </a:p>
          <a:p>
            <a:pPr marL="0" indent="0" algn="ctr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: ৪০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6702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09" y="620628"/>
            <a:ext cx="6798734" cy="1303867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S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635896" y="3501008"/>
            <a:ext cx="1584176" cy="151216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Oval 4"/>
          <p:cNvSpPr/>
          <p:nvPr/>
        </p:nvSpPr>
        <p:spPr>
          <a:xfrm>
            <a:off x="3131840" y="2652527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Oval 5"/>
          <p:cNvSpPr/>
          <p:nvPr/>
        </p:nvSpPr>
        <p:spPr>
          <a:xfrm>
            <a:off x="5292080" y="279523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Flowchart: Connector 6"/>
          <p:cNvSpPr/>
          <p:nvPr/>
        </p:nvSpPr>
        <p:spPr>
          <a:xfrm>
            <a:off x="3635896" y="3429000"/>
            <a:ext cx="72008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Flowchart: Connector 7"/>
          <p:cNvSpPr/>
          <p:nvPr/>
        </p:nvSpPr>
        <p:spPr>
          <a:xfrm>
            <a:off x="3851920" y="3356992"/>
            <a:ext cx="72008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Flowchart: Connector 8"/>
          <p:cNvSpPr/>
          <p:nvPr/>
        </p:nvSpPr>
        <p:spPr>
          <a:xfrm>
            <a:off x="5139680" y="3501008"/>
            <a:ext cx="72008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Flowchart: Connector 9"/>
          <p:cNvSpPr/>
          <p:nvPr/>
        </p:nvSpPr>
        <p:spPr>
          <a:xfrm>
            <a:off x="5292080" y="3573016"/>
            <a:ext cx="72008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14" name="Group 13"/>
          <p:cNvGrpSpPr/>
          <p:nvPr/>
        </p:nvGrpSpPr>
        <p:grpSpPr>
          <a:xfrm>
            <a:off x="5940152" y="2671889"/>
            <a:ext cx="514292" cy="279236"/>
            <a:chOff x="7010036" y="3517125"/>
            <a:chExt cx="514292" cy="279236"/>
          </a:xfrm>
        </p:grpSpPr>
        <p:sp>
          <p:nvSpPr>
            <p:cNvPr id="15" name="Freeform 14"/>
            <p:cNvSpPr/>
            <p:nvPr/>
          </p:nvSpPr>
          <p:spPr>
            <a:xfrm>
              <a:off x="7010036" y="3573016"/>
              <a:ext cx="201931" cy="161608"/>
            </a:xfrm>
            <a:custGeom>
              <a:avLst/>
              <a:gdLst>
                <a:gd name="connsiteX0" fmla="*/ 98687 w 201931"/>
                <a:gd name="connsiteY0" fmla="*/ 0 h 489355"/>
                <a:gd name="connsiteX1" fmla="*/ 39693 w 201931"/>
                <a:gd name="connsiteY1" fmla="*/ 221226 h 489355"/>
                <a:gd name="connsiteX2" fmla="*/ 128183 w 201931"/>
                <a:gd name="connsiteY2" fmla="*/ 280220 h 489355"/>
                <a:gd name="connsiteX3" fmla="*/ 172429 w 201931"/>
                <a:gd name="connsiteY3" fmla="*/ 309717 h 489355"/>
                <a:gd name="connsiteX4" fmla="*/ 187177 w 201931"/>
                <a:gd name="connsiteY4" fmla="*/ 442452 h 489355"/>
                <a:gd name="connsiteX5" fmla="*/ 142932 w 201931"/>
                <a:gd name="connsiteY5" fmla="*/ 486697 h 489355"/>
                <a:gd name="connsiteX6" fmla="*/ 24945 w 201931"/>
                <a:gd name="connsiteY6" fmla="*/ 471949 h 489355"/>
                <a:gd name="connsiteX7" fmla="*/ 83938 w 201931"/>
                <a:gd name="connsiteY7" fmla="*/ 324465 h 489355"/>
                <a:gd name="connsiteX8" fmla="*/ 98687 w 201931"/>
                <a:gd name="connsiteY8" fmla="*/ 250723 h 48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931" h="489355">
                  <a:moveTo>
                    <a:pt x="98687" y="0"/>
                  </a:moveTo>
                  <a:cubicBezTo>
                    <a:pt x="2105" y="57950"/>
                    <a:pt x="-35097" y="50277"/>
                    <a:pt x="39693" y="221226"/>
                  </a:cubicBezTo>
                  <a:cubicBezTo>
                    <a:pt x="53902" y="253704"/>
                    <a:pt x="98686" y="260555"/>
                    <a:pt x="128183" y="280220"/>
                  </a:cubicBezTo>
                  <a:lnTo>
                    <a:pt x="172429" y="309717"/>
                  </a:lnTo>
                  <a:cubicBezTo>
                    <a:pt x="190454" y="363793"/>
                    <a:pt x="219951" y="393291"/>
                    <a:pt x="187177" y="442452"/>
                  </a:cubicBezTo>
                  <a:cubicBezTo>
                    <a:pt x="175608" y="459806"/>
                    <a:pt x="157680" y="471949"/>
                    <a:pt x="142932" y="486697"/>
                  </a:cubicBezTo>
                  <a:cubicBezTo>
                    <a:pt x="103603" y="481781"/>
                    <a:pt x="49279" y="503235"/>
                    <a:pt x="24945" y="471949"/>
                  </a:cubicBezTo>
                  <a:cubicBezTo>
                    <a:pt x="-38709" y="390108"/>
                    <a:pt x="42761" y="351917"/>
                    <a:pt x="83938" y="324465"/>
                  </a:cubicBezTo>
                  <a:cubicBezTo>
                    <a:pt x="101796" y="270892"/>
                    <a:pt x="98687" y="295766"/>
                    <a:pt x="98687" y="250723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6" name="Plus 15"/>
            <p:cNvSpPr/>
            <p:nvPr/>
          </p:nvSpPr>
          <p:spPr>
            <a:xfrm>
              <a:off x="7211967" y="3517125"/>
              <a:ext cx="312361" cy="279236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88232" y="5213083"/>
            <a:ext cx="563788" cy="161608"/>
            <a:chOff x="4188232" y="5213083"/>
            <a:chExt cx="563788" cy="161608"/>
          </a:xfrm>
        </p:grpSpPr>
        <p:sp>
          <p:nvSpPr>
            <p:cNvPr id="11" name="Freeform 10"/>
            <p:cNvSpPr/>
            <p:nvPr/>
          </p:nvSpPr>
          <p:spPr>
            <a:xfrm>
              <a:off x="4188232" y="5213083"/>
              <a:ext cx="201931" cy="161608"/>
            </a:xfrm>
            <a:custGeom>
              <a:avLst/>
              <a:gdLst>
                <a:gd name="connsiteX0" fmla="*/ 98687 w 201931"/>
                <a:gd name="connsiteY0" fmla="*/ 0 h 489355"/>
                <a:gd name="connsiteX1" fmla="*/ 39693 w 201931"/>
                <a:gd name="connsiteY1" fmla="*/ 221226 h 489355"/>
                <a:gd name="connsiteX2" fmla="*/ 128183 w 201931"/>
                <a:gd name="connsiteY2" fmla="*/ 280220 h 489355"/>
                <a:gd name="connsiteX3" fmla="*/ 172429 w 201931"/>
                <a:gd name="connsiteY3" fmla="*/ 309717 h 489355"/>
                <a:gd name="connsiteX4" fmla="*/ 187177 w 201931"/>
                <a:gd name="connsiteY4" fmla="*/ 442452 h 489355"/>
                <a:gd name="connsiteX5" fmla="*/ 142932 w 201931"/>
                <a:gd name="connsiteY5" fmla="*/ 486697 h 489355"/>
                <a:gd name="connsiteX6" fmla="*/ 24945 w 201931"/>
                <a:gd name="connsiteY6" fmla="*/ 471949 h 489355"/>
                <a:gd name="connsiteX7" fmla="*/ 83938 w 201931"/>
                <a:gd name="connsiteY7" fmla="*/ 324465 h 489355"/>
                <a:gd name="connsiteX8" fmla="*/ 98687 w 201931"/>
                <a:gd name="connsiteY8" fmla="*/ 250723 h 48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931" h="489355">
                  <a:moveTo>
                    <a:pt x="98687" y="0"/>
                  </a:moveTo>
                  <a:cubicBezTo>
                    <a:pt x="2105" y="57950"/>
                    <a:pt x="-35097" y="50277"/>
                    <a:pt x="39693" y="221226"/>
                  </a:cubicBezTo>
                  <a:cubicBezTo>
                    <a:pt x="53902" y="253704"/>
                    <a:pt x="98686" y="260555"/>
                    <a:pt x="128183" y="280220"/>
                  </a:cubicBezTo>
                  <a:lnTo>
                    <a:pt x="172429" y="309717"/>
                  </a:lnTo>
                  <a:cubicBezTo>
                    <a:pt x="190454" y="363793"/>
                    <a:pt x="219951" y="393291"/>
                    <a:pt x="187177" y="442452"/>
                  </a:cubicBezTo>
                  <a:cubicBezTo>
                    <a:pt x="175608" y="459806"/>
                    <a:pt x="157680" y="471949"/>
                    <a:pt x="142932" y="486697"/>
                  </a:cubicBezTo>
                  <a:cubicBezTo>
                    <a:pt x="103603" y="481781"/>
                    <a:pt x="49279" y="503235"/>
                    <a:pt x="24945" y="471949"/>
                  </a:cubicBezTo>
                  <a:cubicBezTo>
                    <a:pt x="-38709" y="390108"/>
                    <a:pt x="42761" y="351917"/>
                    <a:pt x="83938" y="324465"/>
                  </a:cubicBezTo>
                  <a:cubicBezTo>
                    <a:pt x="101796" y="270892"/>
                    <a:pt x="98687" y="295766"/>
                    <a:pt x="98687" y="250723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7" name="Minus 16"/>
            <p:cNvSpPr/>
            <p:nvPr/>
          </p:nvSpPr>
          <p:spPr>
            <a:xfrm>
              <a:off x="4427984" y="5293887"/>
              <a:ext cx="324036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74694" y="2373291"/>
            <a:ext cx="514292" cy="279236"/>
            <a:chOff x="7010036" y="3517125"/>
            <a:chExt cx="514292" cy="279236"/>
          </a:xfrm>
        </p:grpSpPr>
        <p:sp>
          <p:nvSpPr>
            <p:cNvPr id="20" name="Freeform 19"/>
            <p:cNvSpPr/>
            <p:nvPr/>
          </p:nvSpPr>
          <p:spPr>
            <a:xfrm>
              <a:off x="7010036" y="3573016"/>
              <a:ext cx="201931" cy="161608"/>
            </a:xfrm>
            <a:custGeom>
              <a:avLst/>
              <a:gdLst>
                <a:gd name="connsiteX0" fmla="*/ 98687 w 201931"/>
                <a:gd name="connsiteY0" fmla="*/ 0 h 489355"/>
                <a:gd name="connsiteX1" fmla="*/ 39693 w 201931"/>
                <a:gd name="connsiteY1" fmla="*/ 221226 h 489355"/>
                <a:gd name="connsiteX2" fmla="*/ 128183 w 201931"/>
                <a:gd name="connsiteY2" fmla="*/ 280220 h 489355"/>
                <a:gd name="connsiteX3" fmla="*/ 172429 w 201931"/>
                <a:gd name="connsiteY3" fmla="*/ 309717 h 489355"/>
                <a:gd name="connsiteX4" fmla="*/ 187177 w 201931"/>
                <a:gd name="connsiteY4" fmla="*/ 442452 h 489355"/>
                <a:gd name="connsiteX5" fmla="*/ 142932 w 201931"/>
                <a:gd name="connsiteY5" fmla="*/ 486697 h 489355"/>
                <a:gd name="connsiteX6" fmla="*/ 24945 w 201931"/>
                <a:gd name="connsiteY6" fmla="*/ 471949 h 489355"/>
                <a:gd name="connsiteX7" fmla="*/ 83938 w 201931"/>
                <a:gd name="connsiteY7" fmla="*/ 324465 h 489355"/>
                <a:gd name="connsiteX8" fmla="*/ 98687 w 201931"/>
                <a:gd name="connsiteY8" fmla="*/ 250723 h 48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931" h="489355">
                  <a:moveTo>
                    <a:pt x="98687" y="0"/>
                  </a:moveTo>
                  <a:cubicBezTo>
                    <a:pt x="2105" y="57950"/>
                    <a:pt x="-35097" y="50277"/>
                    <a:pt x="39693" y="221226"/>
                  </a:cubicBezTo>
                  <a:cubicBezTo>
                    <a:pt x="53902" y="253704"/>
                    <a:pt x="98686" y="260555"/>
                    <a:pt x="128183" y="280220"/>
                  </a:cubicBezTo>
                  <a:lnTo>
                    <a:pt x="172429" y="309717"/>
                  </a:lnTo>
                  <a:cubicBezTo>
                    <a:pt x="190454" y="363793"/>
                    <a:pt x="219951" y="393291"/>
                    <a:pt x="187177" y="442452"/>
                  </a:cubicBezTo>
                  <a:cubicBezTo>
                    <a:pt x="175608" y="459806"/>
                    <a:pt x="157680" y="471949"/>
                    <a:pt x="142932" y="486697"/>
                  </a:cubicBezTo>
                  <a:cubicBezTo>
                    <a:pt x="103603" y="481781"/>
                    <a:pt x="49279" y="503235"/>
                    <a:pt x="24945" y="471949"/>
                  </a:cubicBezTo>
                  <a:cubicBezTo>
                    <a:pt x="-38709" y="390108"/>
                    <a:pt x="42761" y="351917"/>
                    <a:pt x="83938" y="324465"/>
                  </a:cubicBezTo>
                  <a:cubicBezTo>
                    <a:pt x="101796" y="270892"/>
                    <a:pt x="98687" y="295766"/>
                    <a:pt x="98687" y="250723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1" name="Plus 20"/>
            <p:cNvSpPr/>
            <p:nvPr/>
          </p:nvSpPr>
          <p:spPr>
            <a:xfrm>
              <a:off x="7211967" y="3517125"/>
              <a:ext cx="312361" cy="279236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22" name="Line Callout 1 (Border and Accent Bar) 21"/>
          <p:cNvSpPr/>
          <p:nvPr/>
        </p:nvSpPr>
        <p:spPr>
          <a:xfrm>
            <a:off x="6041116" y="3645024"/>
            <a:ext cx="2923371" cy="612068"/>
          </a:xfrm>
          <a:prstGeom prst="accent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পরমানু</a:t>
            </a:r>
            <a:endParaRPr lang="en-SG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>
            <a:stCxn id="5" idx="7"/>
          </p:cNvCxnSpPr>
          <p:nvPr/>
        </p:nvCxnSpPr>
        <p:spPr>
          <a:xfrm flipV="1">
            <a:off x="3685004" y="1700808"/>
            <a:ext cx="3472237" cy="1046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796136" y="1700808"/>
            <a:ext cx="1361105" cy="1418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913326" y="1119236"/>
            <a:ext cx="280831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পরমানু</a:t>
            </a:r>
            <a:endParaRPr lang="en-SG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098130" y="2373291"/>
            <a:ext cx="3035971" cy="9361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399134" y="2373290"/>
            <a:ext cx="1734967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99313" y="2657609"/>
            <a:ext cx="280831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শেয়ারকৃত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ইলেকট্রন</a:t>
            </a:r>
            <a:endParaRPr lang="en-SG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3754" y="5351250"/>
            <a:ext cx="7952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ঋনাত্বকতার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শেয়ারকৃত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আকৃষ্ট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ডাইপোলের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endParaRPr lang="en-SG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778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03148 L -3.61111E-6 0.0210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61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0419 L -2.5E-6 0.0212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314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3125 L 0.00486 0.0319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314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3125 L 0.00399 0.0423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36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2" grpId="0" animBg="1"/>
      <p:bldP spid="27" grpId="0" animBg="1"/>
      <p:bldP spid="34" grpId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67544" y="1916832"/>
            <a:ext cx="3579750" cy="3001400"/>
            <a:chOff x="467544" y="2373291"/>
            <a:chExt cx="3579750" cy="3001400"/>
          </a:xfrm>
        </p:grpSpPr>
        <p:sp>
          <p:nvSpPr>
            <p:cNvPr id="4" name="Oval 3"/>
            <p:cNvSpPr/>
            <p:nvPr/>
          </p:nvSpPr>
          <p:spPr>
            <a:xfrm>
              <a:off x="1228746" y="3501008"/>
              <a:ext cx="1584176" cy="151216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" name="Oval 4"/>
            <p:cNvSpPr/>
            <p:nvPr/>
          </p:nvSpPr>
          <p:spPr>
            <a:xfrm>
              <a:off x="724690" y="2652527"/>
              <a:ext cx="648072" cy="64807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Oval 5"/>
            <p:cNvSpPr/>
            <p:nvPr/>
          </p:nvSpPr>
          <p:spPr>
            <a:xfrm>
              <a:off x="2884930" y="2795238"/>
              <a:ext cx="648072" cy="64807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1228746" y="3429000"/>
              <a:ext cx="72008" cy="14401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1444770" y="3356992"/>
              <a:ext cx="72008" cy="14401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2732530" y="3501008"/>
              <a:ext cx="72008" cy="14401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2884930" y="3573016"/>
              <a:ext cx="72008" cy="14401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533002" y="2671889"/>
              <a:ext cx="514292" cy="279236"/>
              <a:chOff x="7010036" y="3517125"/>
              <a:chExt cx="514292" cy="279236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7010036" y="3573016"/>
                <a:ext cx="201931" cy="161608"/>
              </a:xfrm>
              <a:custGeom>
                <a:avLst/>
                <a:gdLst>
                  <a:gd name="connsiteX0" fmla="*/ 98687 w 201931"/>
                  <a:gd name="connsiteY0" fmla="*/ 0 h 489355"/>
                  <a:gd name="connsiteX1" fmla="*/ 39693 w 201931"/>
                  <a:gd name="connsiteY1" fmla="*/ 221226 h 489355"/>
                  <a:gd name="connsiteX2" fmla="*/ 128183 w 201931"/>
                  <a:gd name="connsiteY2" fmla="*/ 280220 h 489355"/>
                  <a:gd name="connsiteX3" fmla="*/ 172429 w 201931"/>
                  <a:gd name="connsiteY3" fmla="*/ 309717 h 489355"/>
                  <a:gd name="connsiteX4" fmla="*/ 187177 w 201931"/>
                  <a:gd name="connsiteY4" fmla="*/ 442452 h 489355"/>
                  <a:gd name="connsiteX5" fmla="*/ 142932 w 201931"/>
                  <a:gd name="connsiteY5" fmla="*/ 486697 h 489355"/>
                  <a:gd name="connsiteX6" fmla="*/ 24945 w 201931"/>
                  <a:gd name="connsiteY6" fmla="*/ 471949 h 489355"/>
                  <a:gd name="connsiteX7" fmla="*/ 83938 w 201931"/>
                  <a:gd name="connsiteY7" fmla="*/ 324465 h 489355"/>
                  <a:gd name="connsiteX8" fmla="*/ 98687 w 201931"/>
                  <a:gd name="connsiteY8" fmla="*/ 250723 h 489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931" h="489355">
                    <a:moveTo>
                      <a:pt x="98687" y="0"/>
                    </a:moveTo>
                    <a:cubicBezTo>
                      <a:pt x="2105" y="57950"/>
                      <a:pt x="-35097" y="50277"/>
                      <a:pt x="39693" y="221226"/>
                    </a:cubicBezTo>
                    <a:cubicBezTo>
                      <a:pt x="53902" y="253704"/>
                      <a:pt x="98686" y="260555"/>
                      <a:pt x="128183" y="280220"/>
                    </a:cubicBezTo>
                    <a:lnTo>
                      <a:pt x="172429" y="309717"/>
                    </a:lnTo>
                    <a:cubicBezTo>
                      <a:pt x="190454" y="363793"/>
                      <a:pt x="219951" y="393291"/>
                      <a:pt x="187177" y="442452"/>
                    </a:cubicBezTo>
                    <a:cubicBezTo>
                      <a:pt x="175608" y="459806"/>
                      <a:pt x="157680" y="471949"/>
                      <a:pt x="142932" y="486697"/>
                    </a:cubicBezTo>
                    <a:cubicBezTo>
                      <a:pt x="103603" y="481781"/>
                      <a:pt x="49279" y="503235"/>
                      <a:pt x="24945" y="471949"/>
                    </a:cubicBezTo>
                    <a:cubicBezTo>
                      <a:pt x="-38709" y="390108"/>
                      <a:pt x="42761" y="351917"/>
                      <a:pt x="83938" y="324465"/>
                    </a:cubicBezTo>
                    <a:cubicBezTo>
                      <a:pt x="101796" y="270892"/>
                      <a:pt x="98687" y="295766"/>
                      <a:pt x="98687" y="250723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3" name="Plus 12"/>
              <p:cNvSpPr/>
              <p:nvPr/>
            </p:nvSpPr>
            <p:spPr>
              <a:xfrm>
                <a:off x="7211967" y="3517125"/>
                <a:ext cx="312361" cy="279236"/>
              </a:xfrm>
              <a:prstGeom prst="math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781082" y="5213083"/>
              <a:ext cx="563788" cy="161608"/>
              <a:chOff x="4188232" y="5213083"/>
              <a:chExt cx="563788" cy="161608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4188232" y="5213083"/>
                <a:ext cx="201931" cy="161608"/>
              </a:xfrm>
              <a:custGeom>
                <a:avLst/>
                <a:gdLst>
                  <a:gd name="connsiteX0" fmla="*/ 98687 w 201931"/>
                  <a:gd name="connsiteY0" fmla="*/ 0 h 489355"/>
                  <a:gd name="connsiteX1" fmla="*/ 39693 w 201931"/>
                  <a:gd name="connsiteY1" fmla="*/ 221226 h 489355"/>
                  <a:gd name="connsiteX2" fmla="*/ 128183 w 201931"/>
                  <a:gd name="connsiteY2" fmla="*/ 280220 h 489355"/>
                  <a:gd name="connsiteX3" fmla="*/ 172429 w 201931"/>
                  <a:gd name="connsiteY3" fmla="*/ 309717 h 489355"/>
                  <a:gd name="connsiteX4" fmla="*/ 187177 w 201931"/>
                  <a:gd name="connsiteY4" fmla="*/ 442452 h 489355"/>
                  <a:gd name="connsiteX5" fmla="*/ 142932 w 201931"/>
                  <a:gd name="connsiteY5" fmla="*/ 486697 h 489355"/>
                  <a:gd name="connsiteX6" fmla="*/ 24945 w 201931"/>
                  <a:gd name="connsiteY6" fmla="*/ 471949 h 489355"/>
                  <a:gd name="connsiteX7" fmla="*/ 83938 w 201931"/>
                  <a:gd name="connsiteY7" fmla="*/ 324465 h 489355"/>
                  <a:gd name="connsiteX8" fmla="*/ 98687 w 201931"/>
                  <a:gd name="connsiteY8" fmla="*/ 250723 h 489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931" h="489355">
                    <a:moveTo>
                      <a:pt x="98687" y="0"/>
                    </a:moveTo>
                    <a:cubicBezTo>
                      <a:pt x="2105" y="57950"/>
                      <a:pt x="-35097" y="50277"/>
                      <a:pt x="39693" y="221226"/>
                    </a:cubicBezTo>
                    <a:cubicBezTo>
                      <a:pt x="53902" y="253704"/>
                      <a:pt x="98686" y="260555"/>
                      <a:pt x="128183" y="280220"/>
                    </a:cubicBezTo>
                    <a:lnTo>
                      <a:pt x="172429" y="309717"/>
                    </a:lnTo>
                    <a:cubicBezTo>
                      <a:pt x="190454" y="363793"/>
                      <a:pt x="219951" y="393291"/>
                      <a:pt x="187177" y="442452"/>
                    </a:cubicBezTo>
                    <a:cubicBezTo>
                      <a:pt x="175608" y="459806"/>
                      <a:pt x="157680" y="471949"/>
                      <a:pt x="142932" y="486697"/>
                    </a:cubicBezTo>
                    <a:cubicBezTo>
                      <a:pt x="103603" y="481781"/>
                      <a:pt x="49279" y="503235"/>
                      <a:pt x="24945" y="471949"/>
                    </a:cubicBezTo>
                    <a:cubicBezTo>
                      <a:pt x="-38709" y="390108"/>
                      <a:pt x="42761" y="351917"/>
                      <a:pt x="83938" y="324465"/>
                    </a:cubicBezTo>
                    <a:cubicBezTo>
                      <a:pt x="101796" y="270892"/>
                      <a:pt x="98687" y="295766"/>
                      <a:pt x="98687" y="250723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" name="Minus 15"/>
              <p:cNvSpPr/>
              <p:nvPr/>
            </p:nvSpPr>
            <p:spPr>
              <a:xfrm>
                <a:off x="4427984" y="5293887"/>
                <a:ext cx="324036" cy="45719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67544" y="2373291"/>
              <a:ext cx="514292" cy="279236"/>
              <a:chOff x="7010036" y="3517125"/>
              <a:chExt cx="514292" cy="279236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7010036" y="3573016"/>
                <a:ext cx="201931" cy="161608"/>
              </a:xfrm>
              <a:custGeom>
                <a:avLst/>
                <a:gdLst>
                  <a:gd name="connsiteX0" fmla="*/ 98687 w 201931"/>
                  <a:gd name="connsiteY0" fmla="*/ 0 h 489355"/>
                  <a:gd name="connsiteX1" fmla="*/ 39693 w 201931"/>
                  <a:gd name="connsiteY1" fmla="*/ 221226 h 489355"/>
                  <a:gd name="connsiteX2" fmla="*/ 128183 w 201931"/>
                  <a:gd name="connsiteY2" fmla="*/ 280220 h 489355"/>
                  <a:gd name="connsiteX3" fmla="*/ 172429 w 201931"/>
                  <a:gd name="connsiteY3" fmla="*/ 309717 h 489355"/>
                  <a:gd name="connsiteX4" fmla="*/ 187177 w 201931"/>
                  <a:gd name="connsiteY4" fmla="*/ 442452 h 489355"/>
                  <a:gd name="connsiteX5" fmla="*/ 142932 w 201931"/>
                  <a:gd name="connsiteY5" fmla="*/ 486697 h 489355"/>
                  <a:gd name="connsiteX6" fmla="*/ 24945 w 201931"/>
                  <a:gd name="connsiteY6" fmla="*/ 471949 h 489355"/>
                  <a:gd name="connsiteX7" fmla="*/ 83938 w 201931"/>
                  <a:gd name="connsiteY7" fmla="*/ 324465 h 489355"/>
                  <a:gd name="connsiteX8" fmla="*/ 98687 w 201931"/>
                  <a:gd name="connsiteY8" fmla="*/ 250723 h 489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931" h="489355">
                    <a:moveTo>
                      <a:pt x="98687" y="0"/>
                    </a:moveTo>
                    <a:cubicBezTo>
                      <a:pt x="2105" y="57950"/>
                      <a:pt x="-35097" y="50277"/>
                      <a:pt x="39693" y="221226"/>
                    </a:cubicBezTo>
                    <a:cubicBezTo>
                      <a:pt x="53902" y="253704"/>
                      <a:pt x="98686" y="260555"/>
                      <a:pt x="128183" y="280220"/>
                    </a:cubicBezTo>
                    <a:lnTo>
                      <a:pt x="172429" y="309717"/>
                    </a:lnTo>
                    <a:cubicBezTo>
                      <a:pt x="190454" y="363793"/>
                      <a:pt x="219951" y="393291"/>
                      <a:pt x="187177" y="442452"/>
                    </a:cubicBezTo>
                    <a:cubicBezTo>
                      <a:pt x="175608" y="459806"/>
                      <a:pt x="157680" y="471949"/>
                      <a:pt x="142932" y="486697"/>
                    </a:cubicBezTo>
                    <a:cubicBezTo>
                      <a:pt x="103603" y="481781"/>
                      <a:pt x="49279" y="503235"/>
                      <a:pt x="24945" y="471949"/>
                    </a:cubicBezTo>
                    <a:cubicBezTo>
                      <a:pt x="-38709" y="390108"/>
                      <a:pt x="42761" y="351917"/>
                      <a:pt x="83938" y="324465"/>
                    </a:cubicBezTo>
                    <a:cubicBezTo>
                      <a:pt x="101796" y="270892"/>
                      <a:pt x="98687" y="295766"/>
                      <a:pt x="98687" y="250723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9" name="Plus 18"/>
              <p:cNvSpPr/>
              <p:nvPr/>
            </p:nvSpPr>
            <p:spPr>
              <a:xfrm>
                <a:off x="7211967" y="3517125"/>
                <a:ext cx="312361" cy="279236"/>
              </a:xfrm>
              <a:prstGeom prst="math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 rot="10800000">
            <a:off x="4572874" y="2156662"/>
            <a:ext cx="3377819" cy="2966315"/>
            <a:chOff x="669475" y="2373291"/>
            <a:chExt cx="3377819" cy="2966315"/>
          </a:xfrm>
        </p:grpSpPr>
        <p:sp>
          <p:nvSpPr>
            <p:cNvPr id="22" name="Oval 21"/>
            <p:cNvSpPr/>
            <p:nvPr/>
          </p:nvSpPr>
          <p:spPr>
            <a:xfrm>
              <a:off x="1228746" y="3501008"/>
              <a:ext cx="1584176" cy="151216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3" name="Oval 22"/>
            <p:cNvSpPr/>
            <p:nvPr/>
          </p:nvSpPr>
          <p:spPr>
            <a:xfrm>
              <a:off x="724690" y="2652527"/>
              <a:ext cx="648072" cy="64807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4" name="Oval 23"/>
            <p:cNvSpPr/>
            <p:nvPr/>
          </p:nvSpPr>
          <p:spPr>
            <a:xfrm>
              <a:off x="2884930" y="2795238"/>
              <a:ext cx="648072" cy="64807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1228746" y="3429000"/>
              <a:ext cx="72008" cy="14401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1444770" y="3356992"/>
              <a:ext cx="72008" cy="14401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2732530" y="3501008"/>
              <a:ext cx="72008" cy="14401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2884930" y="3573016"/>
              <a:ext cx="72008" cy="14401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7" name="Plus 36"/>
            <p:cNvSpPr/>
            <p:nvPr/>
          </p:nvSpPr>
          <p:spPr>
            <a:xfrm>
              <a:off x="3734933" y="2671889"/>
              <a:ext cx="312361" cy="279236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5" name="Minus 34"/>
            <p:cNvSpPr/>
            <p:nvPr/>
          </p:nvSpPr>
          <p:spPr>
            <a:xfrm>
              <a:off x="2020834" y="5293887"/>
              <a:ext cx="324036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3" name="Plus 32"/>
            <p:cNvSpPr/>
            <p:nvPr/>
          </p:nvSpPr>
          <p:spPr>
            <a:xfrm>
              <a:off x="669475" y="2373291"/>
              <a:ext cx="312361" cy="279236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38" name="Freeform 37"/>
          <p:cNvSpPr/>
          <p:nvPr/>
        </p:nvSpPr>
        <p:spPr>
          <a:xfrm>
            <a:off x="4412586" y="4671082"/>
            <a:ext cx="201931" cy="161608"/>
          </a:xfrm>
          <a:custGeom>
            <a:avLst/>
            <a:gdLst>
              <a:gd name="connsiteX0" fmla="*/ 98687 w 201931"/>
              <a:gd name="connsiteY0" fmla="*/ 0 h 489355"/>
              <a:gd name="connsiteX1" fmla="*/ 39693 w 201931"/>
              <a:gd name="connsiteY1" fmla="*/ 221226 h 489355"/>
              <a:gd name="connsiteX2" fmla="*/ 128183 w 201931"/>
              <a:gd name="connsiteY2" fmla="*/ 280220 h 489355"/>
              <a:gd name="connsiteX3" fmla="*/ 172429 w 201931"/>
              <a:gd name="connsiteY3" fmla="*/ 309717 h 489355"/>
              <a:gd name="connsiteX4" fmla="*/ 187177 w 201931"/>
              <a:gd name="connsiteY4" fmla="*/ 442452 h 489355"/>
              <a:gd name="connsiteX5" fmla="*/ 142932 w 201931"/>
              <a:gd name="connsiteY5" fmla="*/ 486697 h 489355"/>
              <a:gd name="connsiteX6" fmla="*/ 24945 w 201931"/>
              <a:gd name="connsiteY6" fmla="*/ 471949 h 489355"/>
              <a:gd name="connsiteX7" fmla="*/ 83938 w 201931"/>
              <a:gd name="connsiteY7" fmla="*/ 324465 h 489355"/>
              <a:gd name="connsiteX8" fmla="*/ 98687 w 201931"/>
              <a:gd name="connsiteY8" fmla="*/ 250723 h 48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31" h="489355">
                <a:moveTo>
                  <a:pt x="98687" y="0"/>
                </a:moveTo>
                <a:cubicBezTo>
                  <a:pt x="2105" y="57950"/>
                  <a:pt x="-35097" y="50277"/>
                  <a:pt x="39693" y="221226"/>
                </a:cubicBezTo>
                <a:cubicBezTo>
                  <a:pt x="53902" y="253704"/>
                  <a:pt x="98686" y="260555"/>
                  <a:pt x="128183" y="280220"/>
                </a:cubicBezTo>
                <a:lnTo>
                  <a:pt x="172429" y="309717"/>
                </a:lnTo>
                <a:cubicBezTo>
                  <a:pt x="190454" y="363793"/>
                  <a:pt x="219951" y="393291"/>
                  <a:pt x="187177" y="442452"/>
                </a:cubicBezTo>
                <a:cubicBezTo>
                  <a:pt x="175608" y="459806"/>
                  <a:pt x="157680" y="471949"/>
                  <a:pt x="142932" y="486697"/>
                </a:cubicBezTo>
                <a:cubicBezTo>
                  <a:pt x="103603" y="481781"/>
                  <a:pt x="49279" y="503235"/>
                  <a:pt x="24945" y="471949"/>
                </a:cubicBezTo>
                <a:cubicBezTo>
                  <a:pt x="-38709" y="390108"/>
                  <a:pt x="42761" y="351917"/>
                  <a:pt x="83938" y="324465"/>
                </a:cubicBezTo>
                <a:cubicBezTo>
                  <a:pt x="101796" y="270892"/>
                  <a:pt x="98687" y="295766"/>
                  <a:pt x="98687" y="250723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9" name="Freeform 38"/>
          <p:cNvSpPr/>
          <p:nvPr/>
        </p:nvSpPr>
        <p:spPr>
          <a:xfrm>
            <a:off x="7394405" y="4923576"/>
            <a:ext cx="201931" cy="161608"/>
          </a:xfrm>
          <a:custGeom>
            <a:avLst/>
            <a:gdLst>
              <a:gd name="connsiteX0" fmla="*/ 98687 w 201931"/>
              <a:gd name="connsiteY0" fmla="*/ 0 h 489355"/>
              <a:gd name="connsiteX1" fmla="*/ 39693 w 201931"/>
              <a:gd name="connsiteY1" fmla="*/ 221226 h 489355"/>
              <a:gd name="connsiteX2" fmla="*/ 128183 w 201931"/>
              <a:gd name="connsiteY2" fmla="*/ 280220 h 489355"/>
              <a:gd name="connsiteX3" fmla="*/ 172429 w 201931"/>
              <a:gd name="connsiteY3" fmla="*/ 309717 h 489355"/>
              <a:gd name="connsiteX4" fmla="*/ 187177 w 201931"/>
              <a:gd name="connsiteY4" fmla="*/ 442452 h 489355"/>
              <a:gd name="connsiteX5" fmla="*/ 142932 w 201931"/>
              <a:gd name="connsiteY5" fmla="*/ 486697 h 489355"/>
              <a:gd name="connsiteX6" fmla="*/ 24945 w 201931"/>
              <a:gd name="connsiteY6" fmla="*/ 471949 h 489355"/>
              <a:gd name="connsiteX7" fmla="*/ 83938 w 201931"/>
              <a:gd name="connsiteY7" fmla="*/ 324465 h 489355"/>
              <a:gd name="connsiteX8" fmla="*/ 98687 w 201931"/>
              <a:gd name="connsiteY8" fmla="*/ 250723 h 48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31" h="489355">
                <a:moveTo>
                  <a:pt x="98687" y="0"/>
                </a:moveTo>
                <a:cubicBezTo>
                  <a:pt x="2105" y="57950"/>
                  <a:pt x="-35097" y="50277"/>
                  <a:pt x="39693" y="221226"/>
                </a:cubicBezTo>
                <a:cubicBezTo>
                  <a:pt x="53902" y="253704"/>
                  <a:pt x="98686" y="260555"/>
                  <a:pt x="128183" y="280220"/>
                </a:cubicBezTo>
                <a:lnTo>
                  <a:pt x="172429" y="309717"/>
                </a:lnTo>
                <a:cubicBezTo>
                  <a:pt x="190454" y="363793"/>
                  <a:pt x="219951" y="393291"/>
                  <a:pt x="187177" y="442452"/>
                </a:cubicBezTo>
                <a:cubicBezTo>
                  <a:pt x="175608" y="459806"/>
                  <a:pt x="157680" y="471949"/>
                  <a:pt x="142932" y="486697"/>
                </a:cubicBezTo>
                <a:cubicBezTo>
                  <a:pt x="103603" y="481781"/>
                  <a:pt x="49279" y="503235"/>
                  <a:pt x="24945" y="471949"/>
                </a:cubicBezTo>
                <a:cubicBezTo>
                  <a:pt x="-38709" y="390108"/>
                  <a:pt x="42761" y="351917"/>
                  <a:pt x="83938" y="324465"/>
                </a:cubicBezTo>
                <a:cubicBezTo>
                  <a:pt x="101796" y="270892"/>
                  <a:pt x="98687" y="295766"/>
                  <a:pt x="98687" y="250723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0" name="Freeform 39"/>
          <p:cNvSpPr/>
          <p:nvPr/>
        </p:nvSpPr>
        <p:spPr>
          <a:xfrm>
            <a:off x="6026253" y="2108445"/>
            <a:ext cx="201931" cy="161608"/>
          </a:xfrm>
          <a:custGeom>
            <a:avLst/>
            <a:gdLst>
              <a:gd name="connsiteX0" fmla="*/ 98687 w 201931"/>
              <a:gd name="connsiteY0" fmla="*/ 0 h 489355"/>
              <a:gd name="connsiteX1" fmla="*/ 39693 w 201931"/>
              <a:gd name="connsiteY1" fmla="*/ 221226 h 489355"/>
              <a:gd name="connsiteX2" fmla="*/ 128183 w 201931"/>
              <a:gd name="connsiteY2" fmla="*/ 280220 h 489355"/>
              <a:gd name="connsiteX3" fmla="*/ 172429 w 201931"/>
              <a:gd name="connsiteY3" fmla="*/ 309717 h 489355"/>
              <a:gd name="connsiteX4" fmla="*/ 187177 w 201931"/>
              <a:gd name="connsiteY4" fmla="*/ 442452 h 489355"/>
              <a:gd name="connsiteX5" fmla="*/ 142932 w 201931"/>
              <a:gd name="connsiteY5" fmla="*/ 486697 h 489355"/>
              <a:gd name="connsiteX6" fmla="*/ 24945 w 201931"/>
              <a:gd name="connsiteY6" fmla="*/ 471949 h 489355"/>
              <a:gd name="connsiteX7" fmla="*/ 83938 w 201931"/>
              <a:gd name="connsiteY7" fmla="*/ 324465 h 489355"/>
              <a:gd name="connsiteX8" fmla="*/ 98687 w 201931"/>
              <a:gd name="connsiteY8" fmla="*/ 250723 h 48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31" h="489355">
                <a:moveTo>
                  <a:pt x="98687" y="0"/>
                </a:moveTo>
                <a:cubicBezTo>
                  <a:pt x="2105" y="57950"/>
                  <a:pt x="-35097" y="50277"/>
                  <a:pt x="39693" y="221226"/>
                </a:cubicBezTo>
                <a:cubicBezTo>
                  <a:pt x="53902" y="253704"/>
                  <a:pt x="98686" y="260555"/>
                  <a:pt x="128183" y="280220"/>
                </a:cubicBezTo>
                <a:lnTo>
                  <a:pt x="172429" y="309717"/>
                </a:lnTo>
                <a:cubicBezTo>
                  <a:pt x="190454" y="363793"/>
                  <a:pt x="219951" y="393291"/>
                  <a:pt x="187177" y="442452"/>
                </a:cubicBezTo>
                <a:cubicBezTo>
                  <a:pt x="175608" y="459806"/>
                  <a:pt x="157680" y="471949"/>
                  <a:pt x="142932" y="486697"/>
                </a:cubicBezTo>
                <a:cubicBezTo>
                  <a:pt x="103603" y="481781"/>
                  <a:pt x="49279" y="503235"/>
                  <a:pt x="24945" y="471949"/>
                </a:cubicBezTo>
                <a:cubicBezTo>
                  <a:pt x="-38709" y="390108"/>
                  <a:pt x="42761" y="351917"/>
                  <a:pt x="83938" y="324465"/>
                </a:cubicBezTo>
                <a:cubicBezTo>
                  <a:pt x="101796" y="270892"/>
                  <a:pt x="98687" y="295766"/>
                  <a:pt x="98687" y="250723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42" name="Straight Connector 41"/>
          <p:cNvCxnSpPr/>
          <p:nvPr/>
        </p:nvCxnSpPr>
        <p:spPr>
          <a:xfrm>
            <a:off x="3633967" y="2844140"/>
            <a:ext cx="2114306" cy="5639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49789" y="620688"/>
            <a:ext cx="8109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ডাইপোল</a:t>
            </a:r>
            <a:r>
              <a:rPr lang="en-US" sz="2000" dirty="0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2000" dirty="0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000" dirty="0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2000" dirty="0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2000" dirty="0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2000" dirty="0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000" dirty="0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অনুর</a:t>
            </a:r>
            <a:r>
              <a:rPr lang="en-US" sz="2000" dirty="0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ধনাত্বক</a:t>
            </a:r>
            <a:r>
              <a:rPr lang="en-US" sz="2000" dirty="0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err="1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US" sz="2000" dirty="0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dirty="0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000" dirty="0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অনুর</a:t>
            </a:r>
            <a:r>
              <a:rPr lang="en-US" sz="2000" dirty="0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ঋনাত্বক</a:t>
            </a:r>
            <a:r>
              <a:rPr lang="en-US" sz="2000" dirty="0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US" sz="2000" dirty="0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000" dirty="0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en-US" sz="2000" dirty="0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2000" dirty="0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000" dirty="0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  <a:endParaRPr lang="en-SG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8140" y="5126864"/>
            <a:ext cx="74606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আয়নিক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(গ)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endParaRPr lang="en-SG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54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47356"/>
            <a:ext cx="9144000" cy="3010644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827584" y="0"/>
            <a:chExt cx="7056784" cy="6858000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grpSpPr>
        <p:sp>
          <p:nvSpPr>
            <p:cNvPr id="8" name="Rectangle 7"/>
            <p:cNvSpPr/>
            <p:nvPr/>
          </p:nvSpPr>
          <p:spPr>
            <a:xfrm>
              <a:off x="827584" y="2852936"/>
              <a:ext cx="7056784" cy="165618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27584" y="0"/>
              <a:ext cx="2376264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508104" y="0"/>
              <a:ext cx="2376264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আজকের</a:t>
            </a:r>
            <a:r>
              <a:rPr lang="en-US" dirty="0"/>
              <a:t> </a:t>
            </a:r>
            <a:r>
              <a:rPr lang="en-US" dirty="0" err="1"/>
              <a:t>পাঠ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051" y="3870083"/>
            <a:ext cx="6226498" cy="1048232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err="1"/>
              <a:t>হাইড্রোজেন</a:t>
            </a:r>
            <a:r>
              <a:rPr lang="en-US" dirty="0"/>
              <a:t> </a:t>
            </a:r>
            <a:r>
              <a:rPr lang="en-US" dirty="0" err="1"/>
              <a:t>বন্ধন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25122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  <a:solidFill>
            <a:schemeClr val="accent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SG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705275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কী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শর্ত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বন্ধনের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বন্ধনের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বন্ধনের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গুরুত্ব</a:t>
            </a:r>
            <a:endParaRPr lang="en-SG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89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803"/>
            <a:ext cx="8229600" cy="1143000"/>
          </a:xfr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?</a:t>
            </a:r>
            <a:endParaRPr lang="en-SG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  <a:solidFill>
            <a:srgbClr val="F4C7AE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dirty="0" err="1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ঋনাত্বক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(F, N, O)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ঋনাত্বকতা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ইলেকট্রনগুলো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ঝুলে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অংশিক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ধনাত্বক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আংশিক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ঋনাত্বক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পোলার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অনুর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ধনাত্বক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অনুর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ঋনাত্বক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আকর্ষনের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  <a:endParaRPr lang="en-S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196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1312168"/>
            <a:ext cx="8229600" cy="1143000"/>
          </a:xfrm>
          <a:solidFill>
            <a:srgbClr val="9999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H -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প্রকাশ</a:t>
            </a:r>
            <a:endParaRPr lang="en-S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3184376"/>
            <a:ext cx="8229600" cy="2404864"/>
          </a:xfr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বন্ধনকে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aseline="30000" dirty="0">
                <a:latin typeface="NikoshBAN" pitchFamily="2" charset="0"/>
                <a:cs typeface="NikoshBAN" pitchFamily="2" charset="0"/>
              </a:rPr>
              <a:t>(………………….)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ডট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/>
              <a:t>H-F </a:t>
            </a:r>
            <a:r>
              <a:rPr lang="en-US" sz="4000" baseline="30000" dirty="0"/>
              <a:t>………</a:t>
            </a:r>
            <a:r>
              <a:rPr lang="en-US" sz="4000" dirty="0"/>
              <a:t>H-F</a:t>
            </a:r>
            <a:r>
              <a:rPr lang="en-US" sz="4000" baseline="30000" dirty="0"/>
              <a:t>…………..</a:t>
            </a:r>
            <a:r>
              <a:rPr lang="en-US" sz="4000" dirty="0"/>
              <a:t>H-F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2251479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288</TotalTime>
  <Words>653</Words>
  <Application>Microsoft Office PowerPoint</Application>
  <PresentationFormat>On-screen Show (4:3)</PresentationFormat>
  <Paragraphs>101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Garamond</vt:lpstr>
      <vt:lpstr>NikoshBAN</vt:lpstr>
      <vt:lpstr>Organic</vt:lpstr>
      <vt:lpstr>PowerPoint Presentation</vt:lpstr>
      <vt:lpstr>PowerPoint Presentation</vt:lpstr>
      <vt:lpstr>বিষয় পরিচিতি</vt:lpstr>
      <vt:lpstr>চিত্রটি লক্ষ করি</vt:lpstr>
      <vt:lpstr>PowerPoint Presentation</vt:lpstr>
      <vt:lpstr>আজকের পাঠ</vt:lpstr>
      <vt:lpstr>শিখনফল</vt:lpstr>
      <vt:lpstr>হাইড্রোজেন বন্ধন কী?</vt:lpstr>
      <vt:lpstr>H -বন্ধন প্রকাশ</vt:lpstr>
      <vt:lpstr>H-বন্ধন গঠনের শর্ত</vt:lpstr>
      <vt:lpstr> H -বন্ধনের বৈশিষ্ট্য</vt:lpstr>
      <vt:lpstr>H-বন্ধনের প্রকারভেদ</vt:lpstr>
      <vt:lpstr>আন্ত:আনবিক H-বন্ধন</vt:lpstr>
      <vt:lpstr>অন্ত:আনবিক H-বন্ধন </vt:lpstr>
      <vt:lpstr>H2O  ও H2S  এর বন্ধন প্রকৃতি</vt:lpstr>
      <vt:lpstr>বরফ পানিতে ভাসে কেন?</vt:lpstr>
      <vt:lpstr>H-বন্ধনের গুরুত্ব</vt:lpstr>
      <vt:lpstr> দলীয় কাজ</vt:lpstr>
      <vt:lpstr>বাড়ীর কাজ</vt:lpstr>
      <vt:lpstr>মুল্যায়ন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Imtiaz Adnan</cp:lastModifiedBy>
  <cp:revision>36</cp:revision>
  <dcterms:created xsi:type="dcterms:W3CDTF">2019-10-19T15:10:29Z</dcterms:created>
  <dcterms:modified xsi:type="dcterms:W3CDTF">2020-08-05T06:58:38Z</dcterms:modified>
</cp:coreProperties>
</file>