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1"/>
  </p:sldMasterIdLst>
  <p:sldIdLst>
    <p:sldId id="256" r:id="rId2"/>
    <p:sldId id="274" r:id="rId3"/>
    <p:sldId id="257" r:id="rId4"/>
    <p:sldId id="258" r:id="rId5"/>
    <p:sldId id="263" r:id="rId6"/>
    <p:sldId id="265" r:id="rId7"/>
    <p:sldId id="275" r:id="rId8"/>
    <p:sldId id="276" r:id="rId9"/>
    <p:sldId id="262" r:id="rId10"/>
    <p:sldId id="277" r:id="rId11"/>
    <p:sldId id="260" r:id="rId12"/>
    <p:sldId id="266" r:id="rId13"/>
    <p:sldId id="268"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D0FEE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55" autoAdjust="0"/>
    <p:restoredTop sz="94660"/>
  </p:normalViewPr>
  <p:slideViewPr>
    <p:cSldViewPr snapToGrid="0">
      <p:cViewPr varScale="1">
        <p:scale>
          <a:sx n="72" d="100"/>
          <a:sy n="72" d="100"/>
        </p:scale>
        <p:origin x="6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61BEF0D-F0BB-DE4B-95CE-6DB70DBA9567}" type="datetimeFigureOut">
              <a:rPr lang="en-US" smtClean="0"/>
              <a:pPr/>
              <a:t>8/5/2020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57F1E4F-1CFF-5643-939E-217C01CDF56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2996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7688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14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58108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8069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6491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9210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3168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136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998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240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615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462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867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1867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93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515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012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61BEF0D-F0BB-DE4B-95CE-6DB70DBA9567}" type="datetimeFigureOut">
              <a:rPr lang="en-US" smtClean="0"/>
              <a:pPr/>
              <a:t>8/5/2020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381574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6000">
              <a:schemeClr val="accent4">
                <a:lumMod val="20000"/>
                <a:lumOff val="80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247310-BA3A-4D32-A7C9-01E91D63FFCE}"/>
              </a:ext>
            </a:extLst>
          </p:cNvPr>
          <p:cNvSpPr/>
          <p:nvPr/>
        </p:nvSpPr>
        <p:spPr>
          <a:xfrm rot="21260288">
            <a:off x="4259086" y="1801143"/>
            <a:ext cx="5576753" cy="923330"/>
          </a:xfrm>
          <a:prstGeom prst="rect">
            <a:avLst/>
          </a:prstGeom>
          <a:solidFill>
            <a:srgbClr val="FFC000"/>
          </a:solidFill>
        </p:spPr>
        <p:txBody>
          <a:bodyPr wrap="square" lIns="91440" tIns="45720" rIns="91440" bIns="45720">
            <a:spAutoFit/>
          </a:bodyPr>
          <a:lstStyle/>
          <a:p>
            <a:pPr algn="ctr"/>
            <a:r>
              <a:rPr lang="bn-BD"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wellcome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517550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6000">
              <a:schemeClr val="accent4">
                <a:lumMod val="20000"/>
                <a:lumOff val="80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35522"/>
            <a:ext cx="11887200" cy="10874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bn-IN" sz="5400" dirty="0">
                <a:solidFill>
                  <a:srgbClr val="FF0000"/>
                </a:solidFill>
                <a:latin typeface="NikoshBAN" panose="02000000000000000000" pitchFamily="2" charset="0"/>
                <a:cs typeface="NikoshBAN" panose="02000000000000000000" pitchFamily="2" charset="0"/>
              </a:rPr>
              <a:t>অন্যান্য যন্ত্রের ব্যবহার</a:t>
            </a:r>
            <a:endParaRPr lang="en-US" sz="5400" dirty="0">
              <a:solidFill>
                <a:srgbClr val="FF0000"/>
              </a:solidFill>
              <a:latin typeface="NikoshBAN" panose="02000000000000000000" pitchFamily="2" charset="0"/>
              <a:cs typeface="NikoshBAN" panose="02000000000000000000" pitchFamily="2" charset="0"/>
            </a:endParaRPr>
          </a:p>
        </p:txBody>
      </p:sp>
      <p:sp>
        <p:nvSpPr>
          <p:cNvPr id="6" name="Text Placeholder 3"/>
          <p:cNvSpPr>
            <a:spLocks noGrp="1"/>
          </p:cNvSpPr>
          <p:nvPr>
            <p:ph type="body" idx="1"/>
          </p:nvPr>
        </p:nvSpPr>
        <p:spPr>
          <a:xfrm>
            <a:off x="0" y="1251282"/>
            <a:ext cx="12192000" cy="5606718"/>
          </a:xfrm>
          <a:solidFill>
            <a:schemeClr val="accent5">
              <a:lumMod val="60000"/>
              <a:lumOff val="40000"/>
            </a:schemeClr>
          </a:solidFill>
        </p:spPr>
        <p:txBody>
          <a:bodyPr/>
          <a:lstStyle/>
          <a:p>
            <a:pPr lvl="1"/>
            <a:r>
              <a:rPr lang="bn-IN" sz="4800" b="0" dirty="0">
                <a:solidFill>
                  <a:srgbClr val="0070C0"/>
                </a:solidFill>
                <a:latin typeface="NikoshBAN" panose="02000000000000000000" pitchFamily="2" charset="0"/>
                <a:cs typeface="NikoshBAN" panose="02000000000000000000" pitchFamily="2" charset="0"/>
              </a:rPr>
              <a:t>   </a:t>
            </a:r>
            <a:r>
              <a:rPr lang="bn-IN" sz="4000" b="0" dirty="0">
                <a:solidFill>
                  <a:srgbClr val="7030A0"/>
                </a:solidFill>
                <a:latin typeface="NikoshBAN" panose="02000000000000000000" pitchFamily="2" charset="0"/>
                <a:cs typeface="NikoshBAN" panose="02000000000000000000" pitchFamily="2" charset="0"/>
              </a:rPr>
              <a:t>আয়তনিক ফ্লাস্কের গায়ে নির্দিষ্ট আয়তনের দাগ থাকে। এর উপরের অংশ সরু নলের ন্যায় এবং নিচের অংশ প্রসস্থ গোলাকার। সাধারনত প্রমান দ্রবণ প্রস্তুত করা হয়।</a:t>
            </a:r>
          </a:p>
          <a:p>
            <a:pPr lvl="1"/>
            <a:r>
              <a:rPr lang="bn-IN" sz="4000" b="0" dirty="0">
                <a:solidFill>
                  <a:srgbClr val="7030A0"/>
                </a:solidFill>
                <a:latin typeface="NikoshBAN" panose="02000000000000000000" pitchFamily="2" charset="0"/>
                <a:cs typeface="NikoshBAN" panose="02000000000000000000" pitchFamily="2" charset="0"/>
              </a:rPr>
              <a:t>   কনিকেল ফ্লাস্কে টাইট্র্যান্ট দ্রবণ নিয়ে টাইট্রেশন করা হয়।</a:t>
            </a:r>
          </a:p>
          <a:p>
            <a:pPr lvl="1"/>
            <a:endParaRPr lang="bn-IN" sz="4800" b="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429011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additive="base">
                                        <p:cTn id="1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83095" y="0"/>
            <a:ext cx="10561984" cy="908304"/>
          </a:xfrm>
          <a:solidFill>
            <a:srgbClr val="FFFF00"/>
          </a:solidFill>
        </p:spPr>
        <p:txBody>
          <a:bodyPr>
            <a:noAutofit/>
          </a:bodyPr>
          <a:lstStyle/>
          <a:p>
            <a:pPr algn="ctr"/>
            <a:r>
              <a:rPr lang="bn-IN" sz="5400" dirty="0">
                <a:solidFill>
                  <a:srgbClr val="FF0000"/>
                </a:solidFill>
                <a:latin typeface="NikoshBAN" panose="02000000000000000000" pitchFamily="2" charset="0"/>
                <a:cs typeface="NikoshBAN" panose="02000000000000000000" pitchFamily="2" charset="0"/>
              </a:rPr>
              <a:t>টাইট্রেশনের যন্ত্রসজ্জা</a:t>
            </a:r>
            <a:endParaRPr lang="en-US" sz="5400" dirty="0">
              <a:solidFill>
                <a:srgbClr val="FF00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868557" y="1229272"/>
            <a:ext cx="7434468" cy="4585461"/>
          </a:xfrm>
          <a:prstGeom prst="rect">
            <a:avLst/>
          </a:prstGeom>
        </p:spPr>
      </p:pic>
    </p:spTree>
    <p:extLst>
      <p:ext uri="{BB962C8B-B14F-4D97-AF65-F5344CB8AC3E}">
        <p14:creationId xmlns:p14="http://schemas.microsoft.com/office/powerpoint/2010/main" val="168228585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5171" y="35522"/>
            <a:ext cx="9466728" cy="168777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bn-IN" sz="5400" dirty="0">
                <a:solidFill>
                  <a:srgbClr val="FF0000"/>
                </a:solidFill>
                <a:latin typeface="NikoshBAN" panose="02000000000000000000" pitchFamily="2" charset="0"/>
                <a:cs typeface="NikoshBAN" panose="02000000000000000000" pitchFamily="2" charset="0"/>
              </a:rPr>
              <a:t>একক কাজ</a:t>
            </a:r>
            <a:endParaRPr lang="en-US" sz="5400" dirty="0">
              <a:solidFill>
                <a:srgbClr val="FF0000"/>
              </a:solidFill>
              <a:latin typeface="NikoshBAN" panose="02000000000000000000" pitchFamily="2" charset="0"/>
              <a:cs typeface="NikoshBAN" panose="02000000000000000000" pitchFamily="2" charset="0"/>
            </a:endParaRPr>
          </a:p>
        </p:txBody>
      </p:sp>
      <p:sp>
        <p:nvSpPr>
          <p:cNvPr id="4" name="Text Placeholder 3"/>
          <p:cNvSpPr>
            <a:spLocks noGrp="1"/>
          </p:cNvSpPr>
          <p:nvPr>
            <p:ph type="body" idx="1"/>
          </p:nvPr>
        </p:nvSpPr>
        <p:spPr>
          <a:xfrm>
            <a:off x="-198783" y="2319130"/>
            <a:ext cx="12390783" cy="5846758"/>
          </a:xfrm>
          <a:solidFill>
            <a:schemeClr val="accent1">
              <a:lumMod val="20000"/>
              <a:lumOff val="80000"/>
            </a:schemeClr>
          </a:solidFill>
        </p:spPr>
        <p:txBody>
          <a:bodyPr/>
          <a:lstStyle/>
          <a:p>
            <a:pPr lvl="1"/>
            <a:r>
              <a:rPr lang="bn-BD" sz="4800" b="0" dirty="0">
                <a:solidFill>
                  <a:srgbClr val="002060"/>
                </a:solidFill>
                <a:latin typeface="NikoshBAN" panose="02000000000000000000" pitchFamily="2" charset="0"/>
                <a:cs typeface="NikoshBAN" panose="02000000000000000000" pitchFamily="2" charset="0"/>
              </a:rPr>
              <a:t>                                                       </a:t>
            </a:r>
            <a:endParaRPr lang="bn-IN" sz="4800" b="0" dirty="0">
              <a:solidFill>
                <a:srgbClr val="002060"/>
              </a:solidFill>
              <a:latin typeface="NikoshBAN" panose="02000000000000000000" pitchFamily="2" charset="0"/>
              <a:cs typeface="NikoshBAN" panose="02000000000000000000" pitchFamily="2" charset="0"/>
            </a:endParaRPr>
          </a:p>
          <a:p>
            <a:pPr lvl="1"/>
            <a:endParaRPr lang="bn-IN" sz="4800" b="0" dirty="0">
              <a:solidFill>
                <a:srgbClr val="002060"/>
              </a:solidFill>
              <a:latin typeface="NikoshBAN" panose="02000000000000000000" pitchFamily="2" charset="0"/>
              <a:cs typeface="NikoshBAN" panose="02000000000000000000" pitchFamily="2" charset="0"/>
            </a:endParaRPr>
          </a:p>
          <a:p>
            <a:pPr lvl="1"/>
            <a:endParaRPr lang="bn-IN" sz="4800" b="0" dirty="0">
              <a:solidFill>
                <a:srgbClr val="002060"/>
              </a:solidFill>
              <a:latin typeface="NikoshBAN" panose="02000000000000000000" pitchFamily="2" charset="0"/>
              <a:cs typeface="NikoshBAN" panose="02000000000000000000" pitchFamily="2" charset="0"/>
            </a:endParaRPr>
          </a:p>
          <a:p>
            <a:pPr lvl="1"/>
            <a:endParaRPr lang="bn-IN" sz="4000" b="0" dirty="0">
              <a:solidFill>
                <a:srgbClr val="002060"/>
              </a:solidFill>
              <a:latin typeface="NikoshBAN" panose="02000000000000000000" pitchFamily="2" charset="0"/>
              <a:cs typeface="NikoshBAN" panose="02000000000000000000" pitchFamily="2" charset="0"/>
            </a:endParaRPr>
          </a:p>
          <a:p>
            <a:pPr lvl="1"/>
            <a:r>
              <a:rPr lang="bn-IN" sz="4000" b="0" dirty="0">
                <a:solidFill>
                  <a:srgbClr val="7030A0"/>
                </a:solidFill>
                <a:latin typeface="NikoshBAN" panose="02000000000000000000" pitchFamily="2" charset="0"/>
                <a:cs typeface="NikoshBAN" panose="02000000000000000000" pitchFamily="2" charset="0"/>
              </a:rPr>
              <a:t>১। টাইট্রেশন করার সময় কনিকেল ফ্লাস্ক কী কাজে লাগে?</a:t>
            </a:r>
          </a:p>
          <a:p>
            <a:pPr lvl="1"/>
            <a:endParaRPr lang="bn-IN" sz="4800" b="0" dirty="0">
              <a:solidFill>
                <a:srgbClr val="002060"/>
              </a:solidFill>
              <a:latin typeface="NikoshBAN" panose="02000000000000000000" pitchFamily="2" charset="0"/>
              <a:cs typeface="NikoshBAN" panose="02000000000000000000" pitchFamily="2" charset="0"/>
            </a:endParaRPr>
          </a:p>
          <a:p>
            <a:pPr lvl="1"/>
            <a:endParaRPr lang="bn-IN" sz="4800" b="0" dirty="0">
              <a:solidFill>
                <a:srgbClr val="002060"/>
              </a:solidFill>
              <a:latin typeface="NikoshBAN" panose="02000000000000000000" pitchFamily="2" charset="0"/>
              <a:cs typeface="NikoshBAN" panose="02000000000000000000" pitchFamily="2" charset="0"/>
            </a:endParaRPr>
          </a:p>
          <a:p>
            <a:pPr lvl="1"/>
            <a:endParaRPr lang="bn-IN" sz="4800" b="0" dirty="0">
              <a:solidFill>
                <a:srgbClr val="002060"/>
              </a:solidFill>
              <a:latin typeface="NikoshBAN" panose="02000000000000000000" pitchFamily="2" charset="0"/>
              <a:cs typeface="NikoshBAN" panose="02000000000000000000" pitchFamily="2" charset="0"/>
            </a:endParaRPr>
          </a:p>
          <a:p>
            <a:pPr lvl="1"/>
            <a:endParaRPr lang="bn-IN" sz="4800" b="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0833547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additive="base">
                                        <p:cTn id="2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5170" y="35523"/>
            <a:ext cx="12819439" cy="1282290"/>
          </a:xfrm>
          <a:solidFill>
            <a:srgbClr val="FFFF00"/>
          </a:solidFill>
        </p:spPr>
        <p:txBody>
          <a:bodyPr>
            <a:normAutofit/>
          </a:bodyPr>
          <a:lstStyle/>
          <a:p>
            <a:pPr algn="ctr"/>
            <a:r>
              <a:rPr lang="bn-IN" sz="5400" dirty="0">
                <a:solidFill>
                  <a:srgbClr val="FF0000"/>
                </a:solidFill>
                <a:latin typeface="NikoshBAN" panose="02000000000000000000" pitchFamily="2" charset="0"/>
                <a:cs typeface="NikoshBAN" panose="02000000000000000000" pitchFamily="2" charset="0"/>
              </a:rPr>
              <a:t>জোড়ায় কাজ</a:t>
            </a:r>
            <a:endParaRPr lang="en-US" sz="5400" dirty="0">
              <a:solidFill>
                <a:srgbClr val="FF0000"/>
              </a:solidFill>
              <a:latin typeface="NikoshBAN" panose="02000000000000000000" pitchFamily="2" charset="0"/>
              <a:cs typeface="NikoshBAN" panose="02000000000000000000" pitchFamily="2" charset="0"/>
            </a:endParaRPr>
          </a:p>
        </p:txBody>
      </p:sp>
      <p:sp>
        <p:nvSpPr>
          <p:cNvPr id="6" name="Title 4"/>
          <p:cNvSpPr txBox="1">
            <a:spLocks/>
          </p:cNvSpPr>
          <p:nvPr/>
        </p:nvSpPr>
        <p:spPr>
          <a:xfrm>
            <a:off x="-2" y="1411942"/>
            <a:ext cx="12324523" cy="5446058"/>
          </a:xfrm>
          <a:prstGeom prst="rect">
            <a:avLst/>
          </a:prstGeom>
          <a:solidFill>
            <a:srgbClr val="FF9900"/>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bn-IN" sz="4800" dirty="0">
                <a:solidFill>
                  <a:schemeClr val="tx1"/>
                </a:solidFill>
                <a:latin typeface="NikoshBAN" panose="02000000000000000000" pitchFamily="2" charset="0"/>
                <a:cs typeface="NikoshBAN" panose="02000000000000000000" pitchFamily="2" charset="0"/>
              </a:rPr>
              <a:t>টাইট্রেশন করার সময় বুরেট কী কাজে ব্যবহার করা হয়?</a:t>
            </a:r>
          </a:p>
        </p:txBody>
      </p:sp>
    </p:spTree>
    <p:extLst>
      <p:ext uri="{BB962C8B-B14F-4D97-AF65-F5344CB8AC3E}">
        <p14:creationId xmlns:p14="http://schemas.microsoft.com/office/powerpoint/2010/main" val="36603308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170" y="35523"/>
            <a:ext cx="12276099" cy="1215762"/>
          </a:xfrm>
          <a:solidFill>
            <a:schemeClr val="accent4">
              <a:lumMod val="60000"/>
              <a:lumOff val="40000"/>
            </a:schemeClr>
          </a:solidFill>
        </p:spPr>
        <p:txBody>
          <a:bodyPr>
            <a:normAutofit/>
          </a:bodyPr>
          <a:lstStyle/>
          <a:p>
            <a:pPr algn="ctr"/>
            <a:r>
              <a:rPr lang="en-US" sz="5400" dirty="0" err="1">
                <a:solidFill>
                  <a:srgbClr val="FF0000"/>
                </a:solidFill>
                <a:latin typeface="NikoshBAN" panose="02000000000000000000" pitchFamily="2" charset="0"/>
                <a:cs typeface="NikoshBAN" panose="02000000000000000000" pitchFamily="2" charset="0"/>
              </a:rPr>
              <a:t>দলীয়</a:t>
            </a:r>
            <a:r>
              <a:rPr lang="en-US" sz="5400" dirty="0">
                <a:solidFill>
                  <a:srgbClr val="FF0000"/>
                </a:solidFill>
                <a:latin typeface="NikoshBAN" panose="02000000000000000000" pitchFamily="2" charset="0"/>
                <a:cs typeface="NikoshBAN" panose="02000000000000000000" pitchFamily="2" charset="0"/>
              </a:rPr>
              <a:t> </a:t>
            </a:r>
            <a:r>
              <a:rPr lang="en-US" sz="5400" dirty="0" err="1">
                <a:solidFill>
                  <a:srgbClr val="FF0000"/>
                </a:solidFill>
                <a:latin typeface="NikoshBAN" panose="02000000000000000000" pitchFamily="2" charset="0"/>
                <a:cs typeface="NikoshBAN" panose="02000000000000000000" pitchFamily="2" charset="0"/>
              </a:rPr>
              <a:t>কাজ</a:t>
            </a:r>
            <a:endParaRPr lang="en-US" sz="5400" dirty="0">
              <a:solidFill>
                <a:srgbClr val="FF0000"/>
              </a:solidFill>
              <a:latin typeface="NikoshBAN" panose="02000000000000000000" pitchFamily="2" charset="0"/>
              <a:cs typeface="NikoshBAN" panose="02000000000000000000" pitchFamily="2" charset="0"/>
            </a:endParaRPr>
          </a:p>
        </p:txBody>
      </p:sp>
      <p:sp>
        <p:nvSpPr>
          <p:cNvPr id="4" name="Text Placeholder 3"/>
          <p:cNvSpPr>
            <a:spLocks noGrp="1"/>
          </p:cNvSpPr>
          <p:nvPr>
            <p:ph type="body" idx="1"/>
          </p:nvPr>
        </p:nvSpPr>
        <p:spPr>
          <a:xfrm>
            <a:off x="81754" y="1315453"/>
            <a:ext cx="12666837" cy="5470357"/>
          </a:xfrm>
          <a:solidFill>
            <a:srgbClr val="D0FEE5"/>
          </a:solidFill>
        </p:spPr>
        <p:txBody>
          <a:bodyPr/>
          <a:lstStyle/>
          <a:p>
            <a:pPr lvl="1"/>
            <a:r>
              <a:rPr lang="bn-IN" sz="3600" b="0" dirty="0">
                <a:solidFill>
                  <a:srgbClr val="7030A0"/>
                </a:solidFill>
                <a:latin typeface="NikoshBAN" panose="02000000000000000000" pitchFamily="2" charset="0"/>
                <a:cs typeface="NikoshBAN" panose="02000000000000000000" pitchFamily="2" charset="0"/>
              </a:rPr>
              <a:t>২.৬৫ গ্রাম সোডিয়াম কার্বনেটের ভর মাপতে কত ভরের মোট কয়টি বাটখারা পয়োজন হবে তা লেখ।</a:t>
            </a:r>
          </a:p>
          <a:p>
            <a:pPr lvl="1"/>
            <a:endParaRPr lang="bn-IN" sz="4800" b="0" dirty="0">
              <a:solidFill>
                <a:srgbClr val="002060"/>
              </a:solidFill>
              <a:latin typeface="NikoshBAN" panose="02000000000000000000" pitchFamily="2" charset="0"/>
              <a:cs typeface="NikoshBAN" panose="02000000000000000000" pitchFamily="2" charset="0"/>
            </a:endParaRPr>
          </a:p>
          <a:p>
            <a:pPr lvl="1"/>
            <a:endParaRPr lang="bn-IN" sz="4800" b="0" dirty="0">
              <a:solidFill>
                <a:srgbClr val="002060"/>
              </a:solidFill>
              <a:latin typeface="NikoshBAN" panose="02000000000000000000" pitchFamily="2" charset="0"/>
              <a:cs typeface="NikoshBAN" panose="02000000000000000000" pitchFamily="2" charset="0"/>
            </a:endParaRPr>
          </a:p>
          <a:p>
            <a:pPr lvl="1"/>
            <a:endParaRPr lang="bn-IN" sz="4800" b="0" dirty="0">
              <a:solidFill>
                <a:srgbClr val="002060"/>
              </a:solidFill>
              <a:latin typeface="NikoshBAN" panose="02000000000000000000" pitchFamily="2" charset="0"/>
              <a:cs typeface="NikoshBAN" panose="02000000000000000000" pitchFamily="2" charset="0"/>
            </a:endParaRPr>
          </a:p>
          <a:p>
            <a:pPr lvl="1"/>
            <a:endParaRPr lang="en-US" sz="4800" b="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219397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5170" y="35522"/>
            <a:ext cx="12302604" cy="126388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bn-IN" sz="4800" dirty="0">
                <a:solidFill>
                  <a:srgbClr val="FF0000"/>
                </a:solidFill>
                <a:latin typeface="NikoshBAN" panose="02000000000000000000" pitchFamily="2" charset="0"/>
                <a:cs typeface="NikoshBAN" panose="02000000000000000000" pitchFamily="2" charset="0"/>
              </a:rPr>
              <a:t>মূল্যায়ন</a:t>
            </a:r>
            <a:endParaRPr lang="en-US" sz="4800" dirty="0">
              <a:solidFill>
                <a:srgbClr val="FF0000"/>
              </a:solidFill>
              <a:latin typeface="NikoshBAN" panose="02000000000000000000" pitchFamily="2" charset="0"/>
              <a:cs typeface="NikoshBAN" panose="02000000000000000000" pitchFamily="2" charset="0"/>
            </a:endParaRPr>
          </a:p>
        </p:txBody>
      </p:sp>
      <p:sp>
        <p:nvSpPr>
          <p:cNvPr id="4" name="Text Placeholder 3"/>
          <p:cNvSpPr>
            <a:spLocks noGrp="1"/>
          </p:cNvSpPr>
          <p:nvPr>
            <p:ph type="body" idx="1"/>
          </p:nvPr>
        </p:nvSpPr>
        <p:spPr>
          <a:xfrm>
            <a:off x="-114937" y="1263889"/>
            <a:ext cx="12421874" cy="5558589"/>
          </a:xfrm>
          <a:solidFill>
            <a:schemeClr val="accent4">
              <a:lumMod val="60000"/>
              <a:lumOff val="40000"/>
            </a:schemeClr>
          </a:solidFill>
        </p:spPr>
        <p:txBody>
          <a:bodyPr/>
          <a:lstStyle/>
          <a:p>
            <a:pPr lvl="1"/>
            <a:r>
              <a:rPr lang="bn-IN" sz="4800" b="0" dirty="0">
                <a:solidFill>
                  <a:srgbClr val="002060"/>
                </a:solidFill>
                <a:latin typeface="NikoshBAN" panose="02000000000000000000" pitchFamily="2" charset="0"/>
                <a:cs typeface="NikoshBAN" panose="02000000000000000000" pitchFamily="2" charset="0"/>
              </a:rPr>
              <a:t>১। টাইট্রেশন কাকে বলে?</a:t>
            </a:r>
          </a:p>
          <a:p>
            <a:pPr lvl="1"/>
            <a:r>
              <a:rPr lang="bn-IN" sz="4800" b="0" dirty="0">
                <a:solidFill>
                  <a:srgbClr val="002060"/>
                </a:solidFill>
                <a:latin typeface="NikoshBAN" panose="02000000000000000000" pitchFamily="2" charset="0"/>
                <a:cs typeface="NikoshBAN" panose="02000000000000000000" pitchFamily="2" charset="0"/>
              </a:rPr>
              <a:t>২। টাইট্রেশন করার সময় পিপেট কি কাজে লাগে?</a:t>
            </a:r>
          </a:p>
          <a:p>
            <a:pPr lvl="1"/>
            <a:r>
              <a:rPr lang="bn-IN" sz="4800" b="0" dirty="0">
                <a:solidFill>
                  <a:srgbClr val="002060"/>
                </a:solidFill>
                <a:latin typeface="NikoshBAN" panose="02000000000000000000" pitchFamily="2" charset="0"/>
                <a:cs typeface="NikoshBAN" panose="02000000000000000000" pitchFamily="2" charset="0"/>
              </a:rPr>
              <a:t>৩। বুরেট দিয়ে সর্বনিম্ন কত আয়তন মাপা যায়?</a:t>
            </a:r>
          </a:p>
          <a:p>
            <a:pPr lvl="1"/>
            <a:endParaRPr lang="en-US" sz="2400" b="0" dirty="0">
              <a:solidFill>
                <a:srgbClr val="00206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0410413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5170" y="35522"/>
            <a:ext cx="12156830" cy="156868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bn-IN" sz="5400" dirty="0">
                <a:solidFill>
                  <a:srgbClr val="FF0000"/>
                </a:solidFill>
                <a:latin typeface="NikoshBAN" panose="02000000000000000000" pitchFamily="2" charset="0"/>
                <a:cs typeface="NikoshBAN" panose="02000000000000000000" pitchFamily="2" charset="0"/>
              </a:rPr>
              <a:t>বাড়ীর কাজ</a:t>
            </a:r>
            <a:endParaRPr lang="en-US" sz="5400" dirty="0">
              <a:solidFill>
                <a:srgbClr val="FF0000"/>
              </a:solidFill>
              <a:latin typeface="NikoshBAN" panose="02000000000000000000" pitchFamily="2" charset="0"/>
              <a:cs typeface="NikoshBAN" panose="02000000000000000000" pitchFamily="2" charset="0"/>
            </a:endParaRPr>
          </a:p>
        </p:txBody>
      </p:sp>
      <p:sp>
        <p:nvSpPr>
          <p:cNvPr id="4" name="Text Placeholder 3"/>
          <p:cNvSpPr>
            <a:spLocks noGrp="1"/>
          </p:cNvSpPr>
          <p:nvPr>
            <p:ph type="body" idx="1"/>
          </p:nvPr>
        </p:nvSpPr>
        <p:spPr>
          <a:xfrm>
            <a:off x="17585" y="1604211"/>
            <a:ext cx="12598485" cy="5253789"/>
          </a:xfrm>
          <a:solidFill>
            <a:schemeClr val="accent6">
              <a:lumMod val="40000"/>
              <a:lumOff val="60000"/>
            </a:schemeClr>
          </a:solidFill>
        </p:spPr>
        <p:txBody>
          <a:bodyPr/>
          <a:lstStyle/>
          <a:p>
            <a:pPr lvl="1"/>
            <a:r>
              <a:rPr lang="bn-IN" sz="3600" b="0" dirty="0">
                <a:latin typeface="NikoshBAN" panose="02000000000000000000" pitchFamily="2" charset="0"/>
                <a:cs typeface="NikoshBAN" panose="02000000000000000000" pitchFamily="2" charset="0"/>
              </a:rPr>
              <a:t>১০.৬ গ্রাম সোডিয়াম কার্বনেটের ভর কিভাবে মাপবে তার বর্ণনা লিখে নিয়ে আসবে।</a:t>
            </a:r>
          </a:p>
          <a:p>
            <a:pPr lvl="1"/>
            <a:endParaRPr lang="bn-IN" sz="4800" b="0" dirty="0">
              <a:solidFill>
                <a:srgbClr val="7030A0"/>
              </a:solidFill>
              <a:latin typeface="NikoshBAN" panose="02000000000000000000" pitchFamily="2" charset="0"/>
              <a:cs typeface="NikoshBAN" panose="02000000000000000000" pitchFamily="2" charset="0"/>
            </a:endParaRPr>
          </a:p>
          <a:p>
            <a:pPr lvl="1"/>
            <a:endParaRPr lang="bn-IN" sz="4800" b="0" dirty="0">
              <a:solidFill>
                <a:srgbClr val="7030A0"/>
              </a:solidFill>
              <a:latin typeface="NikoshBAN" panose="02000000000000000000" pitchFamily="2" charset="0"/>
              <a:cs typeface="NikoshBAN" panose="02000000000000000000" pitchFamily="2" charset="0"/>
            </a:endParaRPr>
          </a:p>
          <a:p>
            <a:pPr lvl="1"/>
            <a:endParaRPr lang="bn-IN" sz="4800" b="0" dirty="0">
              <a:solidFill>
                <a:srgbClr val="7030A0"/>
              </a:solidFill>
              <a:latin typeface="NikoshBAN" panose="02000000000000000000" pitchFamily="2" charset="0"/>
              <a:cs typeface="NikoshBAN" panose="02000000000000000000" pitchFamily="2" charset="0"/>
            </a:endParaRPr>
          </a:p>
          <a:p>
            <a:pPr lvl="1"/>
            <a:endParaRPr lang="bn-IN" sz="4800" b="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84352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 Placeholder 3"/>
          <p:cNvSpPr>
            <a:spLocks noGrp="1"/>
          </p:cNvSpPr>
          <p:nvPr>
            <p:ph type="body" idx="1"/>
          </p:nvPr>
        </p:nvSpPr>
        <p:spPr>
          <a:xfrm rot="21174120">
            <a:off x="1224035" y="2372951"/>
            <a:ext cx="9743928" cy="1826006"/>
          </a:xfrm>
        </p:spPr>
        <p:txBody>
          <a:bodyPr/>
          <a:lstStyle/>
          <a:p>
            <a:pPr lvl="1" algn="ctr"/>
            <a:r>
              <a:rPr lang="en-US" sz="8000" dirty="0">
                <a:latin typeface="NikoshBAN" panose="02000000000000000000" pitchFamily="2" charset="0"/>
                <a:cs typeface="NikoshBAN" panose="02000000000000000000" pitchFamily="2" charset="0"/>
              </a:rPr>
              <a:t>T</a:t>
            </a:r>
            <a:r>
              <a:rPr lang="bn-BD" sz="8000" dirty="0">
                <a:latin typeface="NikoshBAN" panose="02000000000000000000" pitchFamily="2" charset="0"/>
                <a:cs typeface="NikoshBAN" panose="02000000000000000000" pitchFamily="2" charset="0"/>
              </a:rPr>
              <a:t>hank you</a:t>
            </a:r>
            <a:endParaRPr lang="bn-IN"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43938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0879017-4871-4831-8E88-62AC6B1F7D37}"/>
              </a:ext>
            </a:extLst>
          </p:cNvPr>
          <p:cNvSpPr txBox="1">
            <a:spLocks/>
          </p:cNvSpPr>
          <p:nvPr/>
        </p:nvSpPr>
        <p:spPr>
          <a:xfrm>
            <a:off x="0" y="0"/>
            <a:ext cx="12208412" cy="1284849"/>
          </a:xfrm>
          <a:prstGeom prst="rect">
            <a:avLst/>
          </a:prstGeom>
          <a:gradFill>
            <a:gsLst>
              <a:gs pos="0">
                <a:schemeClr val="tx2">
                  <a:lumMod val="50000"/>
                </a:schemeClr>
              </a:gs>
              <a:gs pos="50000">
                <a:schemeClr val="accent1">
                  <a:lumMod val="20000"/>
                  <a:lumOff val="80000"/>
                </a:schemeClr>
              </a:gs>
              <a:gs pos="0">
                <a:schemeClr val="accent5">
                  <a:lumMod val="100000"/>
                </a:schemeClr>
              </a:gs>
            </a:gsLst>
            <a:path path="circle">
              <a:fillToRect l="50000" t="-80000" r="50000" b="180000"/>
            </a:path>
          </a:gradFill>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bn-IN" sz="5400">
                <a:solidFill>
                  <a:schemeClr val="tx1"/>
                </a:solidFill>
                <a:latin typeface="NikoshBAN" panose="02000000000000000000" pitchFamily="2" charset="0"/>
                <a:cs typeface="NikoshBAN" panose="02000000000000000000" pitchFamily="2" charset="0"/>
              </a:rPr>
              <a:t>শিক্ষক পরিচিতিঃ</a:t>
            </a:r>
            <a:endParaRPr lang="en-US" sz="5400" dirty="0">
              <a:solidFill>
                <a:schemeClr val="tx1"/>
              </a:solidFill>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E265EDD1-1FCE-4778-AF7E-7399ADB138F4}"/>
              </a:ext>
            </a:extLst>
          </p:cNvPr>
          <p:cNvSpPr/>
          <p:nvPr/>
        </p:nvSpPr>
        <p:spPr>
          <a:xfrm>
            <a:off x="0" y="1275471"/>
            <a:ext cx="12132212" cy="557315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F45C170-4617-4F38-95CC-FC2FB67C6B38}"/>
              </a:ext>
            </a:extLst>
          </p:cNvPr>
          <p:cNvPicPr>
            <a:picLocks noChangeAspect="1"/>
          </p:cNvPicPr>
          <p:nvPr/>
        </p:nvPicPr>
        <p:blipFill>
          <a:blip r:embed="rId2"/>
          <a:stretch>
            <a:fillRect/>
          </a:stretch>
        </p:blipFill>
        <p:spPr>
          <a:xfrm>
            <a:off x="199824" y="2554458"/>
            <a:ext cx="2951053" cy="28081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35286652-1883-4D17-9CA7-A3FD824A7EB2}"/>
              </a:ext>
            </a:extLst>
          </p:cNvPr>
          <p:cNvSpPr/>
          <p:nvPr/>
        </p:nvSpPr>
        <p:spPr>
          <a:xfrm>
            <a:off x="3350701" y="2281631"/>
            <a:ext cx="7052922" cy="3570208"/>
          </a:xfrm>
          <a:prstGeom prst="rect">
            <a:avLst/>
          </a:prstGeom>
          <a:noFill/>
        </p:spPr>
        <p:txBody>
          <a:bodyPr wrap="square" lIns="91440" tIns="45720" rIns="91440" bIns="45720">
            <a:spAutoFit/>
          </a:bodyPr>
          <a:lstStyle/>
          <a:p>
            <a:endParaRPr lang="en-US" sz="3200" dirty="0">
              <a:solidFill>
                <a:srgbClr val="FF0000"/>
              </a:solidFill>
            </a:endParaRPr>
          </a:p>
          <a:p>
            <a:r>
              <a:rPr lang="en-US" sz="2800" dirty="0" err="1"/>
              <a:t>মোঃ</a:t>
            </a:r>
            <a:r>
              <a:rPr lang="en-US" sz="2800" dirty="0"/>
              <a:t> </a:t>
            </a:r>
            <a:r>
              <a:rPr lang="en-US" sz="2800" dirty="0" err="1"/>
              <a:t>সেলিম</a:t>
            </a:r>
            <a:r>
              <a:rPr lang="en-US" sz="2800" dirty="0"/>
              <a:t> </a:t>
            </a:r>
            <a:r>
              <a:rPr lang="en-US" sz="2800" dirty="0" err="1"/>
              <a:t>জাহাঙ্গীর</a:t>
            </a:r>
            <a:endParaRPr lang="en-US" sz="2800" dirty="0"/>
          </a:p>
          <a:p>
            <a:r>
              <a:rPr lang="en-US" sz="2800" dirty="0" err="1"/>
              <a:t>রসায়ন</a:t>
            </a:r>
            <a:r>
              <a:rPr lang="en-US" sz="2800" dirty="0"/>
              <a:t> </a:t>
            </a:r>
            <a:r>
              <a:rPr lang="en-US" sz="2800" dirty="0" err="1"/>
              <a:t>প্রভাষক</a:t>
            </a:r>
            <a:endParaRPr lang="en-US" sz="2800" dirty="0"/>
          </a:p>
          <a:p>
            <a:r>
              <a:rPr lang="en-US" sz="2800" dirty="0" err="1"/>
              <a:t>ডিমলা</a:t>
            </a:r>
            <a:r>
              <a:rPr lang="en-US" sz="2800" dirty="0"/>
              <a:t> </a:t>
            </a:r>
            <a:r>
              <a:rPr lang="en-US" sz="2800" dirty="0" err="1"/>
              <a:t>ইসলামিয়া</a:t>
            </a:r>
            <a:r>
              <a:rPr lang="en-US" sz="2800" dirty="0"/>
              <a:t> </a:t>
            </a:r>
            <a:r>
              <a:rPr lang="en-US" sz="2800" dirty="0" err="1"/>
              <a:t>ডিগ্রী</a:t>
            </a:r>
            <a:r>
              <a:rPr lang="en-US" sz="2800" dirty="0"/>
              <a:t> </a:t>
            </a:r>
            <a:r>
              <a:rPr lang="en-US" sz="2800" dirty="0" err="1"/>
              <a:t>কলেজ</a:t>
            </a:r>
            <a:endParaRPr lang="en-US" sz="2800" dirty="0"/>
          </a:p>
          <a:p>
            <a:r>
              <a:rPr lang="en-US" sz="2800" dirty="0" err="1"/>
              <a:t>ডিমলা</a:t>
            </a:r>
            <a:r>
              <a:rPr lang="en-US" sz="2800" dirty="0"/>
              <a:t> </a:t>
            </a:r>
            <a:r>
              <a:rPr lang="en-US" sz="2800" dirty="0" err="1"/>
              <a:t>নীলফামারী</a:t>
            </a:r>
            <a:endParaRPr lang="en-US" sz="2800" dirty="0"/>
          </a:p>
          <a:p>
            <a:r>
              <a:rPr lang="en-US" sz="2800" dirty="0" err="1"/>
              <a:t>ইমেইল</a:t>
            </a:r>
            <a:r>
              <a:rPr lang="en-US" sz="2800" dirty="0"/>
              <a:t>: salimzahangir11@amil.com</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353066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84" y="32084"/>
            <a:ext cx="12015389" cy="138725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bn-IN" sz="5400" dirty="0">
                <a:solidFill>
                  <a:srgbClr val="FF0000"/>
                </a:solidFill>
                <a:latin typeface="NikoshBAN" panose="02000000000000000000" pitchFamily="2" charset="0"/>
                <a:cs typeface="NikoshBAN" panose="02000000000000000000" pitchFamily="2" charset="0"/>
              </a:rPr>
              <a:t>শ্রেনি পরিচিতি</a:t>
            </a:r>
            <a:endParaRPr lang="en-US" sz="5400" dirty="0">
              <a:solidFill>
                <a:srgbClr val="FF0000"/>
              </a:solidFill>
              <a:latin typeface="NikoshBAN" panose="02000000000000000000" pitchFamily="2" charset="0"/>
              <a:cs typeface="NikoshBAN" panose="02000000000000000000" pitchFamily="2" charset="0"/>
            </a:endParaRPr>
          </a:p>
        </p:txBody>
      </p:sp>
      <p:sp>
        <p:nvSpPr>
          <p:cNvPr id="7" name="Content Placeholder 6"/>
          <p:cNvSpPr>
            <a:spLocks noGrp="1"/>
          </p:cNvSpPr>
          <p:nvPr>
            <p:ph sz="half" idx="2"/>
          </p:nvPr>
        </p:nvSpPr>
        <p:spPr>
          <a:xfrm>
            <a:off x="0" y="1226134"/>
            <a:ext cx="11807687" cy="5334389"/>
          </a:xfrm>
          <a:solidFill>
            <a:schemeClr val="accent2"/>
          </a:solidFill>
        </p:spPr>
        <p:txBody>
          <a:bodyPr>
            <a:normAutofit fontScale="92500"/>
          </a:bodyPr>
          <a:lstStyle/>
          <a:p>
            <a:pPr marL="0" indent="0">
              <a:buNone/>
            </a:pPr>
            <a:r>
              <a:rPr lang="bn-IN" sz="4800" dirty="0">
                <a:solidFill>
                  <a:srgbClr val="002060"/>
                </a:solidFill>
                <a:latin typeface="NikoshBAN" panose="02000000000000000000" pitchFamily="2" charset="0"/>
                <a:cs typeface="NikoshBAN" panose="02000000000000000000" pitchFamily="2" charset="0"/>
              </a:rPr>
              <a:t>বিষয়ঃ রসায়ন ১ম পত্র</a:t>
            </a:r>
            <a:endParaRPr lang="en-US" sz="4800" dirty="0">
              <a:solidFill>
                <a:srgbClr val="002060"/>
              </a:solidFill>
              <a:latin typeface="NikoshBAN" panose="02000000000000000000" pitchFamily="2" charset="0"/>
              <a:cs typeface="NikoshBAN" panose="02000000000000000000" pitchFamily="2" charset="0"/>
            </a:endParaRPr>
          </a:p>
          <a:p>
            <a:pPr marL="0" indent="0">
              <a:buNone/>
            </a:pPr>
            <a:r>
              <a:rPr lang="en-US" sz="4800" dirty="0">
                <a:solidFill>
                  <a:srgbClr val="002060"/>
                </a:solidFill>
                <a:latin typeface="NikoshBAN" panose="02000000000000000000" pitchFamily="2" charset="0"/>
                <a:cs typeface="NikoshBAN" panose="02000000000000000000" pitchFamily="2" charset="0"/>
              </a:rPr>
              <a:t>পাঠঃ২৫</a:t>
            </a:r>
            <a:endParaRPr lang="bn-IN" sz="4800" dirty="0">
              <a:solidFill>
                <a:srgbClr val="002060"/>
              </a:solidFill>
              <a:latin typeface="NikoshBAN" panose="02000000000000000000" pitchFamily="2" charset="0"/>
              <a:cs typeface="NikoshBAN" panose="02000000000000000000" pitchFamily="2" charset="0"/>
            </a:endParaRPr>
          </a:p>
          <a:p>
            <a:pPr marL="0" indent="0">
              <a:buNone/>
            </a:pPr>
            <a:r>
              <a:rPr lang="bn-IN" sz="4800" dirty="0">
                <a:solidFill>
                  <a:srgbClr val="002060"/>
                </a:solidFill>
                <a:latin typeface="NikoshBAN" panose="02000000000000000000" pitchFamily="2" charset="0"/>
                <a:cs typeface="NikoshBAN" panose="02000000000000000000" pitchFamily="2" charset="0"/>
              </a:rPr>
              <a:t>অধ্যায়ঃ ১ম (ল্যাবরেটরির নিরাপদ ব্যবহার)</a:t>
            </a:r>
          </a:p>
          <a:p>
            <a:pPr marL="0" indent="0">
              <a:buNone/>
            </a:pPr>
            <a:r>
              <a:rPr lang="bn-IN" sz="4800" dirty="0">
                <a:solidFill>
                  <a:srgbClr val="002060"/>
                </a:solidFill>
                <a:latin typeface="NikoshBAN" panose="02000000000000000000" pitchFamily="2" charset="0"/>
                <a:cs typeface="NikoshBAN" panose="02000000000000000000" pitchFamily="2" charset="0"/>
              </a:rPr>
              <a:t>পাঠ শিরোনামঃ ল্যাবরেটরিতে ব্যবহৃত যন্ত্রপাতি</a:t>
            </a:r>
          </a:p>
          <a:p>
            <a:pPr marL="0" indent="0">
              <a:buNone/>
            </a:pPr>
            <a:r>
              <a:rPr lang="bn-IN" sz="4800" dirty="0">
                <a:solidFill>
                  <a:srgbClr val="002060"/>
                </a:solidFill>
                <a:latin typeface="NikoshBAN" panose="02000000000000000000" pitchFamily="2" charset="0"/>
                <a:cs typeface="NikoshBAN" panose="02000000000000000000" pitchFamily="2" charset="0"/>
              </a:rPr>
              <a:t>আজকের পাঠঃ টাইট্রেশনে ব্যবহৃত যন্ত্র</a:t>
            </a:r>
            <a:endParaRPr lang="en-US" sz="48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004105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1000"/>
                                        <p:tgtEl>
                                          <p:spTgt spid="7">
                                            <p:bg/>
                                          </p:spTgt>
                                        </p:tgtEl>
                                      </p:cBhvr>
                                    </p:animEffect>
                                    <p:anim calcmode="lin" valueType="num">
                                      <p:cBhvr>
                                        <p:cTn id="13" dur="1000" fill="hold"/>
                                        <p:tgtEl>
                                          <p:spTgt spid="7">
                                            <p:bg/>
                                          </p:spTgt>
                                        </p:tgtEl>
                                        <p:attrNameLst>
                                          <p:attrName>ppt_x</p:attrName>
                                        </p:attrNameLst>
                                      </p:cBhvr>
                                      <p:tavLst>
                                        <p:tav tm="0">
                                          <p:val>
                                            <p:strVal val="#ppt_x"/>
                                          </p:val>
                                        </p:tav>
                                        <p:tav tm="100000">
                                          <p:val>
                                            <p:strVal val="#ppt_x"/>
                                          </p:val>
                                        </p:tav>
                                      </p:tavLst>
                                    </p:anim>
                                    <p:anim calcmode="lin" valueType="num">
                                      <p:cBhvr>
                                        <p:cTn id="14"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1000"/>
                                        <p:tgtEl>
                                          <p:spTgt spid="7">
                                            <p:txEl>
                                              <p:pRg st="2" end="2"/>
                                            </p:txEl>
                                          </p:spTgt>
                                        </p:tgtEl>
                                      </p:cBhvr>
                                    </p:animEffect>
                                    <p:anim calcmode="lin" valueType="num">
                                      <p:cBhvr>
                                        <p:cTn id="3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fade">
                                      <p:cBhvr>
                                        <p:cTn id="40" dur="1000"/>
                                        <p:tgtEl>
                                          <p:spTgt spid="7">
                                            <p:txEl>
                                              <p:pRg st="3" end="3"/>
                                            </p:txEl>
                                          </p:spTgt>
                                        </p:tgtEl>
                                      </p:cBhvr>
                                    </p:animEffect>
                                    <p:anim calcmode="lin" valueType="num">
                                      <p:cBhvr>
                                        <p:cTn id="4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1000"/>
                                        <p:tgtEl>
                                          <p:spTgt spid="7">
                                            <p:txEl>
                                              <p:pRg st="4" end="4"/>
                                            </p:txEl>
                                          </p:spTgt>
                                        </p:tgtEl>
                                      </p:cBhvr>
                                    </p:animEffect>
                                    <p:anim calcmode="lin" valueType="num">
                                      <p:cBhvr>
                                        <p:cTn id="4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32339"/>
            <a:ext cx="11887200" cy="978314"/>
          </a:xfrm>
          <a:solidFill>
            <a:srgbClr val="FFFF00"/>
          </a:solidFill>
        </p:spPr>
        <p:txBody>
          <a:bodyPr>
            <a:normAutofit/>
          </a:bodyPr>
          <a:lstStyle/>
          <a:p>
            <a:pPr algn="ctr"/>
            <a:r>
              <a:rPr lang="bn-IN" sz="5400" dirty="0">
                <a:solidFill>
                  <a:srgbClr val="FF0000"/>
                </a:solidFill>
                <a:latin typeface="NikoshBAN" panose="02000000000000000000" pitchFamily="2" charset="0"/>
                <a:cs typeface="NikoshBAN" panose="02000000000000000000" pitchFamily="2" charset="0"/>
              </a:rPr>
              <a:t>পূর্বজ্ঞ্যান যাচাই</a:t>
            </a:r>
            <a:endParaRPr lang="en-US" sz="5400" dirty="0">
              <a:solidFill>
                <a:srgbClr val="FF0000"/>
              </a:solidFill>
              <a:latin typeface="NikoshBAN" panose="02000000000000000000" pitchFamily="2" charset="0"/>
              <a:cs typeface="NikoshBAN" panose="02000000000000000000" pitchFamily="2" charset="0"/>
            </a:endParaRPr>
          </a:p>
        </p:txBody>
      </p:sp>
      <p:sp>
        <p:nvSpPr>
          <p:cNvPr id="6" name="Text Placeholder 5"/>
          <p:cNvSpPr>
            <a:spLocks noGrp="1"/>
          </p:cNvSpPr>
          <p:nvPr>
            <p:ph type="body" idx="1"/>
          </p:nvPr>
        </p:nvSpPr>
        <p:spPr>
          <a:xfrm>
            <a:off x="928048" y="4218536"/>
            <a:ext cx="2777677" cy="8828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bn-IN" sz="4800" dirty="0">
                <a:solidFill>
                  <a:srgbClr val="FF0000"/>
                </a:solidFill>
                <a:latin typeface="NikoshBAN" panose="02000000000000000000" pitchFamily="2" charset="0"/>
                <a:cs typeface="NikoshBAN" panose="02000000000000000000" pitchFamily="2" charset="0"/>
              </a:rPr>
              <a:t>বুরেট</a:t>
            </a:r>
            <a:endParaRPr lang="en-US" sz="4800" dirty="0">
              <a:solidFill>
                <a:srgbClr val="FF0000"/>
              </a:solidFill>
              <a:latin typeface="NikoshBAN" panose="02000000000000000000" pitchFamily="2" charset="0"/>
              <a:cs typeface="NikoshBAN" panose="02000000000000000000" pitchFamily="2" charset="0"/>
            </a:endParaRPr>
          </a:p>
        </p:txBody>
      </p:sp>
      <p:sp>
        <p:nvSpPr>
          <p:cNvPr id="8" name="Text Placeholder 7"/>
          <p:cNvSpPr>
            <a:spLocks noGrp="1"/>
          </p:cNvSpPr>
          <p:nvPr>
            <p:ph type="body" sz="quarter" idx="3"/>
          </p:nvPr>
        </p:nvSpPr>
        <p:spPr>
          <a:xfrm>
            <a:off x="5462926" y="4159560"/>
            <a:ext cx="4507832" cy="88853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bn-IN" sz="4800" dirty="0">
                <a:solidFill>
                  <a:srgbClr val="FF0000"/>
                </a:solidFill>
                <a:latin typeface="NikoshBAN" panose="02000000000000000000" pitchFamily="2" charset="0"/>
                <a:cs typeface="NikoshBAN" panose="02000000000000000000" pitchFamily="2" charset="0"/>
              </a:rPr>
              <a:t>আয়তনিক ফ্লাস্ক</a:t>
            </a:r>
            <a:endParaRPr lang="en-US" sz="4800" dirty="0">
              <a:solidFill>
                <a:srgbClr val="FF000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92" y="1113849"/>
            <a:ext cx="3025587" cy="319276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010653"/>
            <a:ext cx="3241685" cy="3097025"/>
          </a:xfrm>
          <a:prstGeom prst="rect">
            <a:avLst/>
          </a:prstGeom>
        </p:spPr>
      </p:pic>
      <p:sp>
        <p:nvSpPr>
          <p:cNvPr id="2" name="Rectangle 1">
            <a:extLst>
              <a:ext uri="{FF2B5EF4-FFF2-40B4-BE49-F238E27FC236}">
                <a16:creationId xmlns:a16="http://schemas.microsoft.com/office/drawing/2014/main" id="{C2850989-3C32-41BD-92C1-55A6F3E7BD68}"/>
              </a:ext>
            </a:extLst>
          </p:cNvPr>
          <p:cNvSpPr/>
          <p:nvPr/>
        </p:nvSpPr>
        <p:spPr>
          <a:xfrm>
            <a:off x="-1" y="5260790"/>
            <a:ext cx="11887200" cy="1524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p:cNvSpPr txBox="1">
            <a:spLocks/>
          </p:cNvSpPr>
          <p:nvPr/>
        </p:nvSpPr>
        <p:spPr>
          <a:xfrm>
            <a:off x="165652" y="5281823"/>
            <a:ext cx="11555895" cy="1364144"/>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lvl="1"/>
            <a:r>
              <a:rPr lang="bn-IN" sz="3600" b="0" dirty="0">
                <a:solidFill>
                  <a:srgbClr val="FF0000"/>
                </a:solidFill>
                <a:latin typeface="NikoshBAN" panose="02000000000000000000" pitchFamily="2" charset="0"/>
                <a:cs typeface="NikoshBAN" panose="02000000000000000000" pitchFamily="2" charset="0"/>
              </a:rPr>
              <a:t>প্রশ্নঃ</a:t>
            </a:r>
            <a:r>
              <a:rPr lang="bn-IN" sz="3600" b="0" dirty="0">
                <a:solidFill>
                  <a:schemeClr val="tx1"/>
                </a:solidFill>
                <a:latin typeface="NikoshBAN" panose="02000000000000000000" pitchFamily="2" charset="0"/>
                <a:cs typeface="NikoshBAN" panose="02000000000000000000" pitchFamily="2" charset="0"/>
              </a:rPr>
              <a:t> ল্যাবরেটরিতে এগুলো কি কাজে ব্যবহৃত হয়?</a:t>
            </a:r>
          </a:p>
          <a:p>
            <a:pPr lvl="1"/>
            <a:r>
              <a:rPr lang="bn-IN" sz="3600" b="0" dirty="0">
                <a:solidFill>
                  <a:srgbClr val="FF0000"/>
                </a:solidFill>
                <a:latin typeface="NikoshBAN" panose="02000000000000000000" pitchFamily="2" charset="0"/>
                <a:cs typeface="NikoshBAN" panose="02000000000000000000" pitchFamily="2" charset="0"/>
              </a:rPr>
              <a:t>উত্তরঃ</a:t>
            </a:r>
            <a:r>
              <a:rPr lang="bn-IN" sz="3600" b="0" dirty="0">
                <a:solidFill>
                  <a:schemeClr val="tx1"/>
                </a:solidFill>
                <a:latin typeface="NikoshBAN" panose="02000000000000000000" pitchFamily="2" charset="0"/>
                <a:cs typeface="NikoshBAN" panose="02000000000000000000" pitchFamily="2" charset="0"/>
              </a:rPr>
              <a:t> টাইট্রেশন কাজে।</a:t>
            </a:r>
          </a:p>
        </p:txBody>
      </p:sp>
    </p:spTree>
    <p:extLst>
      <p:ext uri="{BB962C8B-B14F-4D97-AF65-F5344CB8AC3E}">
        <p14:creationId xmlns:p14="http://schemas.microsoft.com/office/powerpoint/2010/main" val="30935700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circle(in)">
                                      <p:cBhvr>
                                        <p:cTn id="17" dur="20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bg/>
                                          </p:spTgt>
                                        </p:tgtEl>
                                        <p:attrNameLst>
                                          <p:attrName>style.visibility</p:attrName>
                                        </p:attrNameLst>
                                      </p:cBhvr>
                                      <p:to>
                                        <p:strVal val="visible"/>
                                      </p:to>
                                    </p:set>
                                    <p:animEffect transition="in" filter="circle(in)">
                                      <p:cBhvr>
                                        <p:cTn id="32" dur="2000"/>
                                        <p:tgtEl>
                                          <p:spTgt spid="8">
                                            <p:bg/>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circle(in)">
                                      <p:cBhvr>
                                        <p:cTn id="37" dur="20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circle(in)">
                                      <p:cBhvr>
                                        <p:cTn id="42" dur="20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circle(in)">
                                      <p:cBhvr>
                                        <p:cTn id="47"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8"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17937"/>
            <a:ext cx="12417286" cy="90830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bn-IN" sz="5400" dirty="0">
                <a:solidFill>
                  <a:srgbClr val="FF0000"/>
                </a:solidFill>
                <a:latin typeface="NikoshBAN" panose="02000000000000000000" pitchFamily="2" charset="0"/>
                <a:cs typeface="NikoshBAN" panose="02000000000000000000" pitchFamily="2" charset="0"/>
              </a:rPr>
              <a:t>শিখনফল</a:t>
            </a:r>
            <a:endParaRPr lang="en-US" sz="5400" dirty="0">
              <a:solidFill>
                <a:srgbClr val="FF0000"/>
              </a:solidFill>
              <a:latin typeface="NikoshBAN" panose="02000000000000000000" pitchFamily="2" charset="0"/>
              <a:cs typeface="NikoshBAN" panose="02000000000000000000" pitchFamily="2" charset="0"/>
            </a:endParaRPr>
          </a:p>
        </p:txBody>
      </p:sp>
      <p:sp>
        <p:nvSpPr>
          <p:cNvPr id="4" name="Text Placeholder 3"/>
          <p:cNvSpPr>
            <a:spLocks noGrp="1"/>
          </p:cNvSpPr>
          <p:nvPr>
            <p:ph type="body" idx="1"/>
          </p:nvPr>
        </p:nvSpPr>
        <p:spPr>
          <a:xfrm>
            <a:off x="-1" y="1716753"/>
            <a:ext cx="12417288" cy="5141247"/>
          </a:xfrm>
          <a:solidFill>
            <a:schemeClr val="accent3">
              <a:lumMod val="20000"/>
              <a:lumOff val="80000"/>
            </a:schemeClr>
          </a:solidFill>
        </p:spPr>
        <p:txBody>
          <a:bodyPr/>
          <a:lstStyle/>
          <a:p>
            <a:pPr lvl="1"/>
            <a:r>
              <a:rPr lang="bn-IN" sz="4400" b="0" dirty="0">
                <a:latin typeface="NikoshBAN" panose="02000000000000000000" pitchFamily="2" charset="0"/>
                <a:cs typeface="NikoshBAN" panose="02000000000000000000" pitchFamily="2" charset="0"/>
              </a:rPr>
              <a:t>১। টাইট্রেশন কি তা বলতে পারবে।</a:t>
            </a:r>
          </a:p>
          <a:p>
            <a:pPr lvl="1"/>
            <a:r>
              <a:rPr lang="en-US" sz="4400" b="0" dirty="0">
                <a:latin typeface="NikoshBAN" panose="02000000000000000000" pitchFamily="2" charset="0"/>
                <a:cs typeface="NikoshBAN" panose="02000000000000000000" pitchFamily="2" charset="0"/>
              </a:rPr>
              <a:t>২।</a:t>
            </a:r>
            <a:r>
              <a:rPr lang="bn-IN" sz="4400" b="0" dirty="0">
                <a:latin typeface="NikoshBAN" panose="02000000000000000000" pitchFamily="2" charset="0"/>
                <a:cs typeface="NikoshBAN" panose="02000000000000000000" pitchFamily="2" charset="0"/>
              </a:rPr>
              <a:t>টাইট্রেশনে ব্যবহৃত যন্ত্রগুলোর নাম বলতে পারবে</a:t>
            </a:r>
          </a:p>
          <a:p>
            <a:pPr lvl="1"/>
            <a:r>
              <a:rPr lang="en-US" sz="4400" b="0" dirty="0">
                <a:latin typeface="NikoshBAN" panose="02000000000000000000" pitchFamily="2" charset="0"/>
                <a:cs typeface="NikoshBAN" panose="02000000000000000000" pitchFamily="2" charset="0"/>
              </a:rPr>
              <a:t>৩।</a:t>
            </a:r>
            <a:r>
              <a:rPr lang="bn-IN" sz="4400" b="0" dirty="0">
                <a:latin typeface="NikoshBAN" panose="02000000000000000000" pitchFamily="2" charset="0"/>
                <a:cs typeface="NikoshBAN" panose="02000000000000000000" pitchFamily="2" charset="0"/>
              </a:rPr>
              <a:t>টাইট্রেশনের যন্ত্রগুলো কোনটি কি কাজে ব্যবহৃত হয় তা লিখতে পারবে।</a:t>
            </a:r>
          </a:p>
          <a:p>
            <a:pPr lvl="1"/>
            <a:endParaRPr lang="bn-IN" sz="4400" b="0" dirty="0">
              <a:latin typeface="NikoshBAN" panose="02000000000000000000" pitchFamily="2" charset="0"/>
              <a:cs typeface="NikoshBAN" panose="02000000000000000000" pitchFamily="2" charset="0"/>
            </a:endParaRPr>
          </a:p>
          <a:p>
            <a:pPr lvl="1"/>
            <a:endParaRPr lang="bn-IN" sz="4400" b="0" dirty="0">
              <a:latin typeface="NikoshBAN" panose="02000000000000000000" pitchFamily="2" charset="0"/>
              <a:cs typeface="NikoshBAN" panose="02000000000000000000" pitchFamily="2" charset="0"/>
            </a:endParaRPr>
          </a:p>
        </p:txBody>
      </p:sp>
      <p:sp>
        <p:nvSpPr>
          <p:cNvPr id="6" name="Text Placeholder 3"/>
          <p:cNvSpPr>
            <a:spLocks noGrp="1"/>
          </p:cNvSpPr>
          <p:nvPr>
            <p:ph type="body" sz="quarter" idx="3"/>
          </p:nvPr>
        </p:nvSpPr>
        <p:spPr>
          <a:xfrm>
            <a:off x="0" y="949377"/>
            <a:ext cx="12417286" cy="712156"/>
          </a:xfrm>
          <a:solidFill>
            <a:srgbClr val="92D050"/>
          </a:solidFill>
        </p:spPr>
        <p:txBody>
          <a:bodyPr/>
          <a:lstStyle/>
          <a:p>
            <a:pPr lvl="1"/>
            <a:r>
              <a:rPr lang="bn-IN" sz="4800" b="0" dirty="0">
                <a:solidFill>
                  <a:srgbClr val="FF0000"/>
                </a:solidFill>
                <a:latin typeface="Nikosh" panose="02000000000000000000" pitchFamily="2" charset="0"/>
                <a:cs typeface="Nikosh" panose="02000000000000000000" pitchFamily="2" charset="0"/>
              </a:rPr>
              <a:t>এই পাঠ শেষে শিক্ষার্থীরা ......</a:t>
            </a:r>
          </a:p>
        </p:txBody>
      </p:sp>
    </p:spTree>
    <p:extLst>
      <p:ext uri="{BB962C8B-B14F-4D97-AF65-F5344CB8AC3E}">
        <p14:creationId xmlns:p14="http://schemas.microsoft.com/office/powerpoint/2010/main" val="157372813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circle(in)">
                                      <p:cBhvr>
                                        <p:cTn id="12" dur="2000"/>
                                        <p:tgtEl>
                                          <p:spTgt spid="6">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circle(in)">
                                      <p:cBhvr>
                                        <p:cTn id="15" dur="2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bg/>
                                          </p:spTgt>
                                        </p:tgtEl>
                                        <p:attrNameLst>
                                          <p:attrName>style.visibility</p:attrName>
                                        </p:attrNameLst>
                                      </p:cBhvr>
                                      <p:to>
                                        <p:strVal val="visible"/>
                                      </p:to>
                                    </p:set>
                                    <p:anim calcmode="lin" valueType="num">
                                      <p:cBhvr additive="base">
                                        <p:cTn id="20"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4">
                                            <p:bg/>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animBg="1"/>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928" y="0"/>
            <a:ext cx="12324521" cy="99990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bn-IN" sz="5400" dirty="0">
                <a:solidFill>
                  <a:srgbClr val="FF0000"/>
                </a:solidFill>
                <a:latin typeface="NikoshBAN" panose="02000000000000000000" pitchFamily="2" charset="0"/>
                <a:cs typeface="NikoshBAN" panose="02000000000000000000" pitchFamily="2" charset="0"/>
              </a:rPr>
              <a:t>টাইট্রেশন</a:t>
            </a:r>
            <a:endParaRPr lang="en-US" sz="5400" dirty="0">
              <a:solidFill>
                <a:srgbClr val="FF0000"/>
              </a:solidFill>
              <a:latin typeface="NikoshBAN" panose="02000000000000000000" pitchFamily="2" charset="0"/>
              <a:cs typeface="NikoshBAN" panose="02000000000000000000" pitchFamily="2" charset="0"/>
            </a:endParaRPr>
          </a:p>
        </p:txBody>
      </p:sp>
      <p:sp>
        <p:nvSpPr>
          <p:cNvPr id="4" name="Text Placeholder 3"/>
          <p:cNvSpPr>
            <a:spLocks noGrp="1"/>
          </p:cNvSpPr>
          <p:nvPr>
            <p:ph type="body" idx="1"/>
          </p:nvPr>
        </p:nvSpPr>
        <p:spPr>
          <a:xfrm>
            <a:off x="55856" y="1090362"/>
            <a:ext cx="12268666" cy="5767638"/>
          </a:xfrm>
          <a:solidFill>
            <a:srgbClr val="92D050"/>
          </a:solidFill>
        </p:spPr>
        <p:txBody>
          <a:bodyPr/>
          <a:lstStyle/>
          <a:p>
            <a:pPr lvl="1"/>
            <a:r>
              <a:rPr lang="bn-IN" sz="4400" b="0" dirty="0">
                <a:solidFill>
                  <a:srgbClr val="7030A0"/>
                </a:solidFill>
                <a:latin typeface="NikoshBAN" panose="02000000000000000000" pitchFamily="2" charset="0"/>
                <a:cs typeface="NikoshBAN" panose="02000000000000000000" pitchFamily="2" charset="0"/>
              </a:rPr>
              <a:t>   “একটি নির্দিষ্ট আয়তনের কোন পরীক্ষাধীন দ্রবণের সাথে একটি প্রমাণ দ্রবণের তুল্য আয়তনের বিক্রিয়া ঘটিয়ে পরীক্ষাধীন দ্রবণের ঘনমাত্রা নির্ণয়ের পদ্ধতিকে টাইট্রেশন বলে”।</a:t>
            </a:r>
          </a:p>
          <a:p>
            <a:pPr lvl="1"/>
            <a:r>
              <a:rPr lang="bn-IN" sz="4400" b="0" dirty="0">
                <a:solidFill>
                  <a:srgbClr val="7030A0"/>
                </a:solidFill>
                <a:latin typeface="NikoshBAN" panose="02000000000000000000" pitchFamily="2" charset="0"/>
                <a:cs typeface="NikoshBAN" panose="02000000000000000000" pitchFamily="2" charset="0"/>
              </a:rPr>
              <a:t>   টাইট্রেশনে এসিড ও ক্ষার ব্যবহার করলে তখন একে এসিড-ক্ষার টাইট্রেশন বলে।</a:t>
            </a:r>
          </a:p>
          <a:p>
            <a:pPr lvl="1"/>
            <a:endParaRPr lang="bn-IN" sz="4400" b="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04005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 y="26630"/>
            <a:ext cx="9930063" cy="90830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ctr"/>
            <a:r>
              <a:rPr lang="bn-IN" sz="5400" dirty="0">
                <a:solidFill>
                  <a:srgbClr val="FF0000"/>
                </a:solidFill>
                <a:latin typeface="NikoshBAN" panose="02000000000000000000" pitchFamily="2" charset="0"/>
                <a:cs typeface="NikoshBAN" panose="02000000000000000000" pitchFamily="2" charset="0"/>
              </a:rPr>
              <a:t>টাইট্রেশনের যন্ত্রপাতি</a:t>
            </a:r>
            <a:endParaRPr lang="en-US" sz="5400" dirty="0">
              <a:solidFill>
                <a:srgbClr val="FF0000"/>
              </a:solidFill>
              <a:latin typeface="NikoshBAN" panose="02000000000000000000" pitchFamily="2" charset="0"/>
              <a:cs typeface="NikoshBAN" panose="02000000000000000000" pitchFamily="2" charset="0"/>
            </a:endParaRPr>
          </a:p>
        </p:txBody>
      </p:sp>
      <p:sp>
        <p:nvSpPr>
          <p:cNvPr id="4" name="Text Placeholder 3"/>
          <p:cNvSpPr>
            <a:spLocks noGrp="1"/>
          </p:cNvSpPr>
          <p:nvPr>
            <p:ph type="body" idx="1"/>
          </p:nvPr>
        </p:nvSpPr>
        <p:spPr>
          <a:xfrm>
            <a:off x="-22322" y="921987"/>
            <a:ext cx="9930063" cy="2186539"/>
          </a:xfrm>
          <a:solidFill>
            <a:srgbClr val="FFFF00"/>
          </a:solidFill>
        </p:spPr>
        <p:txBody>
          <a:bodyPr/>
          <a:lstStyle/>
          <a:p>
            <a:pPr lvl="1"/>
            <a:r>
              <a:rPr lang="bn-IN" sz="3200" b="0" dirty="0">
                <a:solidFill>
                  <a:srgbClr val="7030A0"/>
                </a:solidFill>
                <a:latin typeface="NikoshBAN" panose="02000000000000000000" pitchFamily="2" charset="0"/>
                <a:cs typeface="NikoshBAN" panose="02000000000000000000" pitchFamily="2" charset="0"/>
              </a:rPr>
              <a:t>টাইট্রেশনে ব্যবহৃত যন্ত্রগুলোর মধ্যে (১) বুরেট, (২) পিপেট, (৩) কনিকেল ফ্লাস্ক, (৪) আয়তনিক ফ্লাস্ক হচ্ছে প্রধান। এছাডা স্ট্যান্ড ও ক্লাম্প এবং ড্রপারও প্রয়োজন।</a:t>
            </a:r>
          </a:p>
        </p:txBody>
      </p:sp>
      <p:sp>
        <p:nvSpPr>
          <p:cNvPr id="11" name="Text Placeholder 6"/>
          <p:cNvSpPr>
            <a:spLocks noGrp="1"/>
          </p:cNvSpPr>
          <p:nvPr>
            <p:ph sz="half" idx="2"/>
          </p:nvPr>
        </p:nvSpPr>
        <p:spPr>
          <a:xfrm>
            <a:off x="2377532" y="6037462"/>
            <a:ext cx="1714528" cy="756370"/>
          </a:xfrm>
          <a:solidFill>
            <a:srgbClr val="92D050"/>
          </a:solidFill>
        </p:spPr>
        <p:txBody>
          <a:bodyPr>
            <a:normAutofit fontScale="70000" lnSpcReduction="20000"/>
          </a:bodyPr>
          <a:lstStyle/>
          <a:p>
            <a:r>
              <a:rPr lang="bn-IN" sz="4000" dirty="0">
                <a:solidFill>
                  <a:srgbClr val="FF0000"/>
                </a:solidFill>
                <a:latin typeface="NikoshBAN" panose="02000000000000000000" pitchFamily="2" charset="0"/>
                <a:cs typeface="NikoshBAN" panose="02000000000000000000" pitchFamily="2" charset="0"/>
              </a:rPr>
              <a:t>পিপেট</a:t>
            </a:r>
            <a:endParaRPr lang="en-US" sz="4000" dirty="0">
              <a:solidFill>
                <a:srgbClr val="FF0000"/>
              </a:solidFill>
              <a:latin typeface="NikoshBAN" panose="02000000000000000000" pitchFamily="2" charset="0"/>
              <a:cs typeface="NikoshBAN" panose="02000000000000000000" pitchFamily="2" charset="0"/>
            </a:endParaRPr>
          </a:p>
        </p:txBody>
      </p:sp>
      <p:sp>
        <p:nvSpPr>
          <p:cNvPr id="7" name="Text Placeholder 6"/>
          <p:cNvSpPr>
            <a:spLocks noGrp="1"/>
          </p:cNvSpPr>
          <p:nvPr>
            <p:ph type="body" sz="quarter" idx="3"/>
          </p:nvPr>
        </p:nvSpPr>
        <p:spPr>
          <a:xfrm>
            <a:off x="130318" y="6101630"/>
            <a:ext cx="1714528" cy="692202"/>
          </a:xfrm>
          <a:solidFill>
            <a:srgbClr val="92D050"/>
          </a:solidFill>
        </p:spPr>
        <p:txBody>
          <a:bodyPr/>
          <a:lstStyle/>
          <a:p>
            <a:r>
              <a:rPr lang="bn-IN" sz="4000" dirty="0">
                <a:solidFill>
                  <a:srgbClr val="FF0000"/>
                </a:solidFill>
                <a:latin typeface="NikoshBAN" panose="02000000000000000000" pitchFamily="2" charset="0"/>
                <a:cs typeface="NikoshBAN" panose="02000000000000000000" pitchFamily="2" charset="0"/>
              </a:rPr>
              <a:t>বুরেট</a:t>
            </a:r>
            <a:endParaRPr lang="en-US" sz="4000" dirty="0">
              <a:solidFill>
                <a:srgbClr val="FF0000"/>
              </a:solidFill>
              <a:latin typeface="NikoshBAN" panose="02000000000000000000" pitchFamily="2" charset="0"/>
              <a:cs typeface="NikoshBAN" panose="02000000000000000000" pitchFamily="2" charset="0"/>
            </a:endParaRPr>
          </a:p>
        </p:txBody>
      </p:sp>
      <p:sp>
        <p:nvSpPr>
          <p:cNvPr id="12" name="Text Placeholder 6"/>
          <p:cNvSpPr>
            <a:spLocks noGrp="1"/>
          </p:cNvSpPr>
          <p:nvPr>
            <p:ph sz="quarter" idx="4"/>
          </p:nvPr>
        </p:nvSpPr>
        <p:spPr>
          <a:xfrm>
            <a:off x="4512452" y="6037462"/>
            <a:ext cx="2722539" cy="756370"/>
          </a:xfrm>
          <a:solidFill>
            <a:srgbClr val="92D050"/>
          </a:solidFill>
        </p:spPr>
        <p:txBody>
          <a:bodyPr>
            <a:normAutofit fontScale="70000" lnSpcReduction="20000"/>
          </a:bodyPr>
          <a:lstStyle/>
          <a:p>
            <a:r>
              <a:rPr lang="bn-IN" sz="4000" dirty="0">
                <a:solidFill>
                  <a:srgbClr val="FF0000"/>
                </a:solidFill>
                <a:latin typeface="NikoshBAN" panose="02000000000000000000" pitchFamily="2" charset="0"/>
                <a:cs typeface="NikoshBAN" panose="02000000000000000000" pitchFamily="2" charset="0"/>
              </a:rPr>
              <a:t>কনিকেল ফ্লাস্ক</a:t>
            </a:r>
            <a:endParaRPr lang="en-US" sz="4000" dirty="0">
              <a:solidFill>
                <a:srgbClr val="FF0000"/>
              </a:solidFill>
              <a:latin typeface="NikoshBAN" panose="02000000000000000000" pitchFamily="2" charset="0"/>
              <a:cs typeface="NikoshBAN" panose="02000000000000000000" pitchFamily="2" charset="0"/>
            </a:endParaRPr>
          </a:p>
        </p:txBody>
      </p:sp>
      <p:sp>
        <p:nvSpPr>
          <p:cNvPr id="13" name="Text Placeholder 6"/>
          <p:cNvSpPr>
            <a:spLocks noGrp="1"/>
          </p:cNvSpPr>
          <p:nvPr>
            <p:ph type="body" idx="4294967295"/>
          </p:nvPr>
        </p:nvSpPr>
        <p:spPr>
          <a:xfrm>
            <a:off x="7799664" y="6038182"/>
            <a:ext cx="2722562" cy="755650"/>
          </a:xfrm>
          <a:solidFill>
            <a:srgbClr val="92D050"/>
          </a:solidFill>
        </p:spPr>
        <p:txBody>
          <a:bodyPr>
            <a:normAutofit fontScale="62500" lnSpcReduction="20000"/>
          </a:bodyPr>
          <a:lstStyle/>
          <a:p>
            <a:r>
              <a:rPr lang="bn-IN" sz="4000" dirty="0">
                <a:solidFill>
                  <a:srgbClr val="FF0000"/>
                </a:solidFill>
                <a:latin typeface="NikoshBAN" panose="02000000000000000000" pitchFamily="2" charset="0"/>
                <a:cs typeface="NikoshBAN" panose="02000000000000000000" pitchFamily="2" charset="0"/>
              </a:rPr>
              <a:t>আয়তনিক ফ্লাস্ক</a:t>
            </a:r>
            <a:endParaRPr lang="en-US" sz="4000" dirty="0">
              <a:solidFill>
                <a:srgbClr val="FF000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232" y="3172690"/>
            <a:ext cx="2221831" cy="273644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 y="3172691"/>
            <a:ext cx="1964172" cy="288445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8776" y="3192381"/>
            <a:ext cx="2422358" cy="272586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9236" y="3176339"/>
            <a:ext cx="2600826" cy="2725864"/>
          </a:xfrm>
          <a:prstGeom prst="rect">
            <a:avLst/>
          </a:prstGeom>
        </p:spPr>
      </p:pic>
    </p:spTree>
    <p:extLst>
      <p:ext uri="{BB962C8B-B14F-4D97-AF65-F5344CB8AC3E}">
        <p14:creationId xmlns:p14="http://schemas.microsoft.com/office/powerpoint/2010/main" val="31750998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circle(in)">
                                      <p:cBhvr>
                                        <p:cTn id="27" dur="20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circle(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bg/>
                                          </p:spTgt>
                                        </p:tgtEl>
                                        <p:attrNameLst>
                                          <p:attrName>style.visibility</p:attrName>
                                        </p:attrNameLst>
                                      </p:cBhvr>
                                      <p:to>
                                        <p:strVal val="visible"/>
                                      </p:to>
                                    </p:set>
                                    <p:animEffect transition="in" filter="circle(in)">
                                      <p:cBhvr>
                                        <p:cTn id="42" dur="2000"/>
                                        <p:tgtEl>
                                          <p:spTgt spid="11">
                                            <p:bg/>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circle(in)">
                                      <p:cBhvr>
                                        <p:cTn id="47" dur="20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circle(in)">
                                      <p:cBhvr>
                                        <p:cTn id="52" dur="20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2">
                                            <p:bg/>
                                          </p:spTgt>
                                        </p:tgtEl>
                                        <p:attrNameLst>
                                          <p:attrName>style.visibility</p:attrName>
                                        </p:attrNameLst>
                                      </p:cBhvr>
                                      <p:to>
                                        <p:strVal val="visible"/>
                                      </p:to>
                                    </p:set>
                                    <p:animEffect transition="in" filter="circle(in)">
                                      <p:cBhvr>
                                        <p:cTn id="57" dur="2000"/>
                                        <p:tgtEl>
                                          <p:spTgt spid="12">
                                            <p:bg/>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2">
                                            <p:txEl>
                                              <p:pRg st="0" end="0"/>
                                            </p:txEl>
                                          </p:spTgt>
                                        </p:tgtEl>
                                        <p:attrNameLst>
                                          <p:attrName>style.visibility</p:attrName>
                                        </p:attrNameLst>
                                      </p:cBhvr>
                                      <p:to>
                                        <p:strVal val="visible"/>
                                      </p:to>
                                    </p:set>
                                    <p:animEffect transition="in" filter="circle(in)">
                                      <p:cBhvr>
                                        <p:cTn id="62" dur="2000"/>
                                        <p:tgtEl>
                                          <p:spTgt spid="1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circle(in)">
                                      <p:cBhvr>
                                        <p:cTn id="67" dur="20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3">
                                            <p:bg/>
                                          </p:spTgt>
                                        </p:tgtEl>
                                        <p:attrNameLst>
                                          <p:attrName>style.visibility</p:attrName>
                                        </p:attrNameLst>
                                      </p:cBhvr>
                                      <p:to>
                                        <p:strVal val="visible"/>
                                      </p:to>
                                    </p:set>
                                    <p:animEffect transition="in" filter="circle(in)">
                                      <p:cBhvr>
                                        <p:cTn id="72" dur="2000"/>
                                        <p:tgtEl>
                                          <p:spTgt spid="13">
                                            <p:bg/>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3">
                                            <p:txEl>
                                              <p:pRg st="0" end="0"/>
                                            </p:txEl>
                                          </p:spTgt>
                                        </p:tgtEl>
                                        <p:attrNameLst>
                                          <p:attrName>style.visibility</p:attrName>
                                        </p:attrNameLst>
                                      </p:cBhvr>
                                      <p:to>
                                        <p:strVal val="visible"/>
                                      </p:to>
                                    </p:set>
                                    <p:animEffect transition="in" filter="circle(in)">
                                      <p:cBhvr>
                                        <p:cTn id="7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animBg="1"/>
      <p:bldP spid="11" grpId="0" build="p" animBg="1"/>
      <p:bldP spid="7" grpId="0" build="p" animBg="1"/>
      <p:bldP spid="12" grpId="0" build="p" animBg="1"/>
      <p:bldP spid="1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2000">
              <a:schemeClr val="accent3">
                <a:lumMod val="20000"/>
                <a:lumOff val="80000"/>
              </a:schemeClr>
            </a:gs>
            <a:gs pos="100000">
              <a:schemeClr val="accent1">
                <a:lumMod val="45000"/>
                <a:lumOff val="55000"/>
              </a:schemeClr>
            </a:gs>
            <a:gs pos="96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 y="35522"/>
            <a:ext cx="12443790" cy="1087425"/>
          </a:xfrm>
          <a:solidFill>
            <a:schemeClr val="accent4">
              <a:lumMod val="60000"/>
              <a:lumOff val="40000"/>
            </a:schemeClr>
          </a:solidFill>
        </p:spPr>
        <p:txBody>
          <a:bodyPr>
            <a:normAutofit/>
          </a:bodyPr>
          <a:lstStyle/>
          <a:p>
            <a:pPr algn="ctr"/>
            <a:r>
              <a:rPr lang="bn-IN" sz="5400" dirty="0">
                <a:solidFill>
                  <a:srgbClr val="FF0000"/>
                </a:solidFill>
                <a:latin typeface="NikoshBAN" panose="02000000000000000000" pitchFamily="2" charset="0"/>
                <a:cs typeface="NikoshBAN" panose="02000000000000000000" pitchFamily="2" charset="0"/>
              </a:rPr>
              <a:t>বুরেটের ব্যবহার</a:t>
            </a:r>
            <a:endParaRPr lang="en-US" sz="5400" dirty="0">
              <a:solidFill>
                <a:srgbClr val="FF0000"/>
              </a:solidFill>
              <a:latin typeface="NikoshBAN" panose="02000000000000000000" pitchFamily="2" charset="0"/>
              <a:cs typeface="NikoshBAN" panose="02000000000000000000" pitchFamily="2" charset="0"/>
            </a:endParaRPr>
          </a:p>
        </p:txBody>
      </p:sp>
      <p:sp>
        <p:nvSpPr>
          <p:cNvPr id="6" name="Text Placeholder 3"/>
          <p:cNvSpPr>
            <a:spLocks noGrp="1"/>
          </p:cNvSpPr>
          <p:nvPr>
            <p:ph type="body" idx="1"/>
          </p:nvPr>
        </p:nvSpPr>
        <p:spPr>
          <a:xfrm>
            <a:off x="24385" y="1203159"/>
            <a:ext cx="12260380" cy="5622758"/>
          </a:xfrm>
          <a:solidFill>
            <a:schemeClr val="accent3">
              <a:lumMod val="20000"/>
              <a:lumOff val="80000"/>
            </a:schemeClr>
          </a:solidFill>
        </p:spPr>
        <p:txBody>
          <a:bodyPr/>
          <a:lstStyle/>
          <a:p>
            <a:pPr lvl="1"/>
            <a:endParaRPr lang="bn-IN" sz="2400" b="0" dirty="0">
              <a:solidFill>
                <a:srgbClr val="002060"/>
              </a:solidFill>
              <a:latin typeface="Nikosh" panose="02000000000000000000" pitchFamily="2" charset="0"/>
              <a:cs typeface="Nikosh" panose="02000000000000000000" pitchFamily="2" charset="0"/>
            </a:endParaRPr>
          </a:p>
          <a:p>
            <a:pPr lvl="1"/>
            <a:r>
              <a:rPr lang="bn-IN" sz="4800" b="0" dirty="0">
                <a:solidFill>
                  <a:srgbClr val="0070C0"/>
                </a:solidFill>
                <a:latin typeface="NikoshBAN" panose="02000000000000000000" pitchFamily="2" charset="0"/>
                <a:cs typeface="NikoshBAN" panose="02000000000000000000" pitchFamily="2" charset="0"/>
              </a:rPr>
              <a:t>বুরেট হচ্ছে একটি স্বচ্ছ কাচ নল। </a:t>
            </a:r>
            <a:r>
              <a:rPr lang="bn-IN" sz="3600" b="0" dirty="0">
                <a:solidFill>
                  <a:srgbClr val="0070C0"/>
                </a:solidFill>
                <a:latin typeface="NikoshBAN" panose="02000000000000000000" pitchFamily="2" charset="0"/>
                <a:cs typeface="NikoshBAN" panose="02000000000000000000" pitchFamily="2" charset="0"/>
              </a:rPr>
              <a:t>এর একপ্রান্ত খোলা এবং অপর প্রান্ত হঠাৎ সরু হওয়া জেট অংশে একটি স্টপকর্ক যুক্ত। এর গায়ে ০ থেকে ৫০ মিলি পর্যন্ত দাগ কাটা আছে। প্রতিটি ঘর আবার ১০ ভাগে বিভক্ত। তাই এর মাধ্যমে সর্বনিম্ন ০.১ মিলি পর্যন্ত সঠিক </a:t>
            </a:r>
            <a:r>
              <a:rPr lang="bn-IN" sz="4800" b="0" dirty="0">
                <a:solidFill>
                  <a:srgbClr val="0070C0"/>
                </a:solidFill>
                <a:latin typeface="NikoshBAN" panose="02000000000000000000" pitchFamily="2" charset="0"/>
                <a:cs typeface="NikoshBAN" panose="02000000000000000000" pitchFamily="2" charset="0"/>
              </a:rPr>
              <a:t>আয়তন পরিমাপ করা সম্ভব।</a:t>
            </a:r>
          </a:p>
        </p:txBody>
      </p:sp>
    </p:spTree>
    <p:extLst>
      <p:ext uri="{BB962C8B-B14F-4D97-AF65-F5344CB8AC3E}">
        <p14:creationId xmlns:p14="http://schemas.microsoft.com/office/powerpoint/2010/main" val="18313343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additive="base">
                                        <p:cTn id="1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0000">
              <a:schemeClr val="accent3">
                <a:lumMod val="20000"/>
                <a:lumOff val="80000"/>
              </a:schemeClr>
            </a:gs>
            <a:gs pos="93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 y="35522"/>
            <a:ext cx="12443790" cy="1087425"/>
          </a:xfrm>
          <a:solidFill>
            <a:srgbClr val="92D050"/>
          </a:solidFill>
        </p:spPr>
        <p:txBody>
          <a:bodyPr>
            <a:normAutofit/>
          </a:bodyPr>
          <a:lstStyle/>
          <a:p>
            <a:pPr algn="ctr"/>
            <a:r>
              <a:rPr lang="bn-IN" sz="5400" dirty="0">
                <a:solidFill>
                  <a:srgbClr val="FF0000"/>
                </a:solidFill>
                <a:latin typeface="NikoshBAN" panose="02000000000000000000" pitchFamily="2" charset="0"/>
                <a:cs typeface="NikoshBAN" panose="02000000000000000000" pitchFamily="2" charset="0"/>
              </a:rPr>
              <a:t>পিপেটের ব্যবহার</a:t>
            </a:r>
            <a:endParaRPr lang="en-US" sz="5400" dirty="0">
              <a:solidFill>
                <a:srgbClr val="FF0000"/>
              </a:solidFill>
              <a:latin typeface="NikoshBAN" panose="02000000000000000000" pitchFamily="2" charset="0"/>
              <a:cs typeface="NikoshBAN" panose="02000000000000000000" pitchFamily="2" charset="0"/>
            </a:endParaRPr>
          </a:p>
        </p:txBody>
      </p:sp>
      <p:sp>
        <p:nvSpPr>
          <p:cNvPr id="2" name="Arrow: Right 1">
            <a:extLst>
              <a:ext uri="{FF2B5EF4-FFF2-40B4-BE49-F238E27FC236}">
                <a16:creationId xmlns:a16="http://schemas.microsoft.com/office/drawing/2014/main" id="{E1AFAA5F-7025-47EA-996E-89115FA3C91B}"/>
              </a:ext>
            </a:extLst>
          </p:cNvPr>
          <p:cNvSpPr/>
          <p:nvPr/>
        </p:nvSpPr>
        <p:spPr>
          <a:xfrm>
            <a:off x="576469" y="1122945"/>
            <a:ext cx="11449878" cy="51948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p:cNvSpPr>
            <a:spLocks noGrp="1"/>
          </p:cNvSpPr>
          <p:nvPr>
            <p:ph type="body" idx="1"/>
          </p:nvPr>
        </p:nvSpPr>
        <p:spPr>
          <a:xfrm>
            <a:off x="0" y="1122946"/>
            <a:ext cx="12602817" cy="5735054"/>
          </a:xfrm>
          <a:solidFill>
            <a:schemeClr val="accent1">
              <a:lumMod val="20000"/>
              <a:lumOff val="80000"/>
            </a:schemeClr>
          </a:solidFill>
        </p:spPr>
        <p:txBody>
          <a:bodyPr/>
          <a:lstStyle/>
          <a:p>
            <a:pPr lvl="1"/>
            <a:r>
              <a:rPr lang="bn-IN" sz="3600" b="0" dirty="0">
                <a:solidFill>
                  <a:srgbClr val="0070C0"/>
                </a:solidFill>
                <a:latin typeface="NikoshBAN" panose="02000000000000000000" pitchFamily="2" charset="0"/>
                <a:cs typeface="NikoshBAN" panose="02000000000000000000" pitchFamily="2" charset="0"/>
              </a:rPr>
              <a:t>পিপেট হচ্ছে একটি দুইমুখ খোলা কাচ নল। এর এক প্রান্ত সরু জেট অংশ সম্বলিত। এর গায়ে একটি নির্দিষ্ট আয়তনের দাগ কাটা থাকে। নির্দিষ্ট আয়তন মেপে তা স্থানান্তরে এই যন্ত্রটি ব্যবহৃত হয়। বিভিন্ন আয়তনের পিপেট আছে যেমন ৫ মিলি, ১০ মিলি, ৫০ মিলি ইত্যাদি।</a:t>
            </a:r>
          </a:p>
          <a:p>
            <a:pPr lvl="1"/>
            <a:endParaRPr lang="bn-IN" sz="4800" b="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5837480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additive="base">
                                        <p:cTn id="1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706</TotalTime>
  <Words>418</Words>
  <Application>Microsoft Office PowerPoint</Application>
  <PresentationFormat>Widescreen</PresentationFormat>
  <Paragraphs>65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Impact</vt:lpstr>
      <vt:lpstr>Nikosh</vt:lpstr>
      <vt:lpstr>NikoshBAN</vt:lpstr>
      <vt:lpstr>Wingdings 3</vt:lpstr>
      <vt:lpstr>Main Event</vt:lpstr>
      <vt:lpstr>PowerPoint Presentation</vt:lpstr>
      <vt:lpstr>PowerPoint Presentation</vt:lpstr>
      <vt:lpstr>শ্রেনি পরিচিতি</vt:lpstr>
      <vt:lpstr>পূর্বজ্ঞ্যান যাচাই</vt:lpstr>
      <vt:lpstr>শিখনফল</vt:lpstr>
      <vt:lpstr>টাইট্রেশন</vt:lpstr>
      <vt:lpstr>টাইট্রেশনের যন্ত্রপাতি</vt:lpstr>
      <vt:lpstr>বুরেটের ব্যবহার</vt:lpstr>
      <vt:lpstr>পিপেটের ব্যবহার</vt:lpstr>
      <vt:lpstr>অন্যান্য যন্ত্রের ব্যবহার</vt:lpstr>
      <vt:lpstr>টাইট্রেশনের যন্ত্রসজ্জা</vt:lpstr>
      <vt:lpstr>একক কাজ</vt:lpstr>
      <vt:lpstr>জোড়ায় কাজ</vt:lpstr>
      <vt:lpstr>দলীয় কাজ</vt:lpstr>
      <vt:lpstr>মূল্যায়ন</vt:lpstr>
      <vt:lpstr>বাড়ীর কাজ</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Rafiqul Alam Sarker</dc:creator>
  <cp:lastModifiedBy>Imtiaz Adnan</cp:lastModifiedBy>
  <cp:revision>136</cp:revision>
  <dcterms:created xsi:type="dcterms:W3CDTF">2019-11-14T08:32:45Z</dcterms:created>
  <dcterms:modified xsi:type="dcterms:W3CDTF">2020-08-05T12:09:34Z</dcterms:modified>
</cp:coreProperties>
</file>