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E49DC91-AD13-45A3-B589-C7E9344C605E}" type="datetimeFigureOut">
              <a:rPr lang="en-US" smtClean="0"/>
              <a:t>8/4/2020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0BC884D-631D-4CB5-A1A0-34F0379925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C884D-631D-4CB5-A1A0-34F0379925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C884D-631D-4CB5-A1A0-34F0379925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C884D-631D-4CB5-A1A0-34F0379925B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C884D-631D-4CB5-A1A0-34F0379925B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BC884D-631D-4CB5-A1A0-34F0379925B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BC884D-631D-4CB5-A1A0-34F0379925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BC884D-631D-4CB5-A1A0-34F0379925B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E49DC91-AD13-45A3-B589-C7E9344C605E}" type="datetimeFigureOut">
              <a:rPr lang="en-US" smtClean="0"/>
              <a:t>8/4/2020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BC884D-631D-4CB5-A1A0-34F0379925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E49DC91-AD13-45A3-B589-C7E9344C605E}" type="datetimeFigureOut">
              <a:rPr lang="en-US" smtClean="0"/>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BC884D-631D-4CB5-A1A0-34F0379925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49DC91-AD13-45A3-B589-C7E9344C605E}" type="datetimeFigureOut">
              <a:rPr lang="en-US" smtClean="0"/>
              <a:t>8/4/2020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0BC884D-631D-4CB5-A1A0-34F0379925B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49DC91-AD13-45A3-B589-C7E9344C605E}" type="datetimeFigureOut">
              <a:rPr lang="en-US" smtClean="0"/>
              <a:t>8/4/2020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0BC884D-631D-4CB5-A1A0-34F0379925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2B1DCA-9923-4235-9190-6914F78E48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29" y="5118863"/>
            <a:ext cx="1564829" cy="1586737"/>
          </a:xfrm>
          <a:prstGeom prst="rect">
            <a:avLst/>
          </a:prstGeom>
        </p:spPr>
      </p:pic>
      <p:pic>
        <p:nvPicPr>
          <p:cNvPr id="3" name="Picture 2">
            <a:extLst>
              <a:ext uri="{FF2B5EF4-FFF2-40B4-BE49-F238E27FC236}">
                <a16:creationId xmlns:a16="http://schemas.microsoft.com/office/drawing/2014/main" xmlns="" id="{77164C78-FF03-4506-99DD-A8E9CD4F3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29" y="228600"/>
            <a:ext cx="1564829" cy="1586737"/>
          </a:xfrm>
          <a:prstGeom prst="rect">
            <a:avLst/>
          </a:prstGeom>
        </p:spPr>
      </p:pic>
      <p:pic>
        <p:nvPicPr>
          <p:cNvPr id="4" name="Picture 3">
            <a:extLst>
              <a:ext uri="{FF2B5EF4-FFF2-40B4-BE49-F238E27FC236}">
                <a16:creationId xmlns:a16="http://schemas.microsoft.com/office/drawing/2014/main" xmlns="" id="{2916102F-DC48-45F3-89D5-98193492F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2367" y="5118863"/>
            <a:ext cx="1564829" cy="1586737"/>
          </a:xfrm>
          <a:prstGeom prst="rect">
            <a:avLst/>
          </a:prstGeom>
        </p:spPr>
      </p:pic>
      <p:pic>
        <p:nvPicPr>
          <p:cNvPr id="5" name="Picture 4">
            <a:extLst>
              <a:ext uri="{FF2B5EF4-FFF2-40B4-BE49-F238E27FC236}">
                <a16:creationId xmlns:a16="http://schemas.microsoft.com/office/drawing/2014/main" xmlns="" id="{9DDE739F-A827-4358-9708-CAE88A2C6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629" y="304800"/>
            <a:ext cx="1564829" cy="1586737"/>
          </a:xfrm>
          <a:prstGeom prst="rect">
            <a:avLst/>
          </a:prstGeom>
        </p:spPr>
      </p:pic>
      <p:sp>
        <p:nvSpPr>
          <p:cNvPr id="6" name="Rectangle 5">
            <a:extLst>
              <a:ext uri="{FF2B5EF4-FFF2-40B4-BE49-F238E27FC236}">
                <a16:creationId xmlns:a16="http://schemas.microsoft.com/office/drawing/2014/main" xmlns="" id="{B19C114C-735D-4D78-A1B0-F42D15692E11}"/>
              </a:ext>
            </a:extLst>
          </p:cNvPr>
          <p:cNvSpPr/>
          <p:nvPr/>
        </p:nvSpPr>
        <p:spPr>
          <a:xfrm rot="19021817">
            <a:off x="3013914" y="2770178"/>
            <a:ext cx="4799479" cy="2215991"/>
          </a:xfrm>
          <a:prstGeom prst="rect">
            <a:avLst/>
          </a:prstGeom>
        </p:spPr>
        <p:txBody>
          <a:bodyPr wrap="square">
            <a:spAutoFit/>
          </a:bodyPr>
          <a:lstStyle/>
          <a:p>
            <a:r>
              <a:rPr lang="bn-BD" sz="138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TextBox 6"/>
          <p:cNvSpPr txBox="1"/>
          <p:nvPr/>
        </p:nvSpPr>
        <p:spPr>
          <a:xfrm rot="18963580">
            <a:off x="1183022" y="2174694"/>
            <a:ext cx="4343400" cy="769441"/>
          </a:xfrm>
          <a:prstGeom prst="rect">
            <a:avLst/>
          </a:prstGeom>
          <a:noFill/>
        </p:spPr>
        <p:txBody>
          <a:bodyPr wrap="square" rtlCol="0">
            <a:spAutoFit/>
          </a:bodyPr>
          <a:lstStyle/>
          <a:p>
            <a:r>
              <a:rPr lang="en-US" sz="4400" dirty="0" err="1" smtClean="0">
                <a:latin typeface="NikoshBAN" pitchFamily="2" charset="0"/>
                <a:cs typeface="NikoshBAN" pitchFamily="2" charset="0"/>
              </a:rPr>
              <a:t>ছাত্র</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ছাত্রী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ভাই-বোনদের</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41518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2514600" y="228600"/>
            <a:ext cx="4267200" cy="1143000"/>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FF00"/>
                </a:solidFill>
                <a:latin typeface="NikoshBAN" pitchFamily="2" charset="0"/>
                <a:cs typeface="NikoshBAN" pitchFamily="2" charset="0"/>
              </a:rPr>
              <a:t>একক</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কাজ</a:t>
            </a:r>
            <a:endParaRPr lang="en-US" sz="4000" dirty="0">
              <a:solidFill>
                <a:srgbClr val="FFFF00"/>
              </a:solidFill>
              <a:latin typeface="NikoshBAN" pitchFamily="2" charset="0"/>
              <a:cs typeface="NikoshBAN" pitchFamily="2" charset="0"/>
            </a:endParaRPr>
          </a:p>
        </p:txBody>
      </p:sp>
      <p:pic>
        <p:nvPicPr>
          <p:cNvPr id="1026" name="Picture 2" descr="F:\CONTANT ( DOWENLOD) -\CONTANT PIC\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1752600"/>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Up Arrow Callout 3"/>
          <p:cNvSpPr/>
          <p:nvPr/>
        </p:nvSpPr>
        <p:spPr>
          <a:xfrm>
            <a:off x="609600" y="3657600"/>
            <a:ext cx="7696200" cy="198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পেটেন্ট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সংজ্ঞা</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a:t>
            </a:r>
            <a:r>
              <a:rPr lang="en-US" sz="3200" dirty="0" smtClean="0">
                <a:latin typeface="NikoshBAN" pitchFamily="2" charset="0"/>
                <a:cs typeface="NikoshBAN" pitchFamily="2" charset="0"/>
              </a:rPr>
              <a:t> ?</a:t>
            </a:r>
          </a:p>
          <a:p>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পেটেন্ট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833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82714"/>
            <a:ext cx="5867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err="1" smtClean="0">
                <a:latin typeface="NikoshBAN" pitchFamily="2" charset="0"/>
                <a:cs typeface="NikoshBAN" pitchFamily="2" charset="0"/>
              </a:rPr>
              <a:t>ট্রেডমার্ক</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রেজিষ্ট্রেশনের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সময়সীমা</a:t>
            </a:r>
            <a:endParaRPr lang="en-US" sz="4000" b="1" dirty="0">
              <a:latin typeface="NikoshBAN" pitchFamily="2" charset="0"/>
              <a:cs typeface="NikoshBAN" pitchFamily="2" charset="0"/>
            </a:endParaRPr>
          </a:p>
        </p:txBody>
      </p:sp>
      <p:sp>
        <p:nvSpPr>
          <p:cNvPr id="3" name="TextBox 2"/>
          <p:cNvSpPr txBox="1"/>
          <p:nvPr/>
        </p:nvSpPr>
        <p:spPr>
          <a:xfrm>
            <a:off x="228600" y="1287482"/>
            <a:ext cx="8610600"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Font typeface="Arial" charset="0"/>
              <a:buChar char="•"/>
            </a:pPr>
            <a:r>
              <a:rPr lang="en-US" sz="2800" dirty="0" err="1" smtClean="0">
                <a:latin typeface="NikoshBAN" pitchFamily="2" charset="0"/>
                <a:cs typeface="NikoshBAN" pitchFamily="2" charset="0"/>
              </a:rPr>
              <a:t>রেজিষ্টার্ড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ট্রেডমার্ক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ব্যবহারের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মালিক</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প্রতিকটি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ব্যবহারের</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একচ্ছত্র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স্বত্ত্ব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অধিকার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সংরক্ষন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১। </a:t>
            </a:r>
            <a:r>
              <a:rPr lang="en-US" sz="2800" dirty="0" err="1" smtClean="0">
                <a:latin typeface="NikoshBAN" pitchFamily="2" charset="0"/>
                <a:cs typeface="NikoshBAN" pitchFamily="2" charset="0"/>
              </a:rPr>
              <a:t>ট্রেডমার্ক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রেজিষ্ট্রেশন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দেওয়া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৭ </a:t>
            </a:r>
            <a:r>
              <a:rPr lang="en-US" sz="2800" dirty="0" err="1" smtClean="0">
                <a:latin typeface="NikoshBAN" pitchFamily="2" charset="0"/>
                <a:cs typeface="NikoshBAN" pitchFamily="2" charset="0"/>
              </a:rPr>
              <a:t>বছরের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জন্য</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২। </a:t>
            </a:r>
            <a:r>
              <a:rPr lang="en-US" sz="2800" dirty="0" err="1" smtClean="0">
                <a:latin typeface="NikoshBAN" pitchFamily="2" charset="0"/>
                <a:cs typeface="NikoshBAN" pitchFamily="2" charset="0"/>
              </a:rPr>
              <a:t>মেয়াদ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হওয়ার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আবেদন</a:t>
            </a:r>
            <a:r>
              <a:rPr lang="en-US" sz="2800" dirty="0" smtClean="0">
                <a:latin typeface="NikoshBAN" pitchFamily="2" charset="0"/>
                <a:cs typeface="NikoshBAN" pitchFamily="2" charset="0"/>
              </a:rPr>
              <a:t> ১০ </a:t>
            </a:r>
            <a:r>
              <a:rPr lang="en-US" sz="2800" dirty="0" err="1" smtClean="0">
                <a:latin typeface="NikoshBAN" pitchFamily="2" charset="0"/>
                <a:cs typeface="NikoshBAN" pitchFamily="2" charset="0"/>
              </a:rPr>
              <a:t>বছরের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নবায়ন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৩</a:t>
            </a:r>
            <a:r>
              <a:rPr lang="en-US" sz="2800" dirty="0" smtClean="0">
                <a:latin typeface="NikoshBAN" pitchFamily="2" charset="0"/>
                <a:cs typeface="NikoshBAN" pitchFamily="2" charset="0"/>
              </a:rPr>
              <a:t>।ট্রেডমার্ক </a:t>
            </a:r>
            <a:r>
              <a:rPr lang="en-US" sz="2800" dirty="0" err="1" smtClean="0">
                <a:latin typeface="NikoshBAN" pitchFamily="2" charset="0"/>
                <a:cs typeface="NikoshBAN" pitchFamily="2" charset="0"/>
              </a:rPr>
              <a:t>অনিদৃষ্টকালের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নবায়ন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৪। </a:t>
            </a:r>
            <a:r>
              <a:rPr lang="en-US" sz="2800" dirty="0" err="1" smtClean="0">
                <a:latin typeface="NikoshBAN" pitchFamily="2" charset="0"/>
                <a:cs typeface="NikoshBAN" pitchFamily="2" charset="0"/>
              </a:rPr>
              <a:t>ট্রেডমার্ক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নবায়ন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লংঘিত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রেজিষ্ট্রেশন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বাতিল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৫। </a:t>
            </a:r>
            <a:r>
              <a:rPr lang="en-US" sz="2800" dirty="0" err="1" smtClean="0">
                <a:latin typeface="NikoshBAN" pitchFamily="2" charset="0"/>
                <a:cs typeface="NikoshBAN" pitchFamily="2" charset="0"/>
              </a:rPr>
              <a:t>উপমহাদেশে</a:t>
            </a:r>
            <a:r>
              <a:rPr lang="en-US" sz="2800" dirty="0" smtClean="0">
                <a:latin typeface="NikoshBAN" pitchFamily="2" charset="0"/>
                <a:cs typeface="NikoshBAN" pitchFamily="2" charset="0"/>
              </a:rPr>
              <a:t> ১৯৪০ </a:t>
            </a:r>
            <a:r>
              <a:rPr lang="en-US" sz="2800" dirty="0" err="1" smtClean="0">
                <a:latin typeface="NikoshBAN" pitchFamily="2" charset="0"/>
                <a:cs typeface="NikoshBAN" pitchFamily="2" charset="0"/>
              </a:rPr>
              <a:t>সালে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ট্রেডমার্ক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আইন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প্রনয়ন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বর্তমানে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ট্রেডমার্ক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আইন</a:t>
            </a:r>
            <a:r>
              <a:rPr lang="en-US" sz="2800" dirty="0" smtClean="0">
                <a:latin typeface="NikoshBAN" pitchFamily="2" charset="0"/>
                <a:cs typeface="NikoshBAN" pitchFamily="2" charset="0"/>
              </a:rPr>
              <a:t> ২০০৯ </a:t>
            </a:r>
            <a:r>
              <a:rPr lang="en-US" sz="2800" dirty="0" err="1" smtClean="0">
                <a:latin typeface="NikoshBAN" pitchFamily="2" charset="0"/>
                <a:cs typeface="NikoshBAN" pitchFamily="2" charset="0"/>
              </a:rPr>
              <a:t>চালু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আছে</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24516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880" y="452120"/>
            <a:ext cx="2560320" cy="690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just"/>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কপিরাইট</a:t>
            </a:r>
          </a:p>
        </p:txBody>
      </p:sp>
      <p:sp>
        <p:nvSpPr>
          <p:cNvPr id="3" name="Rectangle 2"/>
          <p:cNvSpPr/>
          <p:nvPr/>
        </p:nvSpPr>
        <p:spPr>
          <a:xfrm>
            <a:off x="88670" y="1503680"/>
            <a:ext cx="8979130" cy="2077720"/>
          </a:xfrm>
          <a:prstGeom prst="rect">
            <a:avLst/>
          </a:prstGeom>
          <a:ln/>
        </p:spPr>
        <p:style>
          <a:lnRef idx="2">
            <a:schemeClr val="accent2"/>
          </a:lnRef>
          <a:fillRef idx="1">
            <a:schemeClr val="lt1"/>
          </a:fillRef>
          <a:effectRef idx="0">
            <a:schemeClr val="accent2"/>
          </a:effectRef>
          <a:fontRef idx="minor">
            <a:schemeClr val="dk1"/>
          </a:fontRef>
        </p:style>
        <p:txBody>
          <a:bodyPr lIns="117564" tIns="58782" rIns="117564" bIns="58782" rtlCol="0" anchor="ctr"/>
          <a:lstStyle/>
          <a:p>
            <a:pPr algn="just"/>
            <a:r>
              <a:rPr lang="bn-BD" sz="2800" dirty="0" smtClean="0">
                <a:solidFill>
                  <a:schemeClr val="tx1"/>
                </a:solidFill>
                <a:latin typeface="NikoshBAN" pitchFamily="2" charset="0"/>
                <a:cs typeface="NikoshBAN" pitchFamily="2" charset="0"/>
              </a:rPr>
              <a:t>কপিরাইটও একটি বুদ্ধিবৃত্তিক সম্পদ যার মাধ্যমে সাহিত্য, শিল্পকর্ম ও অন্যান্য শিল্পকলা সৃষ্টিকারীকে তার সৃষ্ট মেধাসম্পদ ব্যবহারের একচ্ছত্র অধিকার প্রদান করা হয়। উদাহরণঃ গল্প, নাটক, প্রবন্ধ, কবিতা, চিত্রকর্ম, চলচ্চিত্র, সঙ্গীত, যন্ত্র সঙ্গীত, ভাস্কর্য, স্থাপত্যকলা, সফটওয়্যার কপিরাইট দ্বারা সংরক্ষিত হয়।</a:t>
            </a:r>
            <a:endParaRPr lang="en-US" sz="28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2400"/>
            <a:ext cx="1676400" cy="1105557"/>
          </a:xfrm>
          <a:prstGeom prst="rect">
            <a:avLst/>
          </a:prstGeom>
          <a:ln>
            <a:noFill/>
          </a:ln>
          <a:effectLst>
            <a:softEdge rad="112500"/>
          </a:effectLst>
        </p:spPr>
      </p:pic>
      <p:pic>
        <p:nvPicPr>
          <p:cNvPr id="5" name="Picture 4" descr="images (20).jpg"/>
          <p:cNvPicPr>
            <a:picLocks noChangeAspect="1"/>
          </p:cNvPicPr>
          <p:nvPr/>
        </p:nvPicPr>
        <p:blipFill>
          <a:blip r:embed="rId3"/>
          <a:stretch>
            <a:fillRect/>
          </a:stretch>
        </p:blipFill>
        <p:spPr>
          <a:xfrm>
            <a:off x="0" y="4200648"/>
            <a:ext cx="3298370" cy="1875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 (23).jpg"/>
          <p:cNvPicPr>
            <a:picLocks noChangeAspect="1"/>
          </p:cNvPicPr>
          <p:nvPr/>
        </p:nvPicPr>
        <p:blipFill>
          <a:blip r:embed="rId4"/>
          <a:stretch>
            <a:fillRect/>
          </a:stretch>
        </p:blipFill>
        <p:spPr>
          <a:xfrm>
            <a:off x="3733800" y="4010245"/>
            <a:ext cx="1695796" cy="96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 (7).jpg"/>
          <p:cNvPicPr>
            <a:picLocks noChangeAspect="1"/>
          </p:cNvPicPr>
          <p:nvPr/>
        </p:nvPicPr>
        <p:blipFill>
          <a:blip r:embed="rId5"/>
          <a:stretch>
            <a:fillRect/>
          </a:stretch>
        </p:blipFill>
        <p:spPr>
          <a:xfrm>
            <a:off x="5715000" y="4254479"/>
            <a:ext cx="3264130" cy="1681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ownload (9).jpg"/>
          <p:cNvPicPr>
            <a:picLocks noChangeAspect="1"/>
          </p:cNvPicPr>
          <p:nvPr/>
        </p:nvPicPr>
        <p:blipFill>
          <a:blip r:embed="rId6"/>
          <a:stretch>
            <a:fillRect/>
          </a:stretch>
        </p:blipFill>
        <p:spPr>
          <a:xfrm>
            <a:off x="3979966" y="5277797"/>
            <a:ext cx="1288806" cy="745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79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400" decel="100000"/>
                                        <p:tgtEl>
                                          <p:spTgt spid="5"/>
                                        </p:tgtEl>
                                      </p:cBhvr>
                                    </p:animEffect>
                                    <p:anim calcmode="lin" valueType="num">
                                      <p:cBhvr>
                                        <p:cTn id="16" dur="400" decel="100000" fill="hold"/>
                                        <p:tgtEl>
                                          <p:spTgt spid="5"/>
                                        </p:tgtEl>
                                        <p:attrNameLst>
                                          <p:attrName>style.rotation</p:attrName>
                                        </p:attrNameLst>
                                      </p:cBhvr>
                                      <p:tavLst>
                                        <p:tav tm="0">
                                          <p:val>
                                            <p:fltVal val="-90"/>
                                          </p:val>
                                        </p:tav>
                                        <p:tav tm="100000">
                                          <p:val>
                                            <p:fltVal val="0"/>
                                          </p:val>
                                        </p:tav>
                                      </p:tavLst>
                                    </p:anim>
                                    <p:anim calcmode="lin" valueType="num">
                                      <p:cBhvr>
                                        <p:cTn id="17" dur="400" decel="100000" fill="hold"/>
                                        <p:tgtEl>
                                          <p:spTgt spid="5"/>
                                        </p:tgtEl>
                                        <p:attrNameLst>
                                          <p:attrName>ppt_x</p:attrName>
                                        </p:attrNameLst>
                                      </p:cBhvr>
                                      <p:tavLst>
                                        <p:tav tm="0">
                                          <p:val>
                                            <p:strVal val="#ppt_x+0.4"/>
                                          </p:val>
                                        </p:tav>
                                        <p:tav tm="100000">
                                          <p:val>
                                            <p:strVal val="#ppt_x-0.05"/>
                                          </p:val>
                                        </p:tav>
                                      </p:tavLst>
                                    </p:anim>
                                    <p:anim calcmode="lin" valueType="num">
                                      <p:cBhvr>
                                        <p:cTn id="18" dur="400" decel="100000" fill="hold"/>
                                        <p:tgtEl>
                                          <p:spTgt spid="5"/>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400" decel="100000"/>
                                        <p:tgtEl>
                                          <p:spTgt spid="6"/>
                                        </p:tgtEl>
                                      </p:cBhvr>
                                    </p:animEffect>
                                    <p:anim calcmode="lin" valueType="num">
                                      <p:cBhvr>
                                        <p:cTn id="24" dur="400" decel="100000" fill="hold"/>
                                        <p:tgtEl>
                                          <p:spTgt spid="6"/>
                                        </p:tgtEl>
                                        <p:attrNameLst>
                                          <p:attrName>style.rotation</p:attrName>
                                        </p:attrNameLst>
                                      </p:cBhvr>
                                      <p:tavLst>
                                        <p:tav tm="0">
                                          <p:val>
                                            <p:fltVal val="-90"/>
                                          </p:val>
                                        </p:tav>
                                        <p:tav tm="100000">
                                          <p:val>
                                            <p:fltVal val="0"/>
                                          </p:val>
                                        </p:tav>
                                      </p:tavLst>
                                    </p:anim>
                                    <p:anim calcmode="lin" valueType="num">
                                      <p:cBhvr>
                                        <p:cTn id="25" dur="400" decel="100000" fill="hold"/>
                                        <p:tgtEl>
                                          <p:spTgt spid="6"/>
                                        </p:tgtEl>
                                        <p:attrNameLst>
                                          <p:attrName>ppt_x</p:attrName>
                                        </p:attrNameLst>
                                      </p:cBhvr>
                                      <p:tavLst>
                                        <p:tav tm="0">
                                          <p:val>
                                            <p:strVal val="#ppt_x+0.4"/>
                                          </p:val>
                                        </p:tav>
                                        <p:tav tm="100000">
                                          <p:val>
                                            <p:strVal val="#ppt_x-0.05"/>
                                          </p:val>
                                        </p:tav>
                                      </p:tavLst>
                                    </p:anim>
                                    <p:anim calcmode="lin" valueType="num">
                                      <p:cBhvr>
                                        <p:cTn id="26" dur="400" decel="100000" fill="hold"/>
                                        <p:tgtEl>
                                          <p:spTgt spid="6"/>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400" decel="100000"/>
                                        <p:tgtEl>
                                          <p:spTgt spid="8"/>
                                        </p:tgtEl>
                                      </p:cBhvr>
                                    </p:animEffect>
                                    <p:anim calcmode="lin" valueType="num">
                                      <p:cBhvr>
                                        <p:cTn id="32" dur="400" decel="100000" fill="hold"/>
                                        <p:tgtEl>
                                          <p:spTgt spid="8"/>
                                        </p:tgtEl>
                                        <p:attrNameLst>
                                          <p:attrName>style.rotation</p:attrName>
                                        </p:attrNameLst>
                                      </p:cBhvr>
                                      <p:tavLst>
                                        <p:tav tm="0">
                                          <p:val>
                                            <p:fltVal val="-90"/>
                                          </p:val>
                                        </p:tav>
                                        <p:tav tm="100000">
                                          <p:val>
                                            <p:fltVal val="0"/>
                                          </p:val>
                                        </p:tav>
                                      </p:tavLst>
                                    </p:anim>
                                    <p:anim calcmode="lin" valueType="num">
                                      <p:cBhvr>
                                        <p:cTn id="33" dur="400" decel="100000" fill="hold"/>
                                        <p:tgtEl>
                                          <p:spTgt spid="8"/>
                                        </p:tgtEl>
                                        <p:attrNameLst>
                                          <p:attrName>ppt_x</p:attrName>
                                        </p:attrNameLst>
                                      </p:cBhvr>
                                      <p:tavLst>
                                        <p:tav tm="0">
                                          <p:val>
                                            <p:strVal val="#ppt_x+0.4"/>
                                          </p:val>
                                        </p:tav>
                                        <p:tav tm="100000">
                                          <p:val>
                                            <p:strVal val="#ppt_x-0.05"/>
                                          </p:val>
                                        </p:tav>
                                      </p:tavLst>
                                    </p:anim>
                                    <p:anim calcmode="lin" valueType="num">
                                      <p:cBhvr>
                                        <p:cTn id="34" dur="400" decel="100000" fill="hold"/>
                                        <p:tgtEl>
                                          <p:spTgt spid="8"/>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400" decel="100000"/>
                                        <p:tgtEl>
                                          <p:spTgt spid="7"/>
                                        </p:tgtEl>
                                      </p:cBhvr>
                                    </p:animEffect>
                                    <p:anim calcmode="lin" valueType="num">
                                      <p:cBhvr>
                                        <p:cTn id="40" dur="400" decel="100000" fill="hold"/>
                                        <p:tgtEl>
                                          <p:spTgt spid="7"/>
                                        </p:tgtEl>
                                        <p:attrNameLst>
                                          <p:attrName>style.rotation</p:attrName>
                                        </p:attrNameLst>
                                      </p:cBhvr>
                                      <p:tavLst>
                                        <p:tav tm="0">
                                          <p:val>
                                            <p:fltVal val="-90"/>
                                          </p:val>
                                        </p:tav>
                                        <p:tav tm="100000">
                                          <p:val>
                                            <p:fltVal val="0"/>
                                          </p:val>
                                        </p:tav>
                                      </p:tavLst>
                                    </p:anim>
                                    <p:anim calcmode="lin" valueType="num">
                                      <p:cBhvr>
                                        <p:cTn id="41" dur="400" decel="100000" fill="hold"/>
                                        <p:tgtEl>
                                          <p:spTgt spid="7"/>
                                        </p:tgtEl>
                                        <p:attrNameLst>
                                          <p:attrName>ppt_x</p:attrName>
                                        </p:attrNameLst>
                                      </p:cBhvr>
                                      <p:tavLst>
                                        <p:tav tm="0">
                                          <p:val>
                                            <p:strVal val="#ppt_x+0.4"/>
                                          </p:val>
                                        </p:tav>
                                        <p:tav tm="100000">
                                          <p:val>
                                            <p:strVal val="#ppt_x-0.05"/>
                                          </p:val>
                                        </p:tav>
                                      </p:tavLst>
                                    </p:anim>
                                    <p:anim calcmode="lin" valueType="num">
                                      <p:cBhvr>
                                        <p:cTn id="42" dur="400" decel="100000" fill="hold"/>
                                        <p:tgtEl>
                                          <p:spTgt spid="7"/>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970" y="457200"/>
            <a:ext cx="3103021" cy="778983"/>
          </a:xfrm>
          <a:prstGeom prst="rect">
            <a:avLst/>
          </a:prstGeom>
          <a:ln/>
        </p:spPr>
        <p:style>
          <a:lnRef idx="1">
            <a:schemeClr val="accent5"/>
          </a:lnRef>
          <a:fillRef idx="2">
            <a:schemeClr val="accent5"/>
          </a:fillRef>
          <a:effectRef idx="1">
            <a:schemeClr val="accent5"/>
          </a:effectRef>
          <a:fontRef idx="minor">
            <a:schemeClr val="dk1"/>
          </a:fontRef>
        </p:style>
        <p:txBody>
          <a:bodyPr lIns="85720" tIns="42861" rIns="85720" bIns="4286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spc="47" dirty="0" err="1" smtClean="0">
                <a:ln w="11430">
                  <a:solidFill>
                    <a:sysClr val="windowText" lastClr="000000"/>
                  </a:solidFill>
                </a:ln>
                <a:solidFill>
                  <a:sysClr val="windowText" lastClr="000000"/>
                </a:solidFill>
                <a:latin typeface="NikoshBAN" pitchFamily="2" charset="0"/>
                <a:cs typeface="NikoshBAN" pitchFamily="2" charset="0"/>
              </a:rPr>
              <a:t>দলগত</a:t>
            </a:r>
            <a:r>
              <a:rPr lang="en-US" sz="4400" spc="47" dirty="0" smtClean="0">
                <a:ln w="11430">
                  <a:solidFill>
                    <a:sysClr val="windowText" lastClr="000000"/>
                  </a:solidFill>
                </a:ln>
                <a:solidFill>
                  <a:sysClr val="windowText" lastClr="000000"/>
                </a:solidFill>
                <a:latin typeface="NikoshBAN" pitchFamily="2" charset="0"/>
                <a:cs typeface="NikoshBAN" pitchFamily="2" charset="0"/>
              </a:rPr>
              <a:t> </a:t>
            </a:r>
            <a:r>
              <a:rPr lang="en-US" sz="4400" spc="47" dirty="0" err="1">
                <a:ln w="11430">
                  <a:solidFill>
                    <a:sysClr val="windowText" lastClr="000000"/>
                  </a:solidFill>
                </a:ln>
                <a:solidFill>
                  <a:sysClr val="windowText" lastClr="000000"/>
                </a:solidFill>
                <a:latin typeface="NikoshBAN" pitchFamily="2" charset="0"/>
                <a:cs typeface="NikoshBAN" pitchFamily="2" charset="0"/>
              </a:rPr>
              <a:t>কাজ</a:t>
            </a:r>
            <a:endParaRPr lang="en-US" sz="4400" spc="47" dirty="0">
              <a:ln w="11430">
                <a:solidFill>
                  <a:sysClr val="windowText" lastClr="000000"/>
                </a:solidFill>
              </a:ln>
              <a:solidFill>
                <a:sysClr val="windowText" lastClr="000000"/>
              </a:solidFill>
              <a:latin typeface="NikoshBAN" pitchFamily="2" charset="0"/>
              <a:cs typeface="NikoshBAN" pitchFamily="2" charset="0"/>
            </a:endParaRPr>
          </a:p>
        </p:txBody>
      </p:sp>
      <p:pic>
        <p:nvPicPr>
          <p:cNvPr id="3" name="Picture 2" descr="C:\Users\LITO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 y="1620983"/>
            <a:ext cx="9155504" cy="3616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5334000"/>
            <a:ext cx="723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smtClean="0">
                <a:latin typeface="NikoshBAN" pitchFamily="2" charset="0"/>
                <a:cs typeface="NikoshBAN" pitchFamily="2" charset="0"/>
              </a:rPr>
              <a:t>পেটেন্ট,ট্রেডমার্ক</a:t>
            </a:r>
            <a:r>
              <a:rPr lang="en-US" sz="3600" b="1" dirty="0" smtClean="0">
                <a:latin typeface="NikoshBAN" pitchFamily="2" charset="0"/>
                <a:cs typeface="NikoshBAN" pitchFamily="2" charset="0"/>
              </a:rPr>
              <a:t> ও </a:t>
            </a:r>
            <a:r>
              <a:rPr lang="en-US" sz="3600" b="1" dirty="0" err="1" smtClean="0">
                <a:latin typeface="NikoshBAN" pitchFamily="2" charset="0"/>
                <a:cs typeface="NikoshBAN" pitchFamily="2" charset="0"/>
              </a:rPr>
              <a:t>কপিরাইট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ধরনের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সম্পদ</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0800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5).jpg"/>
          <p:cNvPicPr>
            <a:picLocks noChangeAspect="1"/>
          </p:cNvPicPr>
          <p:nvPr/>
        </p:nvPicPr>
        <p:blipFill>
          <a:blip r:embed="rId2"/>
          <a:stretch>
            <a:fillRect/>
          </a:stretch>
        </p:blipFill>
        <p:spPr>
          <a:xfrm>
            <a:off x="700284" y="3962400"/>
            <a:ext cx="3566916" cy="2001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bbbb.jpg"/>
          <p:cNvPicPr>
            <a:picLocks noChangeAspect="1"/>
          </p:cNvPicPr>
          <p:nvPr/>
        </p:nvPicPr>
        <p:blipFill>
          <a:blip r:embed="rId3"/>
          <a:stretch>
            <a:fillRect/>
          </a:stretch>
        </p:blipFill>
        <p:spPr>
          <a:xfrm>
            <a:off x="4648200" y="3962400"/>
            <a:ext cx="3632970" cy="2001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362200" y="533400"/>
            <a:ext cx="4526280" cy="690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just"/>
            <a:r>
              <a:rPr lang="bn-BD" sz="5700" b="1" dirty="0" smtClean="0">
                <a:solidFill>
                  <a:srgbClr val="FF0000"/>
                </a:solidFill>
                <a:effectLst>
                  <a:glow rad="228600">
                    <a:schemeClr val="accent5">
                      <a:satMod val="175000"/>
                      <a:alpha val="40000"/>
                    </a:schemeClr>
                  </a:glow>
                </a:effectLst>
                <a:latin typeface="NikoshBAN" pitchFamily="2" charset="0"/>
                <a:cs typeface="NikoshBAN" pitchFamily="2" charset="0"/>
              </a:rPr>
              <a:t>কপিরাইট</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শিল্পকলা</a:t>
            </a:r>
          </a:p>
        </p:txBody>
      </p:sp>
      <p:pic>
        <p:nvPicPr>
          <p:cNvPr id="5" name="Picture 4" descr="images (17) - copy.jpg"/>
          <p:cNvPicPr>
            <a:picLocks noChangeAspect="1"/>
          </p:cNvPicPr>
          <p:nvPr/>
        </p:nvPicPr>
        <p:blipFill>
          <a:blip r:embed="rId4"/>
          <a:stretch>
            <a:fillRect/>
          </a:stretch>
        </p:blipFill>
        <p:spPr>
          <a:xfrm>
            <a:off x="6324600" y="1731818"/>
            <a:ext cx="2514600" cy="187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 (16).jpg"/>
          <p:cNvPicPr>
            <a:picLocks noChangeAspect="1"/>
          </p:cNvPicPr>
          <p:nvPr/>
        </p:nvPicPr>
        <p:blipFill>
          <a:blip r:embed="rId5"/>
          <a:stretch>
            <a:fillRect/>
          </a:stretch>
        </p:blipFill>
        <p:spPr>
          <a:xfrm>
            <a:off x="2971800" y="1731818"/>
            <a:ext cx="2947122" cy="187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ccc.jpg"/>
          <p:cNvPicPr>
            <a:picLocks noChangeAspect="1"/>
          </p:cNvPicPr>
          <p:nvPr/>
        </p:nvPicPr>
        <p:blipFill>
          <a:blip r:embed="rId6"/>
          <a:stretch>
            <a:fillRect/>
          </a:stretch>
        </p:blipFill>
        <p:spPr>
          <a:xfrm>
            <a:off x="228600" y="1731818"/>
            <a:ext cx="2396948" cy="187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73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81000"/>
            <a:ext cx="5257800" cy="5673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ctr"/>
            <a:r>
              <a:rPr lang="bn-BD" sz="5700" b="1" dirty="0" smtClean="0">
                <a:solidFill>
                  <a:srgbClr val="FF0000"/>
                </a:solidFill>
                <a:effectLst>
                  <a:glow rad="228600">
                    <a:schemeClr val="accent5">
                      <a:satMod val="175000"/>
                      <a:alpha val="40000"/>
                    </a:schemeClr>
                  </a:glow>
                </a:effectLst>
                <a:latin typeface="NikoshBAN" pitchFamily="2" charset="0"/>
                <a:cs typeface="NikoshBAN" pitchFamily="2" charset="0"/>
              </a:rPr>
              <a:t>কপিরাইট</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স্থাপত্যকলা</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endPar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endParaRPr>
          </a:p>
        </p:txBody>
      </p:sp>
      <p:pic>
        <p:nvPicPr>
          <p:cNvPr id="3" name="Picture 2" descr="images-140.jpg"/>
          <p:cNvPicPr>
            <a:picLocks noChangeAspect="1"/>
          </p:cNvPicPr>
          <p:nvPr/>
        </p:nvPicPr>
        <p:blipFill>
          <a:blip r:embed="rId2"/>
          <a:stretch>
            <a:fillRect/>
          </a:stretch>
        </p:blipFill>
        <p:spPr>
          <a:xfrm>
            <a:off x="328503" y="1221195"/>
            <a:ext cx="4149192" cy="2370966"/>
          </a:xfrm>
          <a:prstGeom prst="rect">
            <a:avLst/>
          </a:prstGeom>
          <a:ln>
            <a:noFill/>
          </a:ln>
          <a:effectLst>
            <a:softEdge rad="112500"/>
          </a:effectLst>
        </p:spPr>
      </p:pic>
      <p:pic>
        <p:nvPicPr>
          <p:cNvPr id="4" name="Picture 3" descr="images (42) - copy.jpg"/>
          <p:cNvPicPr>
            <a:picLocks noChangeAspect="1"/>
          </p:cNvPicPr>
          <p:nvPr/>
        </p:nvPicPr>
        <p:blipFill>
          <a:blip r:embed="rId3"/>
          <a:stretch>
            <a:fillRect/>
          </a:stretch>
        </p:blipFill>
        <p:spPr>
          <a:xfrm>
            <a:off x="4994301" y="1219200"/>
            <a:ext cx="3986478" cy="2362376"/>
          </a:xfrm>
          <a:prstGeom prst="rect">
            <a:avLst/>
          </a:prstGeom>
          <a:ln>
            <a:noFill/>
          </a:ln>
          <a:effectLst>
            <a:softEdge rad="112500"/>
          </a:effectLst>
        </p:spPr>
      </p:pic>
      <p:pic>
        <p:nvPicPr>
          <p:cNvPr id="5" name="Picture 4" descr="download (8).jpg"/>
          <p:cNvPicPr>
            <a:picLocks noChangeAspect="1"/>
          </p:cNvPicPr>
          <p:nvPr/>
        </p:nvPicPr>
        <p:blipFill>
          <a:blip r:embed="rId4"/>
          <a:stretch>
            <a:fillRect/>
          </a:stretch>
        </p:blipFill>
        <p:spPr>
          <a:xfrm>
            <a:off x="404703" y="3883069"/>
            <a:ext cx="4149192" cy="2322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SC00753.JPG"/>
          <p:cNvPicPr>
            <a:picLocks noChangeAspect="1"/>
          </p:cNvPicPr>
          <p:nvPr/>
        </p:nvPicPr>
        <p:blipFill>
          <a:blip r:embed="rId5"/>
          <a:stretch>
            <a:fillRect/>
          </a:stretch>
        </p:blipFill>
        <p:spPr>
          <a:xfrm>
            <a:off x="5005122" y="3886200"/>
            <a:ext cx="3986478" cy="230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140.jpg"/>
          <p:cNvPicPr>
            <a:picLocks noChangeAspect="1"/>
          </p:cNvPicPr>
          <p:nvPr/>
        </p:nvPicPr>
        <p:blipFill>
          <a:blip r:embed="rId2"/>
          <a:stretch>
            <a:fillRect/>
          </a:stretch>
        </p:blipFill>
        <p:spPr>
          <a:xfrm>
            <a:off x="328503" y="1149904"/>
            <a:ext cx="4149192" cy="237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ages (42) - copy.jpg"/>
          <p:cNvPicPr>
            <a:picLocks noChangeAspect="1"/>
          </p:cNvPicPr>
          <p:nvPr/>
        </p:nvPicPr>
        <p:blipFill>
          <a:blip r:embed="rId3"/>
          <a:stretch>
            <a:fillRect/>
          </a:stretch>
        </p:blipFill>
        <p:spPr>
          <a:xfrm>
            <a:off x="4994301" y="1147909"/>
            <a:ext cx="3986478" cy="236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30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Purple mesh"/>
          <p:cNvSpPr>
            <a:spLocks noChangeArrowheads="1"/>
          </p:cNvSpPr>
          <p:nvPr/>
        </p:nvSpPr>
        <p:spPr bwMode="auto">
          <a:xfrm>
            <a:off x="2977342" y="381000"/>
            <a:ext cx="3478876" cy="512752"/>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en-US" sz="46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4600" dirty="0">
              <a:ln w="18415" cmpd="sng">
                <a:solidFill>
                  <a:srgbClr val="FFFF00"/>
                </a:solidFill>
                <a:prstDash val="solid"/>
              </a:ln>
              <a:solidFill>
                <a:srgbClr val="FF00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3" name="Picture 2" descr="E:\New Accounting -9\hfjfgjghjkghkjhkljotyity.jpg"/>
          <p:cNvPicPr>
            <a:picLocks noChangeAspect="1" noChangeArrowheads="1"/>
          </p:cNvPicPr>
          <p:nvPr/>
        </p:nvPicPr>
        <p:blipFill>
          <a:blip r:embed="rId2"/>
          <a:srcRect/>
          <a:stretch>
            <a:fillRect/>
          </a:stretch>
        </p:blipFill>
        <p:spPr bwMode="auto">
          <a:xfrm>
            <a:off x="2171007" y="1219200"/>
            <a:ext cx="5213466" cy="3109786"/>
          </a:xfrm>
          <a:prstGeom prst="ellipse">
            <a:avLst/>
          </a:prstGeom>
          <a:ln w="190500" cap="rnd">
            <a:solidFill>
              <a:srgbClr val="C8C6BD"/>
            </a:solidFill>
            <a:prstDash val="solid"/>
          </a:ln>
          <a:effectLst>
            <a:glow rad="228600">
              <a:schemeClr val="accent2">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owchart: Alternate Process 3"/>
          <p:cNvSpPr/>
          <p:nvPr/>
        </p:nvSpPr>
        <p:spPr>
          <a:xfrm>
            <a:off x="762000" y="4343400"/>
            <a:ext cx="7848600" cy="685800"/>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661300" indent="-661300" algn="just"/>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1.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মেধাসম্পদ বলতে কি বুঝায়? উদাহরন দাও।</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838200" y="4953000"/>
            <a:ext cx="8534400" cy="523220"/>
          </a:xfrm>
          <a:prstGeom prst="rect">
            <a:avLst/>
          </a:prstGeom>
        </p:spPr>
        <p:txBody>
          <a:bodyPr wrap="square">
            <a:spAutoFit/>
          </a:bodyPr>
          <a:lstStyle/>
          <a:p>
            <a:pPr marL="661300" indent="-661300" algn="just"/>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2.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কপিরাইট আইন কত বছর পর্যন্ত সংরক্ষিত থাকে?</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Rectangle 5"/>
          <p:cNvSpPr/>
          <p:nvPr/>
        </p:nvSpPr>
        <p:spPr>
          <a:xfrm>
            <a:off x="838200" y="5486400"/>
            <a:ext cx="10744200" cy="523220"/>
          </a:xfrm>
          <a:prstGeom prst="rect">
            <a:avLst/>
          </a:prstGeom>
        </p:spPr>
        <p:txBody>
          <a:bodyPr wrap="square">
            <a:spAutoFit/>
          </a:bodyPr>
          <a:lstStyle/>
          <a:p>
            <a:pPr marL="587822" indent="-587822"/>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3.</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বর্তমানে বাংলাদেশে কত সালের ট্রেডমার্কস আইন চালু আছে বর্ণনা কর?</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3468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7069"/>
          <a:stretch/>
        </p:blipFill>
        <p:spPr>
          <a:xfrm>
            <a:off x="1524000" y="931277"/>
            <a:ext cx="5671233" cy="3975598"/>
          </a:xfrm>
          <a:prstGeom prst="rect">
            <a:avLst/>
          </a:prstGeom>
        </p:spPr>
      </p:pic>
      <p:sp>
        <p:nvSpPr>
          <p:cNvPr id="3" name="Flowchart: Decision 2"/>
          <p:cNvSpPr/>
          <p:nvPr/>
        </p:nvSpPr>
        <p:spPr>
          <a:xfrm>
            <a:off x="2895601" y="152400"/>
            <a:ext cx="4299632" cy="1447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itchFamily="2" charset="0"/>
                <a:cs typeface="NikoshBAN" pitchFamily="2" charset="0"/>
              </a:rPr>
              <a:t>বাড়ীর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4" name="TextBox 3"/>
          <p:cNvSpPr txBox="1"/>
          <p:nvPr/>
        </p:nvSpPr>
        <p:spPr>
          <a:xfrm>
            <a:off x="1219200" y="4724400"/>
            <a:ext cx="67818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smtClean="0">
                <a:latin typeface="NikoshBAN" pitchFamily="2" charset="0"/>
                <a:cs typeface="NikoshBAN" pitchFamily="2" charset="0"/>
              </a:rPr>
              <a:t>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ব্যবসায়িক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পন্য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রেজিষ্ট্রেশন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চাইলে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6403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3"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era 362.jpg"/>
          <p:cNvPicPr>
            <a:picLocks noChangeAspect="1"/>
          </p:cNvPicPr>
          <p:nvPr/>
        </p:nvPicPr>
        <p:blipFill>
          <a:blip r:embed="rId2"/>
          <a:stretch>
            <a:fillRect/>
          </a:stretch>
        </p:blipFill>
        <p:spPr>
          <a:xfrm>
            <a:off x="96982" y="186112"/>
            <a:ext cx="8950036" cy="5071688"/>
          </a:xfrm>
          <a:prstGeom prst="rect">
            <a:avLst/>
          </a:prstGeom>
        </p:spPr>
      </p:pic>
      <p:sp>
        <p:nvSpPr>
          <p:cNvPr id="4" name="TextBox 3"/>
          <p:cNvSpPr txBox="1"/>
          <p:nvPr/>
        </p:nvSpPr>
        <p:spPr>
          <a:xfrm>
            <a:off x="3276600" y="2108537"/>
            <a:ext cx="2057400" cy="1015663"/>
          </a:xfrm>
          <a:prstGeom prst="rect">
            <a:avLst/>
          </a:prstGeom>
          <a:noFill/>
        </p:spPr>
        <p:txBody>
          <a:bodyPr wrap="square" rtlCol="0">
            <a:spAutoFit/>
          </a:bodyPr>
          <a:lstStyle/>
          <a:p>
            <a:r>
              <a:rPr lang="en-US" sz="6000" b="1" dirty="0" err="1" smtClean="0">
                <a:latin typeface="NikoshBAN" pitchFamily="2" charset="0"/>
                <a:cs typeface="NikoshBAN" pitchFamily="2" charset="0"/>
              </a:rPr>
              <a:t>ধন্যবাদ</a:t>
            </a:r>
            <a:endParaRPr lang="en-US" sz="6000" b="1" dirty="0">
              <a:latin typeface="NikoshBAN" pitchFamily="2" charset="0"/>
              <a:cs typeface="NikoshBAN" pitchFamily="2" charset="0"/>
            </a:endParaRPr>
          </a:p>
        </p:txBody>
      </p:sp>
    </p:spTree>
    <p:extLst>
      <p:ext uri="{BB962C8B-B14F-4D97-AF65-F5344CB8AC3E}">
        <p14:creationId xmlns:p14="http://schemas.microsoft.com/office/powerpoint/2010/main" val="8586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124200" y="1828800"/>
            <a:ext cx="5867400" cy="401089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b="1" dirty="0" smtClean="0">
                <a:solidFill>
                  <a:srgbClr val="F79646">
                    <a:lumMod val="75000"/>
                  </a:srgbClr>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solidFill>
                  <a:srgbClr val="F79646">
                    <a:lumMod val="75000"/>
                  </a:srgbClr>
                </a:solidFill>
                <a:effectLst>
                  <a:outerShdw blurRad="38100" dist="38100" dir="2700000" algn="tl">
                    <a:srgbClr val="000000">
                      <a:alpha val="43137"/>
                    </a:srgbClr>
                  </a:outerShdw>
                </a:effectLst>
                <a:latin typeface="NikoshBAN" pitchFamily="2" charset="0"/>
                <a:cs typeface="NikoshBAN" pitchFamily="2" charset="0"/>
              </a:rPr>
              <a:t>মোঃ তোফায়েল হোসেন</a:t>
            </a:r>
          </a:p>
          <a:p>
            <a:pPr lvl="0" algn="ctr"/>
            <a:r>
              <a:rPr lang="en-US" sz="3200" b="1" dirty="0" err="1" smtClean="0">
                <a:solidFill>
                  <a:srgbClr val="7030A0"/>
                </a:solidFill>
                <a:latin typeface="NikoshBAN" pitchFamily="2" charset="0"/>
                <a:cs typeface="NikoshBAN" pitchFamily="2" charset="0"/>
              </a:rPr>
              <a:t>প্রভাষক</a:t>
            </a:r>
            <a:r>
              <a:rPr lang="en-US" sz="3200" b="1" dirty="0" smtClean="0">
                <a:solidFill>
                  <a:srgbClr val="7030A0"/>
                </a:solidFill>
                <a:latin typeface="NikoshBAN" pitchFamily="2" charset="0"/>
                <a:cs typeface="NikoshBAN" pitchFamily="2" charset="0"/>
              </a:rPr>
              <a:t> </a:t>
            </a:r>
            <a:r>
              <a:rPr lang="bn-BD" sz="3200" b="1" dirty="0" smtClean="0">
                <a:solidFill>
                  <a:srgbClr val="7030A0"/>
                </a:solidFill>
                <a:latin typeface="NikoshBAN" pitchFamily="2" charset="0"/>
                <a:cs typeface="NikoshBAN" pitchFamily="2" charset="0"/>
              </a:rPr>
              <a:t>(ব্যব</a:t>
            </a:r>
            <a:r>
              <a:rPr lang="en-US" sz="3200" b="1" dirty="0" err="1" smtClean="0">
                <a:solidFill>
                  <a:srgbClr val="7030A0"/>
                </a:solidFill>
                <a:latin typeface="NikoshBAN" pitchFamily="2" charset="0"/>
                <a:cs typeface="NikoshBAN" pitchFamily="2" charset="0"/>
              </a:rPr>
              <a:t>স্থাপনা</a:t>
            </a:r>
            <a:r>
              <a:rPr lang="en-US" sz="3200" b="1" dirty="0" smtClean="0">
                <a:solidFill>
                  <a:srgbClr val="7030A0"/>
                </a:solidFill>
                <a:latin typeface="NikoshBAN" pitchFamily="2" charset="0"/>
                <a:cs typeface="NikoshBAN" pitchFamily="2" charset="0"/>
              </a:rPr>
              <a:t> )</a:t>
            </a:r>
            <a:r>
              <a:rPr lang="bn-BD" sz="3200" b="1" dirty="0" smtClean="0">
                <a:solidFill>
                  <a:srgbClr val="7030A0"/>
                </a:solidFill>
                <a:latin typeface="NikoshBAN" pitchFamily="2" charset="0"/>
                <a:cs typeface="NikoshBAN" pitchFamily="2" charset="0"/>
              </a:rPr>
              <a:t> </a:t>
            </a:r>
          </a:p>
          <a:p>
            <a:pPr lvl="0" algn="ctr"/>
            <a:r>
              <a:rPr lang="en-US" sz="2400" b="1" dirty="0" err="1" smtClean="0">
                <a:solidFill>
                  <a:srgbClr val="7030A0"/>
                </a:solidFill>
                <a:latin typeface="NikoshBAN" pitchFamily="2" charset="0"/>
                <a:cs typeface="NikoshBAN" pitchFamily="2" charset="0"/>
              </a:rPr>
              <a:t>সান্তাহার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টেকনিক্যাল</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এ্যান্ড</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বিজনেস</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ম্যানেজমেন্ট</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কলেজ</a:t>
            </a:r>
            <a:r>
              <a:rPr lang="en-US" sz="2400" b="1" dirty="0" smtClean="0">
                <a:solidFill>
                  <a:srgbClr val="7030A0"/>
                </a:solidFill>
                <a:latin typeface="NikoshBAN" pitchFamily="2" charset="0"/>
                <a:cs typeface="NikoshBAN" pitchFamily="2" charset="0"/>
              </a:rPr>
              <a:t>। </a:t>
            </a:r>
            <a:endParaRPr lang="bn-BD" sz="2400" b="1" dirty="0" smtClean="0">
              <a:solidFill>
                <a:srgbClr val="7030A0"/>
              </a:solidFill>
              <a:latin typeface="NikoshBAN" pitchFamily="2" charset="0"/>
              <a:cs typeface="NikoshBAN" pitchFamily="2" charset="0"/>
            </a:endParaRPr>
          </a:p>
          <a:p>
            <a:pPr lvl="0" algn="ctr"/>
            <a:r>
              <a:rPr lang="bn-BD" sz="2400" b="1" dirty="0" smtClean="0">
                <a:solidFill>
                  <a:srgbClr val="7030A0"/>
                </a:solidFill>
                <a:latin typeface="NikoshBAN" pitchFamily="2" charset="0"/>
                <a:cs typeface="NikoshBAN" pitchFamily="2" charset="0"/>
              </a:rPr>
              <a:t>ডাকঃ</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সান্তাহার</a:t>
            </a:r>
            <a:r>
              <a:rPr lang="bn-BD" sz="2400" b="1" dirty="0" smtClean="0">
                <a:solidFill>
                  <a:srgbClr val="7030A0"/>
                </a:solidFill>
                <a:latin typeface="NikoshBAN" pitchFamily="2" charset="0"/>
                <a:cs typeface="NikoshBAN" pitchFamily="2" charset="0"/>
              </a:rPr>
              <a:t> </a:t>
            </a:r>
            <a:r>
              <a:rPr lang="en-US" sz="2400" b="1" dirty="0">
                <a:solidFill>
                  <a:srgbClr val="7030A0"/>
                </a:solidFill>
                <a:latin typeface="NikoshBAN" pitchFamily="2" charset="0"/>
                <a:cs typeface="NikoshBAN" pitchFamily="2" charset="0"/>
              </a:rPr>
              <a:t>,</a:t>
            </a:r>
            <a:r>
              <a:rPr lang="bn-BD" sz="2400" b="1" dirty="0" smtClean="0">
                <a:solidFill>
                  <a:srgbClr val="7030A0"/>
                </a:solidFill>
                <a:latin typeface="NikoshBAN" pitchFamily="2" charset="0"/>
                <a:cs typeface="NikoshBAN" pitchFamily="2" charset="0"/>
              </a:rPr>
              <a:t>উপজেলাঃ </a:t>
            </a:r>
            <a:r>
              <a:rPr lang="en-US" sz="2400" b="1" dirty="0" err="1" smtClean="0">
                <a:solidFill>
                  <a:srgbClr val="7030A0"/>
                </a:solidFill>
                <a:latin typeface="NikoshBAN" pitchFamily="2" charset="0"/>
                <a:cs typeface="NikoshBAN" pitchFamily="2" charset="0"/>
              </a:rPr>
              <a:t>আদমদীঘি</a:t>
            </a:r>
            <a:r>
              <a:rPr lang="en-US" sz="2400" b="1" dirty="0" smtClean="0">
                <a:solidFill>
                  <a:srgbClr val="7030A0"/>
                </a:solidFill>
                <a:latin typeface="NikoshBAN" pitchFamily="2" charset="0"/>
                <a:cs typeface="NikoshBAN" pitchFamily="2" charset="0"/>
              </a:rPr>
              <a:t> </a:t>
            </a:r>
            <a:r>
              <a:rPr lang="bn-BD" sz="2400" b="1" dirty="0" smtClean="0">
                <a:solidFill>
                  <a:srgbClr val="7030A0"/>
                </a:solidFill>
                <a:latin typeface="NikoshBAN" pitchFamily="2" charset="0"/>
                <a:cs typeface="NikoshBAN" pitchFamily="2" charset="0"/>
              </a:rPr>
              <a:t>জেলাঃবগুড়া।</a:t>
            </a:r>
          </a:p>
          <a:p>
            <a:pPr lvl="0" algn="ctr"/>
            <a:r>
              <a:rPr lang="bn-BD" sz="3200" b="1" dirty="0" smtClean="0">
                <a:solidFill>
                  <a:srgbClr val="7030A0"/>
                </a:solidFill>
                <a:latin typeface="NikoshBAN" pitchFamily="2" charset="0"/>
                <a:cs typeface="NikoshBAN" pitchFamily="2" charset="0"/>
              </a:rPr>
              <a:t>  মোবাইলঃ 	</a:t>
            </a:r>
            <a:r>
              <a:rPr lang="en-US" sz="3200" b="1" dirty="0" smtClean="0">
                <a:solidFill>
                  <a:srgbClr val="7030A0"/>
                </a:solidFill>
                <a:latin typeface="NikoshBAN" pitchFamily="2" charset="0"/>
                <a:cs typeface="NikoshBAN" pitchFamily="2" charset="0"/>
              </a:rPr>
              <a:t>০১৭১৬০১৭৩৫১</a:t>
            </a:r>
          </a:p>
          <a:p>
            <a:pPr lvl="0" algn="ctr"/>
            <a:r>
              <a:rPr lang="en-US" sz="4000" b="1" dirty="0" smtClean="0">
                <a:solidFill>
                  <a:srgbClr val="7030A0"/>
                </a:solidFill>
                <a:latin typeface="NikoshBAN" pitchFamily="2" charset="0"/>
                <a:cs typeface="NikoshBAN" pitchFamily="2" charset="0"/>
              </a:rPr>
              <a:t>Email:-  </a:t>
            </a:r>
            <a:r>
              <a:rPr lang="en-US" sz="2000" b="1" dirty="0" smtClean="0">
                <a:solidFill>
                  <a:srgbClr val="7030A0"/>
                </a:solidFill>
                <a:latin typeface="Times New Roman" pitchFamily="18" charset="0"/>
                <a:cs typeface="Times New Roman" pitchFamily="18" charset="0"/>
              </a:rPr>
              <a:t>litonnenews70@gmail.com</a:t>
            </a:r>
            <a:endParaRPr lang="bn-BD" sz="3200" b="1" dirty="0">
              <a:solidFill>
                <a:srgbClr val="7030A0"/>
              </a:solidFill>
              <a:latin typeface="Times New Roman" pitchFamily="18" charset="0"/>
              <a:cs typeface="NikoshBAN" pitchFamily="2" charset="0"/>
            </a:endParaRPr>
          </a:p>
        </p:txBody>
      </p:sp>
      <p:sp>
        <p:nvSpPr>
          <p:cNvPr id="3" name="Oval 2"/>
          <p:cNvSpPr/>
          <p:nvPr/>
        </p:nvSpPr>
        <p:spPr>
          <a:xfrm>
            <a:off x="2362200" y="76200"/>
            <a:ext cx="4953000" cy="1524000"/>
          </a:xfrm>
          <a:prstGeom prst="ellipse">
            <a:avLst/>
          </a:prstGeom>
          <a:solidFill>
            <a:srgbClr val="C00000"/>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পরিচিতি </a:t>
            </a:r>
            <a:endParaRPr lang="en-US" sz="4000" dirty="0">
              <a:latin typeface="NikoshBAN" pitchFamily="2" charset="0"/>
              <a:cs typeface="NikoshBAN" pitchFamily="2" charset="0"/>
            </a:endParaRPr>
          </a:p>
        </p:txBody>
      </p:sp>
      <p:pic>
        <p:nvPicPr>
          <p:cNvPr id="1026" name="Picture 2" descr="C:\Users\LITON\Desktop\DSC_0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8" y="1877290"/>
            <a:ext cx="2803092"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283" y="1066800"/>
            <a:ext cx="3457317" cy="236607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90600"/>
            <a:ext cx="3301614" cy="2366075"/>
          </a:xfrm>
          <a:prstGeom prst="rect">
            <a:avLst/>
          </a:prstGeom>
          <a:ln>
            <a:noFill/>
          </a:ln>
          <a:effectLst>
            <a:softEdge rad="112500"/>
          </a:effectLst>
        </p:spPr>
      </p:pic>
      <p:pic>
        <p:nvPicPr>
          <p:cNvPr id="4" name="Picture 3" descr="download (1).jpg"/>
          <p:cNvPicPr>
            <a:picLocks noChangeAspect="1"/>
          </p:cNvPicPr>
          <p:nvPr/>
        </p:nvPicPr>
        <p:blipFill>
          <a:blip r:embed="rId4"/>
          <a:stretch>
            <a:fillRect/>
          </a:stretch>
        </p:blipFill>
        <p:spPr>
          <a:xfrm>
            <a:off x="152400" y="3429000"/>
            <a:ext cx="3412513" cy="2356868"/>
          </a:xfrm>
          <a:prstGeom prst="rect">
            <a:avLst/>
          </a:prstGeom>
          <a:ln>
            <a:noFill/>
          </a:ln>
          <a:effectLst>
            <a:softEdge rad="112500"/>
          </a:effectLst>
        </p:spPr>
      </p:pic>
      <p:pic>
        <p:nvPicPr>
          <p:cNvPr id="5" name="Picture 4" descr="ima (16).jpg"/>
          <p:cNvPicPr>
            <a:picLocks noChangeAspect="1"/>
          </p:cNvPicPr>
          <p:nvPr/>
        </p:nvPicPr>
        <p:blipFill>
          <a:blip r:embed="rId5"/>
          <a:stretch>
            <a:fillRect/>
          </a:stretch>
        </p:blipFill>
        <p:spPr>
          <a:xfrm>
            <a:off x="5839083" y="3505200"/>
            <a:ext cx="3093389" cy="2415789"/>
          </a:xfrm>
          <a:prstGeom prst="rect">
            <a:avLst/>
          </a:prstGeom>
          <a:ln>
            <a:noFill/>
          </a:ln>
          <a:effectLst>
            <a:softEdge rad="112500"/>
          </a:effectLst>
        </p:spPr>
      </p:pic>
      <p:sp>
        <p:nvSpPr>
          <p:cNvPr id="8" name="TextBox 7"/>
          <p:cNvSpPr txBox="1"/>
          <p:nvPr/>
        </p:nvSpPr>
        <p:spPr>
          <a:xfrm>
            <a:off x="2209800" y="228600"/>
            <a:ext cx="4495800" cy="646331"/>
          </a:xfrm>
          <a:prstGeom prst="rect">
            <a:avLst/>
          </a:prstGeom>
          <a:noFill/>
        </p:spPr>
        <p:txBody>
          <a:bodyPr wrap="square" rtlCol="0">
            <a:spAutoFit/>
          </a:bodyPr>
          <a:lstStyle/>
          <a:p>
            <a:r>
              <a:rPr lang="en-US" sz="3600" dirty="0" err="1" smtClean="0">
                <a:latin typeface="NikoshBAN" pitchFamily="2" charset="0"/>
                <a:cs typeface="NikoshBAN" pitchFamily="2" charset="0"/>
              </a:rPr>
              <a:t>এসো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a:t>
            </a:r>
            <a:endParaRPr lang="en-US" sz="3600" dirty="0">
              <a:latin typeface="NikoshBAN" pitchFamily="2" charset="0"/>
              <a:cs typeface="NikoshBAN" pitchFamily="2" charset="0"/>
            </a:endParaRPr>
          </a:p>
        </p:txBody>
      </p:sp>
      <p:sp>
        <p:nvSpPr>
          <p:cNvPr id="9" name="Rounded Rectangle 8"/>
          <p:cNvSpPr/>
          <p:nvPr/>
        </p:nvSpPr>
        <p:spPr>
          <a:xfrm>
            <a:off x="3733800" y="1676400"/>
            <a:ext cx="1800483" cy="358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itchFamily="2" charset="0"/>
                <a:cs typeface="NikoshBAN" pitchFamily="2" charset="0"/>
              </a:rPr>
              <a:t>আমরা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মাধ্যমে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7076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1000"/>
                                        <p:tgtEl>
                                          <p:spTgt spid="2"/>
                                        </p:tgtEl>
                                      </p:cBhvr>
                                    </p:animEffect>
                                  </p:childTnLst>
                                </p:cTn>
                              </p:par>
                              <p:par>
                                <p:cTn id="11" presetID="4"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1000"/>
                                        <p:tgtEl>
                                          <p:spTgt spid="5"/>
                                        </p:tgtEl>
                                      </p:cBhvr>
                                    </p:animEffect>
                                  </p:childTnLst>
                                </p:cTn>
                              </p:par>
                              <p:par>
                                <p:cTn id="14" presetID="4"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 y="304800"/>
            <a:ext cx="9220200" cy="281940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algn="ct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আজকের</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পাঠ</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পেটেন্ট</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ট্রেডমার্ক</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কপিরাইট</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মেধা </a:t>
            </a: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সম্পদ</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বিএসটিআই</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819400"/>
            <a:ext cx="2924814" cy="270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 (28).jpg"/>
          <p:cNvPicPr>
            <a:picLocks noChangeAspect="1"/>
          </p:cNvPicPr>
          <p:nvPr/>
        </p:nvPicPr>
        <p:blipFill>
          <a:blip r:embed="rId3"/>
          <a:stretch>
            <a:fillRect/>
          </a:stretch>
        </p:blipFill>
        <p:spPr>
          <a:xfrm>
            <a:off x="3276600" y="2819400"/>
            <a:ext cx="2394162" cy="270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 (6).jpg"/>
          <p:cNvPicPr>
            <a:picLocks noChangeAspect="1"/>
          </p:cNvPicPr>
          <p:nvPr/>
        </p:nvPicPr>
        <p:blipFill>
          <a:blip r:embed="rId4"/>
          <a:stretch>
            <a:fillRect/>
          </a:stretch>
        </p:blipFill>
        <p:spPr>
          <a:xfrm>
            <a:off x="152400" y="2819400"/>
            <a:ext cx="2725128" cy="270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44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5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 y="914400"/>
            <a:ext cx="8763000"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600" b="1" cap="none" spc="150" dirty="0" smtClean="0">
                <a:ln w="11430"/>
                <a:solidFill>
                  <a:srgbClr val="003300"/>
                </a:solidFill>
                <a:effectLst>
                  <a:outerShdw blurRad="25400" algn="tl" rotWithShape="0">
                    <a:srgbClr val="000000">
                      <a:alpha val="43000"/>
                    </a:srgbClr>
                  </a:outerShdw>
                </a:effectLst>
                <a:latin typeface="NikoshBAN" pitchFamily="2" charset="0"/>
                <a:cs typeface="NikoshBAN" pitchFamily="2" charset="0"/>
              </a:rPr>
              <a:t>শিখনফল</a:t>
            </a:r>
            <a:endParaRPr lang="en-US" sz="6600" b="1" cap="none"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endParaRPr>
          </a:p>
        </p:txBody>
      </p:sp>
      <p:sp>
        <p:nvSpPr>
          <p:cNvPr id="9" name="Rectangle 8"/>
          <p:cNvSpPr/>
          <p:nvPr/>
        </p:nvSpPr>
        <p:spPr>
          <a:xfrm>
            <a:off x="114300" y="2742337"/>
            <a:ext cx="8915400" cy="261610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600" b="1" cap="none" spc="150" dirty="0" smtClean="0">
                <a:ln w="11430"/>
                <a:solidFill>
                  <a:srgbClr val="002060"/>
                </a:solidFill>
                <a:effectLst>
                  <a:outerShdw blurRad="25400" algn="tl" rotWithShape="0">
                    <a:srgbClr val="000000">
                      <a:alpha val="43000"/>
                    </a:srgbClr>
                  </a:outerShdw>
                </a:effectLst>
                <a:latin typeface="NikoshBAN" pitchFamily="2" charset="0"/>
                <a:cs typeface="NikoshBAN" pitchFamily="2" charset="0"/>
              </a:rPr>
              <a:t>এই পাঠ শেষে শিক্ষার্থীরা </a:t>
            </a:r>
            <a:r>
              <a:rPr lang="bn-IN" sz="3600" b="1" spc="150" dirty="0" smtClean="0">
                <a:ln w="11430"/>
                <a:solidFill>
                  <a:srgbClr val="002060"/>
                </a:solidFill>
                <a:effectLst>
                  <a:outerShdw blurRad="25400" algn="tl" rotWithShape="0">
                    <a:srgbClr val="000000">
                      <a:alpha val="43000"/>
                    </a:srgbClr>
                  </a:outerShdw>
                </a:effectLst>
                <a:latin typeface="NikoshBAN" pitchFamily="2" charset="0"/>
                <a:cs typeface="NikoshBAN" pitchFamily="2" charset="0"/>
              </a:rPr>
              <a:t>...</a:t>
            </a:r>
            <a:r>
              <a:rPr lang="bn-BD" sz="3600" b="1" cap="none" spc="150" dirty="0" smtClean="0">
                <a:ln w="11430"/>
                <a:solidFill>
                  <a:srgbClr val="002060"/>
                </a:solidFill>
                <a:effectLst>
                  <a:outerShdw blurRad="25400" algn="tl" rotWithShape="0">
                    <a:srgbClr val="000000">
                      <a:alpha val="43000"/>
                    </a:srgbClr>
                  </a:outerShdw>
                </a:effectLst>
                <a:latin typeface="NikoshBAN" pitchFamily="2" charset="0"/>
                <a:cs typeface="NikoshBAN" pitchFamily="2" charset="0"/>
              </a:rPr>
              <a:t> </a:t>
            </a:r>
          </a:p>
          <a:p>
            <a:r>
              <a:rPr lang="bn-IN" sz="3200" b="1" spc="150" dirty="0" smtClean="0">
                <a:ln w="11430"/>
                <a:effectLst>
                  <a:outerShdw blurRad="25400" algn="tl" rotWithShape="0">
                    <a:srgbClr val="000000">
                      <a:alpha val="43000"/>
                    </a:srgbClr>
                  </a:outerShdw>
                </a:effectLst>
                <a:latin typeface="NikoshBAN" pitchFamily="2" charset="0"/>
                <a:cs typeface="NikoshBAN" pitchFamily="2" charset="0"/>
              </a:rPr>
              <a:t>১</a:t>
            </a:r>
            <a:r>
              <a:rPr lang="bn-BD"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মেধাসম্পদ</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কী</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তা</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বলতে</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পারবে</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a:t>
            </a:r>
            <a:endParaRPr lang="bn-IN" sz="3200" b="1" spc="150" dirty="0" smtClean="0">
              <a:ln w="11430"/>
              <a:effectLst>
                <a:outerShdw blurRad="25400" algn="tl" rotWithShape="0">
                  <a:srgbClr val="000000">
                    <a:alpha val="43000"/>
                  </a:srgbClr>
                </a:outerShdw>
              </a:effectLst>
              <a:latin typeface="NikoshBAN" pitchFamily="2" charset="0"/>
              <a:cs typeface="NikoshBAN" pitchFamily="2" charset="0"/>
            </a:endParaRPr>
          </a:p>
          <a:p>
            <a:r>
              <a:rPr lang="bn-IN" sz="3200" b="1" spc="150" dirty="0">
                <a:ln w="11430"/>
                <a:effectLst>
                  <a:outerShdw blurRad="25400" algn="tl" rotWithShape="0">
                    <a:srgbClr val="000000">
                      <a:alpha val="43000"/>
                    </a:srgbClr>
                  </a:outerShdw>
                </a:effectLst>
                <a:latin typeface="NikoshBAN" pitchFamily="2" charset="0"/>
                <a:cs typeface="NikoshBAN" pitchFamily="2" charset="0"/>
              </a:rPr>
              <a:t>২</a:t>
            </a:r>
            <a:r>
              <a:rPr lang="bn-BD" sz="3200" b="1" spc="150" dirty="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পেটেন্ট,ট্রেডমার্ক</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ও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কপিরাইট</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কী</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তা</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ব্যাখ্যা</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করতে</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effectLst>
                  <a:outerShdw blurRad="25400" algn="tl" rotWithShape="0">
                    <a:srgbClr val="000000">
                      <a:alpha val="43000"/>
                    </a:srgbClr>
                  </a:outerShdw>
                </a:effectLst>
                <a:latin typeface="NikoshBAN" pitchFamily="2" charset="0"/>
                <a:cs typeface="NikoshBAN" pitchFamily="2" charset="0"/>
              </a:rPr>
              <a:t>পারবে</a:t>
            </a:r>
            <a:r>
              <a:rPr lang="en-US" sz="3200" b="1" spc="150" dirty="0" smtClean="0">
                <a:ln w="11430"/>
                <a:effectLst>
                  <a:outerShdw blurRad="25400" algn="tl" rotWithShape="0">
                    <a:srgbClr val="000000">
                      <a:alpha val="43000"/>
                    </a:srgbClr>
                  </a:outerShdw>
                </a:effectLst>
                <a:latin typeface="NikoshBAN" pitchFamily="2" charset="0"/>
                <a:cs typeface="NikoshBAN" pitchFamily="2" charset="0"/>
              </a:rPr>
              <a:t>।</a:t>
            </a:r>
            <a:endParaRPr lang="bn-BD" sz="3200" b="1" spc="150" dirty="0" smtClean="0">
              <a:ln w="11430"/>
              <a:effectLst>
                <a:outerShdw blurRad="25400" algn="tl" rotWithShape="0">
                  <a:srgbClr val="000000">
                    <a:alpha val="43000"/>
                  </a:srgbClr>
                </a:outerShdw>
              </a:effectLst>
              <a:latin typeface="NikoshBAN" pitchFamily="2" charset="0"/>
              <a:cs typeface="NikoshBAN" pitchFamily="2" charset="0"/>
            </a:endParaRPr>
          </a:p>
          <a:p>
            <a:r>
              <a:rPr lang="bn-IN" sz="3200" b="1" spc="150" dirty="0">
                <a:ln w="11430"/>
                <a:effectLst>
                  <a:outerShdw blurRad="25400" algn="tl" rotWithShape="0">
                    <a:srgbClr val="000000">
                      <a:alpha val="43000"/>
                    </a:srgbClr>
                  </a:outerShdw>
                </a:effectLst>
                <a:latin typeface="NikoshBAN" pitchFamily="2" charset="0"/>
                <a:cs typeface="NikoshBAN" pitchFamily="2" charset="0"/>
              </a:rPr>
              <a:t>৩</a:t>
            </a:r>
            <a:r>
              <a:rPr lang="bn-BD"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ট্রেডমার্ক</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রেজিষ্ট্রেশনের</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প্রয়োজনীয়তা</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ও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সময়সীমা</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সন্বন্ধে</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বর্ননা</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করতে</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 </a:t>
            </a:r>
            <a:r>
              <a:rPr lang="en-US" sz="3200" b="1" cap="none" spc="150" dirty="0" err="1" smtClean="0">
                <a:ln w="11430"/>
                <a:effectLst>
                  <a:outerShdw blurRad="25400" algn="tl" rotWithShape="0">
                    <a:srgbClr val="000000">
                      <a:alpha val="43000"/>
                    </a:srgbClr>
                  </a:outerShdw>
                </a:effectLst>
                <a:latin typeface="NikoshBAN" pitchFamily="2" charset="0"/>
                <a:cs typeface="NikoshBAN" pitchFamily="2" charset="0"/>
              </a:rPr>
              <a:t>পাবে</a:t>
            </a:r>
            <a:r>
              <a:rPr lang="en-US" sz="3200" b="1" cap="none" spc="150" dirty="0" smtClean="0">
                <a:ln w="11430"/>
                <a:effectLst>
                  <a:outerShdw blurRad="25400" algn="tl" rotWithShape="0">
                    <a:srgbClr val="000000">
                      <a:alpha val="43000"/>
                    </a:srgbClr>
                  </a:outerShdw>
                </a:effectLst>
                <a:latin typeface="NikoshBAN" pitchFamily="2" charset="0"/>
                <a:cs typeface="NikoshBAN" pitchFamily="2" charset="0"/>
              </a:rPr>
              <a:t>।</a:t>
            </a:r>
            <a:endParaRPr lang="bn-BD" sz="3200" b="1" cap="none" spc="150" dirty="0" smtClean="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0170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838200"/>
            <a:ext cx="2667001"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মেধাসম্পদ</a:t>
            </a:r>
            <a:endParaRPr lang="en-US" sz="5100" dirty="0">
              <a:effectLst>
                <a:glow rad="228600">
                  <a:schemeClr val="accent5">
                    <a:satMod val="175000"/>
                    <a:alpha val="40000"/>
                  </a:schemeClr>
                </a:glow>
              </a:effectLst>
              <a:latin typeface="NikoshBAN" pitchFamily="2" charset="0"/>
              <a:cs typeface="NikoshBAN" pitchFamily="2" charset="0"/>
            </a:endParaRPr>
          </a:p>
        </p:txBody>
      </p:sp>
      <p:sp>
        <p:nvSpPr>
          <p:cNvPr id="3" name="TextBox 2"/>
          <p:cNvSpPr txBox="1"/>
          <p:nvPr/>
        </p:nvSpPr>
        <p:spPr>
          <a:xfrm>
            <a:off x="0" y="2008697"/>
            <a:ext cx="8991600" cy="233470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117564" tIns="58782" rIns="117564" bIns="58782" rtlCol="0">
            <a:spAutoFit/>
          </a:bodyPr>
          <a:lstStyle/>
          <a:p>
            <a:pPr algn="just"/>
            <a:r>
              <a:rPr lang="bn-BD" sz="3600" dirty="0" smtClean="0">
                <a:latin typeface="NikoshBAN" pitchFamily="2" charset="0"/>
                <a:cs typeface="NikoshBAN" pitchFamily="2" charset="0"/>
              </a:rPr>
              <a:t>মনন ও মেধা দ্বারা সৃষ্ট কাজই মেধাসম্পদ। ব্যবসায়, শিল্পে বা বাণিজ্যে প্রয়োগ উপযোগী আবিষ্কার, সাহিত্য ও শিল্পকর্ম, নকশা, প্রতীক বাম ইত্যাদি মেধাসম্পদের অন্তর্ভূক্ত। উদাহরণঃ পেটেন্ট, ট্রেডমার্ক, কপিরাইট ইত্যাদি।</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6294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8600"/>
            <a:ext cx="2453640"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পেটেন্ট</a:t>
            </a:r>
            <a:endParaRPr lang="en-US" sz="5100" dirty="0">
              <a:effectLst>
                <a:glow rad="228600">
                  <a:schemeClr val="accent5">
                    <a:satMod val="175000"/>
                    <a:alpha val="40000"/>
                  </a:schemeClr>
                </a:glow>
              </a:effectLst>
              <a:latin typeface="NikoshBAN" pitchFamily="2" charset="0"/>
              <a:cs typeface="NikoshBAN" pitchFamily="2" charset="0"/>
            </a:endParaRPr>
          </a:p>
        </p:txBody>
      </p:sp>
      <p:sp>
        <p:nvSpPr>
          <p:cNvPr id="3" name="Rectangle 2"/>
          <p:cNvSpPr/>
          <p:nvPr/>
        </p:nvSpPr>
        <p:spPr>
          <a:xfrm>
            <a:off x="304800" y="1219200"/>
            <a:ext cx="8686800" cy="260096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algn="just"/>
            <a:r>
              <a:rPr lang="bn-BD"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সরকার যখন কোনো নির্দিষ্ট আবিষ্কারের জন্য আবিষ্কারককে তার স্বীকৃতিস্বরূপ একটি নির্দিষ্ট সময়ের জন্য একচেটিয়া মালিকানা প্রদান করে সেই অধিকারকে পেটেন্ট বলে।  এই নির্দিষ্ট সময়ে অন্য কেউ উহা তৈরি, ব্যবহার এবং বিক্রি বা বিতরণ করতে পারবেনা। বাংলাদেশে ১৯১১ সালের প্যাটেন্ট ও ডিজাইন আইন চালু আছে।</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images (2).jpg"/>
          <p:cNvPicPr>
            <a:picLocks noChangeAspect="1"/>
          </p:cNvPicPr>
          <p:nvPr/>
        </p:nvPicPr>
        <p:blipFill>
          <a:blip r:embed="rId2"/>
          <a:stretch>
            <a:fillRect/>
          </a:stretch>
        </p:blipFill>
        <p:spPr>
          <a:xfrm>
            <a:off x="6934200" y="3886200"/>
            <a:ext cx="2138560" cy="171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ownload (10).jpg"/>
          <p:cNvPicPr>
            <a:picLocks noChangeAspect="1"/>
          </p:cNvPicPr>
          <p:nvPr/>
        </p:nvPicPr>
        <p:blipFill>
          <a:blip r:embed="rId3"/>
          <a:stretch>
            <a:fillRect/>
          </a:stretch>
        </p:blipFill>
        <p:spPr>
          <a:xfrm>
            <a:off x="76200" y="3886200"/>
            <a:ext cx="2410362" cy="164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 (27).jpg"/>
          <p:cNvPicPr>
            <a:picLocks noChangeAspect="1"/>
          </p:cNvPicPr>
          <p:nvPr/>
        </p:nvPicPr>
        <p:blipFill>
          <a:blip r:embed="rId4"/>
          <a:stretch>
            <a:fillRect/>
          </a:stretch>
        </p:blipFill>
        <p:spPr>
          <a:xfrm>
            <a:off x="4724400" y="3886200"/>
            <a:ext cx="2037746" cy="171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 (28).jpg"/>
          <p:cNvPicPr>
            <a:picLocks noChangeAspect="1"/>
          </p:cNvPicPr>
          <p:nvPr/>
        </p:nvPicPr>
        <p:blipFill>
          <a:blip r:embed="rId5"/>
          <a:stretch>
            <a:fillRect/>
          </a:stretch>
        </p:blipFill>
        <p:spPr>
          <a:xfrm>
            <a:off x="2590800" y="3886200"/>
            <a:ext cx="2037746" cy="164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71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3"/>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228600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algn="just"/>
            <a:r>
              <a:rPr lang="bn-BD" sz="2800" dirty="0" smtClean="0">
                <a:solidFill>
                  <a:schemeClr val="tx1"/>
                </a:solidFill>
                <a:latin typeface="NikoshBAN" pitchFamily="2" charset="0"/>
                <a:cs typeface="NikoshBAN" pitchFamily="2" charset="0"/>
              </a:rPr>
              <a:t>ব্যবসার ক্ষেত্রে কোনো পণ্যকে অন্যের অনুরূপ বা অভিন্ন পণ্য হতে স্বতন্ত্র করার লক্ষ্যে ব্যবহৃত প্রতীককে ট্রেডমার্ক বলে। স্বাতন্ত্র্যতাই মার্ক বা প্রতীকের মূল বিষয়। উদাহরণঃ ডিভাইস, ব্রান্ড, শিরোনাম, লেবেল, টিকেট, নাম, স্বাক্ষর, শব্দ, অক্ষর, প্রতীক, সংখ্যা যুক্ত উপাদান, রঙের সমন্বয় বা এগুলোর যে কোনরূপ সমন্বয় প্রতীকের অন্তর্ভূক্ত।</a:t>
            </a:r>
            <a:endParaRPr lang="en-US" sz="28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29000"/>
            <a:ext cx="2821334" cy="1803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422762"/>
            <a:ext cx="3082366" cy="1844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62200" y="304800"/>
            <a:ext cx="4836886" cy="572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ট্রেডমার্ক/ পণ্যপ্রতীক</a:t>
            </a:r>
            <a:endParaRPr lang="en-US" sz="5100" dirty="0">
              <a:effectLst>
                <a:glow rad="228600">
                  <a:schemeClr val="accent5">
                    <a:satMod val="175000"/>
                    <a:alpha val="40000"/>
                  </a:schemeClr>
                </a:glow>
              </a:effectLst>
              <a:latin typeface="NikoshBAN" pitchFamily="2" charset="0"/>
              <a:cs typeface="NikoshBAN" pitchFamily="2" charset="0"/>
            </a:endParaRPr>
          </a:p>
        </p:txBody>
      </p:sp>
      <p:pic>
        <p:nvPicPr>
          <p:cNvPr id="6" name="Picture 5" descr="download (11).jpg"/>
          <p:cNvPicPr>
            <a:picLocks noChangeAspect="1"/>
          </p:cNvPicPr>
          <p:nvPr/>
        </p:nvPicPr>
        <p:blipFill>
          <a:blip r:embed="rId4"/>
          <a:stretch>
            <a:fillRect/>
          </a:stretch>
        </p:blipFill>
        <p:spPr>
          <a:xfrm>
            <a:off x="3048000" y="3425370"/>
            <a:ext cx="2749136" cy="184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5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52400"/>
            <a:ext cx="4648200" cy="5384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ct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ট্রেডমার্ক</a:t>
            </a:r>
          </a:p>
        </p:txBody>
      </p:sp>
      <p:pic>
        <p:nvPicPr>
          <p:cNvPr id="3" name="Picture 2" descr="images (1).png"/>
          <p:cNvPicPr>
            <a:picLocks noChangeAspect="1"/>
          </p:cNvPicPr>
          <p:nvPr/>
        </p:nvPicPr>
        <p:blipFill>
          <a:blip r:embed="rId2"/>
          <a:stretch>
            <a:fillRect/>
          </a:stretch>
        </p:blipFill>
        <p:spPr>
          <a:xfrm>
            <a:off x="5257800" y="914400"/>
            <a:ext cx="3794760" cy="2117418"/>
          </a:xfrm>
          <a:prstGeom prst="rect">
            <a:avLst/>
          </a:prstGeom>
          <a:ln>
            <a:noFill/>
          </a:ln>
          <a:effectLst>
            <a:softEdge rad="112500"/>
          </a:effectLst>
        </p:spPr>
      </p:pic>
      <p:pic>
        <p:nvPicPr>
          <p:cNvPr id="4" name="Picture 3" descr="images (6).jpg"/>
          <p:cNvPicPr>
            <a:picLocks noChangeAspect="1"/>
          </p:cNvPicPr>
          <p:nvPr/>
        </p:nvPicPr>
        <p:blipFill>
          <a:blip r:embed="rId3"/>
          <a:stretch>
            <a:fillRect/>
          </a:stretch>
        </p:blipFill>
        <p:spPr>
          <a:xfrm>
            <a:off x="198120" y="949667"/>
            <a:ext cx="4221480" cy="2158351"/>
          </a:xfrm>
          <a:prstGeom prst="rect">
            <a:avLst/>
          </a:prstGeom>
          <a:ln>
            <a:noFill/>
          </a:ln>
          <a:effectLst>
            <a:softEdge rad="112500"/>
          </a:effectLst>
        </p:spPr>
      </p:pic>
      <p:sp>
        <p:nvSpPr>
          <p:cNvPr id="5" name="Rectangle 4"/>
          <p:cNvSpPr/>
          <p:nvPr/>
        </p:nvSpPr>
        <p:spPr>
          <a:xfrm>
            <a:off x="45720" y="3886200"/>
            <a:ext cx="9006840" cy="1600200"/>
          </a:xfrm>
          <a:prstGeom prst="rect">
            <a:avLst/>
          </a:prstGeom>
          <a:ln/>
        </p:spPr>
        <p:style>
          <a:lnRef idx="3">
            <a:schemeClr val="lt1"/>
          </a:lnRef>
          <a:fillRef idx="1">
            <a:schemeClr val="accent3"/>
          </a:fillRef>
          <a:effectRef idx="1">
            <a:schemeClr val="accent3"/>
          </a:effectRef>
          <a:fontRef idx="minor">
            <a:schemeClr val="lt1"/>
          </a:fontRef>
        </p:style>
        <p:txBody>
          <a:bodyPr lIns="117564" tIns="58782" rIns="117564" bIns="58782" rtlCol="0" anchor="ctr"/>
          <a:lstStyle/>
          <a:p>
            <a:pPr algn="just">
              <a:buFont typeface="Wingdings" pitchFamily="2" charset="2"/>
              <a:buChar char="Ø"/>
            </a:pPr>
            <a:endParaRPr lang="bn-BD" sz="2800" dirty="0" smtClean="0">
              <a:solidFill>
                <a:schemeClr val="tx1"/>
              </a:solidFill>
              <a:latin typeface="Arial"/>
              <a:cs typeface="NikoshBAN" pitchFamily="2" charset="0"/>
            </a:endParaRPr>
          </a:p>
          <a:p>
            <a:pPr algn="just">
              <a:buFont typeface="Wingdings" pitchFamily="2" charset="2"/>
              <a:buChar char="Ø"/>
            </a:pPr>
            <a:r>
              <a:rPr lang="bn-BD" sz="2000" dirty="0" smtClean="0">
                <a:solidFill>
                  <a:schemeClr val="tx1"/>
                </a:solidFill>
                <a:latin typeface="Arial"/>
                <a:cs typeface="NikoshBAN" pitchFamily="2" charset="0"/>
              </a:rPr>
              <a:t> সরকার প্রতীকটি ব্যবহারের বিষয়ে রেজিস্টার্ড মালিককে একচ্ছত্র স্বত্ত্ব বা অধিকার প্রদান করে।</a:t>
            </a:r>
          </a:p>
          <a:p>
            <a:pPr algn="just">
              <a:buFont typeface="Wingdings" pitchFamily="2" charset="2"/>
              <a:buChar char="Ø"/>
            </a:pPr>
            <a:r>
              <a:rPr lang="en-US" sz="2000" dirty="0" smtClean="0">
                <a:solidFill>
                  <a:schemeClr val="tx1"/>
                </a:solidFill>
                <a:latin typeface="Arial"/>
                <a:cs typeface="NikoshBAN" pitchFamily="2" charset="0"/>
              </a:rPr>
              <a:t> </a:t>
            </a:r>
            <a:r>
              <a:rPr lang="bn-BD" sz="2000" dirty="0" smtClean="0">
                <a:solidFill>
                  <a:schemeClr val="tx1"/>
                </a:solidFill>
                <a:latin typeface="Arial"/>
                <a:cs typeface="NikoshBAN" pitchFamily="2" charset="0"/>
              </a:rPr>
              <a:t>রেজিস্টার্ড মালিকের অনুমতি ছাড়া অন্য কোন ব্যক্তি বা প্রতিষ্ঠান ঐ প্রতীকটি ব্যবহার করতে পারবেনা।</a:t>
            </a:r>
          </a:p>
          <a:p>
            <a:pPr algn="just">
              <a:buFont typeface="Wingdings" pitchFamily="2" charset="2"/>
              <a:buChar char="Ø"/>
            </a:pPr>
            <a:r>
              <a:rPr lang="en-US" sz="2000" dirty="0" smtClean="0">
                <a:solidFill>
                  <a:schemeClr val="tx1"/>
                </a:solidFill>
                <a:latin typeface="Arial"/>
                <a:cs typeface="NikoshBAN" pitchFamily="2" charset="0"/>
              </a:rPr>
              <a:t> </a:t>
            </a:r>
            <a:r>
              <a:rPr lang="bn-BD" sz="2000" dirty="0" smtClean="0">
                <a:solidFill>
                  <a:schemeClr val="tx1"/>
                </a:solidFill>
                <a:latin typeface="Arial"/>
                <a:cs typeface="NikoshBAN" pitchFamily="2" charset="0"/>
              </a:rPr>
              <a:t>আইনদ্বারা রেজিস্টার্ড মালিকের অধিকার সুরক্ষিত হবে এবং তা লংঘিত হলে আদালতে মামলা করে প্রতিকার পাওয়া যাবে।</a:t>
            </a:r>
          </a:p>
          <a:p>
            <a:pPr algn="just"/>
            <a:endParaRPr lang="bn-BD" sz="2800" dirty="0" smtClean="0">
              <a:solidFill>
                <a:schemeClr val="tx1"/>
              </a:solidFill>
              <a:latin typeface="NikoshBAN" pitchFamily="2" charset="0"/>
              <a:cs typeface="NikoshBAN" pitchFamily="2" charset="0"/>
            </a:endParaRPr>
          </a:p>
        </p:txBody>
      </p:sp>
      <p:sp>
        <p:nvSpPr>
          <p:cNvPr id="6" name="Rectangle 5"/>
          <p:cNvSpPr/>
          <p:nvPr/>
        </p:nvSpPr>
        <p:spPr>
          <a:xfrm>
            <a:off x="45720" y="3124200"/>
            <a:ext cx="4785360" cy="6045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just"/>
            <a:r>
              <a:rPr lang="bn-BD" sz="3200" b="1" u="sng" dirty="0" smtClean="0">
                <a:solidFill>
                  <a:schemeClr val="tx1"/>
                </a:solidFill>
                <a:latin typeface="NikoshBAN" pitchFamily="2" charset="0"/>
                <a:cs typeface="NikoshBAN" pitchFamily="2" charset="0"/>
              </a:rPr>
              <a:t>ট্রেডমার্ক রেজিষ্ট্রেশনের প্রয়োজনীয়তা</a:t>
            </a:r>
          </a:p>
        </p:txBody>
      </p:sp>
    </p:spTree>
    <p:extLst>
      <p:ext uri="{BB962C8B-B14F-4D97-AF65-F5344CB8AC3E}">
        <p14:creationId xmlns:p14="http://schemas.microsoft.com/office/powerpoint/2010/main" val="25371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TotalTime>
  <Words>513</Words>
  <Application>Microsoft Office PowerPoint</Application>
  <PresentationFormat>On-screen Show (4:3)</PresentationFormat>
  <Paragraphs>53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LITON</dc:creator>
  <cp:lastModifiedBy>LITON</cp:lastModifiedBy>
  <cp:revision>14</cp:revision>
  <dcterms:created xsi:type="dcterms:W3CDTF">2020-08-04T10:40:44Z</dcterms:created>
  <dcterms:modified xsi:type="dcterms:W3CDTF">2020-08-04T15:55:06Z</dcterms:modified>
</cp:coreProperties>
</file>