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4" r:id="rId4"/>
    <p:sldId id="266" r:id="rId5"/>
    <p:sldId id="267" r:id="rId6"/>
    <p:sldId id="274" r:id="rId7"/>
    <p:sldId id="259" r:id="rId8"/>
    <p:sldId id="268" r:id="rId9"/>
    <p:sldId id="260" r:id="rId10"/>
    <p:sldId id="261" r:id="rId11"/>
    <p:sldId id="269" r:id="rId12"/>
    <p:sldId id="262" r:id="rId13"/>
    <p:sldId id="275" r:id="rId14"/>
    <p:sldId id="265" r:id="rId15"/>
    <p:sldId id="270" r:id="rId16"/>
    <p:sldId id="271" r:id="rId17"/>
    <p:sldId id="272" r:id="rId18"/>
    <p:sldId id="273"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88" y="-21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533400"/>
            <a:ext cx="1828800" cy="5715000"/>
          </a:xfrm>
          <a:prstGeom prst="rect">
            <a:avLst/>
          </a:prstGeom>
          <a:solidFill>
            <a:srgbClr val="00B050"/>
          </a:solidFill>
          <a:ln>
            <a:noFill/>
          </a:ln>
          <a:effectLst>
            <a:glow rad="2286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1143000" y="609600"/>
            <a:ext cx="1143000" cy="1143000"/>
          </a:xfrm>
          <a:prstGeom prst="ellipse">
            <a:avLst/>
          </a:prstGeom>
          <a:solidFill>
            <a:srgbClr val="FF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smtClean="0">
                <a:latin typeface="NikoshaBAN)"/>
              </a:rPr>
              <a:t>স্বা</a:t>
            </a:r>
            <a:endParaRPr lang="en-US" sz="4800" dirty="0">
              <a:latin typeface="NikoshaBAN)"/>
            </a:endParaRPr>
          </a:p>
        </p:txBody>
      </p:sp>
      <p:sp>
        <p:nvSpPr>
          <p:cNvPr id="4" name="Oval 3"/>
          <p:cNvSpPr/>
          <p:nvPr/>
        </p:nvSpPr>
        <p:spPr>
          <a:xfrm>
            <a:off x="1219200" y="1981200"/>
            <a:ext cx="1143000" cy="1143000"/>
          </a:xfrm>
          <a:prstGeom prst="ellipse">
            <a:avLst/>
          </a:prstGeom>
          <a:solidFill>
            <a:srgbClr val="7030A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smtClean="0"/>
              <a:t>গ </a:t>
            </a:r>
            <a:endParaRPr lang="en-US" sz="4800" dirty="0"/>
          </a:p>
        </p:txBody>
      </p:sp>
      <p:sp>
        <p:nvSpPr>
          <p:cNvPr id="5" name="Oval 4"/>
          <p:cNvSpPr/>
          <p:nvPr/>
        </p:nvSpPr>
        <p:spPr>
          <a:xfrm>
            <a:off x="1219200" y="3429000"/>
            <a:ext cx="1143000" cy="1143000"/>
          </a:xfrm>
          <a:prstGeom prst="ellipse">
            <a:avLst/>
          </a:prstGeom>
          <a:solidFill>
            <a:schemeClr val="bg2">
              <a:lumMod val="2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smtClean="0"/>
              <a:t>ত </a:t>
            </a:r>
            <a:endParaRPr lang="en-US" sz="4800" dirty="0"/>
          </a:p>
        </p:txBody>
      </p:sp>
      <p:sp>
        <p:nvSpPr>
          <p:cNvPr id="6" name="Oval 5"/>
          <p:cNvSpPr/>
          <p:nvPr/>
        </p:nvSpPr>
        <p:spPr>
          <a:xfrm>
            <a:off x="1219200" y="4876800"/>
            <a:ext cx="1143000" cy="1143000"/>
          </a:xfrm>
          <a:prstGeom prst="ellipse">
            <a:avLst/>
          </a:prstGeom>
          <a:solidFill>
            <a:schemeClr val="accent4">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smtClean="0">
                <a:latin typeface="NikoshaBAN)"/>
              </a:rPr>
              <a:t>ম </a:t>
            </a:r>
            <a:endParaRPr lang="en-US" sz="4800" dirty="0">
              <a:latin typeface="NikoshaBAN)"/>
            </a:endParaRPr>
          </a:p>
        </p:txBody>
      </p:sp>
      <p:pic>
        <p:nvPicPr>
          <p:cNvPr id="7" name="Picture 6" descr="Saint-Martin-Island.jpg"/>
          <p:cNvPicPr>
            <a:picLocks noChangeAspect="1"/>
          </p:cNvPicPr>
          <p:nvPr/>
        </p:nvPicPr>
        <p:blipFill>
          <a:blip r:embed="rId2"/>
          <a:stretch>
            <a:fillRect/>
          </a:stretch>
        </p:blipFill>
        <p:spPr>
          <a:xfrm>
            <a:off x="3276600" y="533400"/>
            <a:ext cx="5410200" cy="5791200"/>
          </a:xfrm>
          <a:prstGeom prst="rect">
            <a:avLst/>
          </a:prstGeom>
          <a:ln>
            <a:noFill/>
          </a:ln>
          <a:effectLst>
            <a:glow rad="228600">
              <a:schemeClr val="accent4">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grpId="0" nodeType="clickEffect">
                                  <p:stCondLst>
                                    <p:cond delay="0"/>
                                  </p:stCondLst>
                                  <p:childTnLst>
                                    <p:animRot by="21600000">
                                      <p:cBhvr>
                                        <p:cTn id="12" dur="2000" fill="hold"/>
                                        <p:tgtEl>
                                          <p:spTgt spid="4"/>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grpId="0" nodeType="clickEffect">
                                  <p:stCondLst>
                                    <p:cond delay="0"/>
                                  </p:stCondLst>
                                  <p:childTnLst>
                                    <p:animRot by="21600000">
                                      <p:cBhvr>
                                        <p:cTn id="16" dur="2000" fill="hold"/>
                                        <p:tgtEl>
                                          <p:spTgt spid="5"/>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8" presetClass="emph" presetSubtype="0" fill="hold" grpId="0" nodeType="clickEffect">
                                  <p:stCondLst>
                                    <p:cond delay="0"/>
                                  </p:stCondLst>
                                  <p:childTnLst>
                                    <p:animRot by="21600000">
                                      <p:cBhvr>
                                        <p:cTn id="20" dur="2000" fill="hold"/>
                                        <p:tgtEl>
                                          <p:spTgt spid="6"/>
                                        </p:tgtEl>
                                        <p:attrNameLst>
                                          <p:attrName>r</p:attrName>
                                        </p:attrNameLst>
                                      </p:cBhvr>
                                    </p:animRot>
                                  </p:childTnLst>
                                </p:cTn>
                              </p:par>
                            </p:childTnLst>
                          </p:cTn>
                        </p:par>
                      </p:childTnLst>
                    </p:cTn>
                  </p:par>
                  <p:par>
                    <p:cTn id="21" fill="hold">
                      <p:stCondLst>
                        <p:cond delay="indefinite"/>
                      </p:stCondLst>
                      <p:childTnLst>
                        <p:par>
                          <p:cTn id="22" fill="hold">
                            <p:stCondLst>
                              <p:cond delay="0"/>
                            </p:stCondLst>
                            <p:childTnLst>
                              <p:par>
                                <p:cTn id="23" presetID="8" presetClass="exit" presetSubtype="16" fill="hold" nodeType="clickEffect">
                                  <p:stCondLst>
                                    <p:cond delay="0"/>
                                  </p:stCondLst>
                                  <p:childTnLst>
                                    <p:animEffect transition="out" filter="diamond(in)">
                                      <p:cBhvr>
                                        <p:cTn id="24" dur="2000"/>
                                        <p:tgtEl>
                                          <p:spTgt spid="7"/>
                                        </p:tgtEl>
                                      </p:cBhvr>
                                    </p:animEffect>
                                    <p:set>
                                      <p:cBhvr>
                                        <p:cTn id="25" dur="1" fill="hold">
                                          <p:stCondLst>
                                            <p:cond delay="1999"/>
                                          </p:stCondLst>
                                        </p:cTn>
                                        <p:tgtEl>
                                          <p:spTgt spid="7"/>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8" presetClass="exit" presetSubtype="16" fill="hold" grpId="0" nodeType="clickEffect">
                                  <p:stCondLst>
                                    <p:cond delay="0"/>
                                  </p:stCondLst>
                                  <p:childTnLst>
                                    <p:animEffect transition="out" filter="diamond(in)">
                                      <p:cBhvr>
                                        <p:cTn id="29" dur="2000"/>
                                        <p:tgtEl>
                                          <p:spTgt spid="3"/>
                                        </p:tgtEl>
                                      </p:cBhvr>
                                    </p:animEffect>
                                    <p:set>
                                      <p:cBhvr>
                                        <p:cTn id="30" dur="1" fill="hold">
                                          <p:stCondLst>
                                            <p:cond delay="1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4114800" cy="5324535"/>
          </a:xfrm>
          <a:prstGeom prst="rect">
            <a:avLst/>
          </a:prstGeom>
          <a:solidFill>
            <a:srgbClr val="FFFF00"/>
          </a:solidFill>
          <a:ln w="38100">
            <a:noFill/>
          </a:ln>
          <a:effectLst>
            <a:glow rad="228600">
              <a:schemeClr val="accent5">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endParaRPr lang="bn-IN" sz="2000" b="1" dirty="0" smtClean="0"/>
          </a:p>
          <a:p>
            <a:r>
              <a:rPr lang="bn-IN" sz="2000" b="1" dirty="0" smtClean="0"/>
              <a:t>১৯৭৬ সালে প্রণীত বাংলাদেশ আইনে ইভটিজিং একটি শাস্তিযোগ্য আপরাধ হিসেবে গণ্য হয়েছেঃ </a:t>
            </a:r>
          </a:p>
          <a:p>
            <a:r>
              <a:rPr lang="as-IN" sz="2000" dirty="0" smtClean="0"/>
              <a:t/>
            </a:r>
            <a:br>
              <a:rPr lang="as-IN" sz="2000" dirty="0" smtClean="0"/>
            </a:br>
            <a:r>
              <a:rPr lang="as-IN" sz="2000" dirty="0" smtClean="0"/>
              <a:t>যদি কোনো কোনো ব্যক্তি কোনো নারীর শ্লীলতাহানির উদ্দেশ্যে সে নারী যাহাতে শুনিতে পায় এমনভাবে কোনো কথা বলে বা শব্দ করে কিংবা সে নারী যাহাতে দেখিতে পায় এমনভাবে কোনো অঙ্গভঙ্গি করে বা কোনো বস্তু প্রদর্শন করে, কিংবা অনুরূপ নারীর গোপনীয়তা অনাধিকার লঙ্ঘন করে, তাহা হইলে সেই ব্যক্তি এক (১) বৎসর পর্যন্ত যে কোনো মেয়াদের বিনাশ্রম কারাদণ্ডে কিংবা অর্থদণ্ডে কিংবা উভয় দণ্ডেই দণ্ডিত হবে।</a:t>
            </a:r>
            <a:endParaRPr lang="en-US" sz="2000" dirty="0"/>
          </a:p>
        </p:txBody>
      </p:sp>
      <p:sp>
        <p:nvSpPr>
          <p:cNvPr id="3" name="Rectangle 2"/>
          <p:cNvSpPr/>
          <p:nvPr/>
        </p:nvSpPr>
        <p:spPr>
          <a:xfrm>
            <a:off x="4953000" y="533400"/>
            <a:ext cx="3733800" cy="5262979"/>
          </a:xfrm>
          <a:prstGeom prst="rect">
            <a:avLst/>
          </a:prstGeom>
          <a:solidFill>
            <a:srgbClr val="C00000"/>
          </a:solidFill>
          <a:ln w="38100">
            <a:noFill/>
          </a:ln>
          <a:effectLst>
            <a:glow rad="228600">
              <a:schemeClr val="accent6">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endParaRPr lang="bn-IN" sz="2400" b="1" dirty="0" smtClean="0"/>
          </a:p>
          <a:p>
            <a:r>
              <a:rPr lang="as-IN" sz="2400" b="1" dirty="0" smtClean="0">
                <a:solidFill>
                  <a:schemeClr val="bg2"/>
                </a:solidFill>
              </a:rPr>
              <a:t>কারা </a:t>
            </a:r>
            <a:r>
              <a:rPr lang="as-IN" sz="2400" b="1" dirty="0" smtClean="0">
                <a:solidFill>
                  <a:schemeClr val="bg2"/>
                </a:solidFill>
              </a:rPr>
              <a:t>ইভটিজিংয়ের শিকার হয়</a:t>
            </a:r>
            <a:r>
              <a:rPr lang="as-IN" sz="2400" b="1" dirty="0" smtClean="0">
                <a:solidFill>
                  <a:schemeClr val="bg2"/>
                </a:solidFill>
              </a:rPr>
              <a:t>?</a:t>
            </a:r>
            <a:endParaRPr lang="bn-IN" sz="2400" b="1" dirty="0" smtClean="0">
              <a:solidFill>
                <a:schemeClr val="bg2"/>
              </a:solidFill>
            </a:endParaRPr>
          </a:p>
          <a:p>
            <a:endParaRPr lang="as-IN" sz="2400" dirty="0" smtClean="0">
              <a:solidFill>
                <a:schemeClr val="bg2"/>
              </a:solidFill>
            </a:endParaRPr>
          </a:p>
          <a:p>
            <a:pPr algn="just"/>
            <a:r>
              <a:rPr lang="as-IN" sz="2400" dirty="0" smtClean="0">
                <a:solidFill>
                  <a:schemeClr val="bg2"/>
                </a:solidFill>
              </a:rPr>
              <a:t>কিশোরী মেয়ে, শিশু, </a:t>
            </a:r>
            <a:r>
              <a:rPr lang="as-IN" sz="2400" dirty="0" smtClean="0">
                <a:solidFill>
                  <a:schemeClr val="bg2"/>
                </a:solidFill>
              </a:rPr>
              <a:t>স্কুল-কলেজ</a:t>
            </a:r>
            <a:r>
              <a:rPr lang="bn-IN" sz="2400" dirty="0" smtClean="0">
                <a:solidFill>
                  <a:schemeClr val="bg2"/>
                </a:solidFill>
              </a:rPr>
              <a:t>,</a:t>
            </a:r>
            <a:r>
              <a:rPr lang="as-IN" sz="2400" dirty="0" smtClean="0">
                <a:solidFill>
                  <a:schemeClr val="bg2"/>
                </a:solidFill>
              </a:rPr>
              <a:t>বিশ্ববিদ্যালয়গামী </a:t>
            </a:r>
            <a:r>
              <a:rPr lang="bn-IN" sz="2400" dirty="0" smtClean="0">
                <a:solidFill>
                  <a:schemeClr val="bg2"/>
                </a:solidFill>
              </a:rPr>
              <a:t> </a:t>
            </a:r>
            <a:r>
              <a:rPr lang="as-IN" sz="2400" dirty="0" smtClean="0">
                <a:solidFill>
                  <a:schemeClr val="bg2"/>
                </a:solidFill>
              </a:rPr>
              <a:t>ছাত্রীবৃন্দ,বিভিন্ন</a:t>
            </a:r>
            <a:r>
              <a:rPr lang="bn-IN" sz="2400" dirty="0" smtClean="0">
                <a:solidFill>
                  <a:schemeClr val="bg2"/>
                </a:solidFill>
              </a:rPr>
              <a:t> </a:t>
            </a:r>
            <a:r>
              <a:rPr lang="as-IN" sz="2400" dirty="0" smtClean="0">
                <a:solidFill>
                  <a:schemeClr val="bg2"/>
                </a:solidFill>
              </a:rPr>
              <a:t>কর্মক্ষেত্রে </a:t>
            </a:r>
            <a:r>
              <a:rPr lang="as-IN" sz="2400" dirty="0" smtClean="0">
                <a:solidFill>
                  <a:schemeClr val="bg2"/>
                </a:solidFill>
              </a:rPr>
              <a:t>নিয়োজিত নারী শ্রমিকরা, বিভিন্ন অফিসে কর্মরত নারী </a:t>
            </a:r>
            <a:r>
              <a:rPr lang="as-IN" sz="2400" dirty="0" smtClean="0">
                <a:solidFill>
                  <a:schemeClr val="bg2"/>
                </a:solidFill>
              </a:rPr>
              <a:t>কর্মচারী,কর্মকর্তা</a:t>
            </a:r>
            <a:r>
              <a:rPr lang="as-IN" sz="2400" dirty="0" smtClean="0">
                <a:solidFill>
                  <a:schemeClr val="bg2"/>
                </a:solidFill>
              </a:rPr>
              <a:t>, সাংবাদিক, </a:t>
            </a:r>
            <a:r>
              <a:rPr lang="as-IN" sz="2400" dirty="0" smtClean="0">
                <a:solidFill>
                  <a:schemeClr val="bg2"/>
                </a:solidFill>
              </a:rPr>
              <a:t>আইনজীবী</a:t>
            </a:r>
            <a:r>
              <a:rPr lang="as-IN" sz="2400" dirty="0" smtClean="0">
                <a:solidFill>
                  <a:schemeClr val="bg2"/>
                </a:solidFill>
              </a:rPr>
              <a:t>, </a:t>
            </a:r>
            <a:r>
              <a:rPr lang="as-IN" sz="2400" dirty="0" smtClean="0">
                <a:solidFill>
                  <a:schemeClr val="bg2"/>
                </a:solidFill>
              </a:rPr>
              <a:t>ডাক্তারসহ </a:t>
            </a:r>
            <a:r>
              <a:rPr lang="as-IN" sz="2400" dirty="0" smtClean="0">
                <a:solidFill>
                  <a:schemeClr val="bg2"/>
                </a:solidFill>
              </a:rPr>
              <a:t>সকল স্তরের নারীরা। ইদানীং পাবলিক পরিবহনেও নারীরা ইভটিজিংয়ের শিকার হচ্ছেন।</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493644484.jpg"/>
          <p:cNvPicPr>
            <a:picLocks noChangeAspect="1"/>
          </p:cNvPicPr>
          <p:nvPr/>
        </p:nvPicPr>
        <p:blipFill>
          <a:blip r:embed="rId2"/>
          <a:stretch>
            <a:fillRect/>
          </a:stretch>
        </p:blipFill>
        <p:spPr>
          <a:xfrm>
            <a:off x="609600" y="1323974"/>
            <a:ext cx="8001000" cy="5000625"/>
          </a:xfrm>
          <a:prstGeom prst="rect">
            <a:avLst/>
          </a:prstGeom>
          <a:ln w="88900" cap="sq" cmpd="thickThin">
            <a:solidFill>
              <a:srgbClr val="000000"/>
            </a:solidFill>
            <a:prstDash val="solid"/>
            <a:miter lim="800000"/>
          </a:ln>
          <a:effectLst>
            <a:glow rad="228600">
              <a:schemeClr val="accent2">
                <a:satMod val="175000"/>
                <a:alpha val="40000"/>
              </a:schemeClr>
            </a:glow>
            <a:innerShdw blurRad="76200">
              <a:srgbClr val="000000"/>
            </a:innerShdw>
          </a:effectLst>
        </p:spPr>
      </p:pic>
      <p:sp>
        <p:nvSpPr>
          <p:cNvPr id="3" name="TextBox 2"/>
          <p:cNvSpPr txBox="1"/>
          <p:nvPr/>
        </p:nvSpPr>
        <p:spPr>
          <a:xfrm>
            <a:off x="1295400" y="381000"/>
            <a:ext cx="6858000" cy="523220"/>
          </a:xfrm>
          <a:prstGeom prst="rect">
            <a:avLst/>
          </a:prstGeom>
          <a:solidFill>
            <a:schemeClr val="accent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bn-IN" dirty="0" smtClean="0"/>
              <a:t>               </a:t>
            </a:r>
            <a:r>
              <a:rPr lang="bn-IN"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ইভটিজিং অপরাধীদের শাস্তি </a:t>
            </a: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8534400" cy="2923877"/>
          </a:xfrm>
          <a:prstGeom prst="rect">
            <a:avLst/>
          </a:prstGeom>
          <a:solidFill>
            <a:schemeClr val="bg2">
              <a:lumMod val="75000"/>
            </a:schemeClr>
          </a:solidFill>
          <a:ln w="28575">
            <a:solidFill>
              <a:schemeClr val="tx1"/>
            </a:solidFill>
          </a:ln>
          <a:effectLst>
            <a:glow rad="228600">
              <a:schemeClr val="accent6">
                <a:satMod val="175000"/>
                <a:alpha val="40000"/>
              </a:schemeClr>
            </a:glow>
          </a:effectLst>
        </p:spPr>
        <p:txBody>
          <a:bodyPr wrap="square">
            <a:spAutoFit/>
          </a:bodyPr>
          <a:lstStyle/>
          <a:p>
            <a:r>
              <a:rPr lang="as-IN" sz="2400" b="1" dirty="0" smtClean="0">
                <a:effectLst>
                  <a:glow rad="228600">
                    <a:schemeClr val="accent5">
                      <a:satMod val="175000"/>
                      <a:alpha val="40000"/>
                    </a:schemeClr>
                  </a:glow>
                </a:effectLst>
              </a:rPr>
              <a:t>ইভটিজিং বন্ধে কারা ভূমিকা রাখতে পারে-</a:t>
            </a:r>
            <a:endParaRPr lang="as-IN" sz="2400" dirty="0" smtClean="0">
              <a:effectLst>
                <a:glow rad="228600">
                  <a:schemeClr val="accent5">
                    <a:satMod val="175000"/>
                    <a:alpha val="40000"/>
                  </a:schemeClr>
                </a:glow>
              </a:effectLst>
            </a:endParaRPr>
          </a:p>
          <a:p>
            <a:r>
              <a:rPr lang="as-IN" sz="2000" dirty="0" smtClean="0">
                <a:effectLst>
                  <a:glow rad="101600">
                    <a:schemeClr val="accent3">
                      <a:satMod val="175000"/>
                      <a:alpha val="40000"/>
                    </a:schemeClr>
                  </a:glow>
                </a:effectLst>
              </a:rPr>
              <a:t> </a:t>
            </a:r>
            <a:r>
              <a:rPr lang="as-IN" sz="2000" dirty="0" smtClean="0">
                <a:effectLst>
                  <a:glow rad="101600">
                    <a:schemeClr val="accent3">
                      <a:satMod val="175000"/>
                      <a:alpha val="40000"/>
                    </a:schemeClr>
                  </a:glow>
                </a:effectLst>
              </a:rPr>
              <a:t>পরিবারের সদস্য ও একে অপরকে সচেতন করতে পারেন।</a:t>
            </a:r>
            <a:br>
              <a:rPr lang="as-IN" sz="2000" dirty="0" smtClean="0">
                <a:effectLst>
                  <a:glow rad="101600">
                    <a:schemeClr val="accent3">
                      <a:satMod val="175000"/>
                      <a:alpha val="40000"/>
                    </a:schemeClr>
                  </a:glow>
                </a:effectLst>
              </a:rPr>
            </a:br>
            <a:r>
              <a:rPr lang="as-IN" sz="2000" dirty="0" smtClean="0">
                <a:effectLst>
                  <a:glow rad="101600">
                    <a:schemeClr val="accent3">
                      <a:satMod val="175000"/>
                      <a:alpha val="40000"/>
                    </a:schemeClr>
                  </a:glow>
                </a:effectLst>
              </a:rPr>
              <a:t> শিক্ষাপ্রতিষ্ঠানের শিক্ষক ও শিক্ষিকারা।</a:t>
            </a:r>
            <a:br>
              <a:rPr lang="as-IN" sz="2000" dirty="0" smtClean="0">
                <a:effectLst>
                  <a:glow rad="101600">
                    <a:schemeClr val="accent3">
                      <a:satMod val="175000"/>
                      <a:alpha val="40000"/>
                    </a:schemeClr>
                  </a:glow>
                </a:effectLst>
              </a:rPr>
            </a:br>
            <a:r>
              <a:rPr lang="as-IN" sz="2000" dirty="0" smtClean="0">
                <a:effectLst>
                  <a:glow rad="101600">
                    <a:schemeClr val="accent3">
                      <a:satMod val="175000"/>
                      <a:alpha val="40000"/>
                    </a:schemeClr>
                  </a:glow>
                </a:effectLst>
              </a:rPr>
              <a:t> কর্মক্ষেত্রে সহকর্মীরা।</a:t>
            </a:r>
            <a:br>
              <a:rPr lang="as-IN" sz="2000" dirty="0" smtClean="0">
                <a:effectLst>
                  <a:glow rad="101600">
                    <a:schemeClr val="accent3">
                      <a:satMod val="175000"/>
                      <a:alpha val="40000"/>
                    </a:schemeClr>
                  </a:glow>
                </a:effectLst>
              </a:rPr>
            </a:br>
            <a:r>
              <a:rPr lang="as-IN" sz="2000" dirty="0" smtClean="0">
                <a:effectLst>
                  <a:glow rad="101600">
                    <a:schemeClr val="accent3">
                      <a:satMod val="175000"/>
                      <a:alpha val="40000"/>
                    </a:schemeClr>
                  </a:glow>
                </a:effectLst>
              </a:rPr>
              <a:t> রাস্তাঘাটে চলাচলকারী সাধারণ জনগণ।</a:t>
            </a:r>
            <a:br>
              <a:rPr lang="as-IN" sz="2000" dirty="0" smtClean="0">
                <a:effectLst>
                  <a:glow rad="101600">
                    <a:schemeClr val="accent3">
                      <a:satMod val="175000"/>
                      <a:alpha val="40000"/>
                    </a:schemeClr>
                  </a:glow>
                </a:effectLst>
              </a:rPr>
            </a:br>
            <a:r>
              <a:rPr lang="as-IN" sz="2000" dirty="0" smtClean="0">
                <a:effectLst>
                  <a:glow rad="101600">
                    <a:schemeClr val="accent3">
                      <a:satMod val="175000"/>
                      <a:alpha val="40000"/>
                    </a:schemeClr>
                  </a:glow>
                </a:effectLst>
              </a:rPr>
              <a:t> আইনশৃঙ্খলা রক্ষাকারী বাহিনী</a:t>
            </a:r>
            <a:r>
              <a:rPr lang="as-IN" sz="2000" dirty="0" smtClean="0">
                <a:effectLst>
                  <a:glow rad="101600">
                    <a:schemeClr val="accent3">
                      <a:satMod val="175000"/>
                      <a:alpha val="40000"/>
                    </a:schemeClr>
                  </a:glow>
                </a:effectLst>
              </a:rPr>
              <a:t>।</a:t>
            </a:r>
            <a:r>
              <a:rPr lang="as-IN" sz="2000" dirty="0" smtClean="0">
                <a:effectLst>
                  <a:glow rad="101600">
                    <a:schemeClr val="accent3">
                      <a:satMod val="175000"/>
                      <a:alpha val="40000"/>
                    </a:schemeClr>
                  </a:glow>
                </a:effectLst>
              </a:rPr>
              <a:t/>
            </a:r>
            <a:br>
              <a:rPr lang="as-IN" sz="2000" dirty="0" smtClean="0">
                <a:effectLst>
                  <a:glow rad="101600">
                    <a:schemeClr val="accent3">
                      <a:satMod val="175000"/>
                      <a:alpha val="40000"/>
                    </a:schemeClr>
                  </a:glow>
                </a:effectLst>
              </a:rPr>
            </a:br>
            <a:r>
              <a:rPr lang="as-IN" sz="2000" dirty="0" smtClean="0">
                <a:effectLst>
                  <a:glow rad="101600">
                    <a:schemeClr val="accent3">
                      <a:satMod val="175000"/>
                      <a:alpha val="40000"/>
                    </a:schemeClr>
                  </a:glow>
                </a:effectLst>
              </a:rPr>
              <a:t> ভ্রাম্যমাণ আদালত।</a:t>
            </a:r>
            <a:br>
              <a:rPr lang="as-IN" sz="2000" dirty="0" smtClean="0">
                <a:effectLst>
                  <a:glow rad="101600">
                    <a:schemeClr val="accent3">
                      <a:satMod val="175000"/>
                      <a:alpha val="40000"/>
                    </a:schemeClr>
                  </a:glow>
                </a:effectLst>
              </a:rPr>
            </a:br>
            <a:r>
              <a:rPr lang="as-IN" sz="2000" dirty="0" smtClean="0">
                <a:effectLst>
                  <a:glow rad="101600">
                    <a:schemeClr val="accent3">
                      <a:satMod val="175000"/>
                      <a:alpha val="40000"/>
                    </a:schemeClr>
                  </a:glow>
                </a:effectLst>
              </a:rPr>
              <a:t> জনপ্রতিনিধি।</a:t>
            </a:r>
            <a:br>
              <a:rPr lang="as-IN" sz="2000" dirty="0" smtClean="0">
                <a:effectLst>
                  <a:glow rad="101600">
                    <a:schemeClr val="accent3">
                      <a:satMod val="175000"/>
                      <a:alpha val="40000"/>
                    </a:schemeClr>
                  </a:glow>
                </a:effectLst>
              </a:rPr>
            </a:br>
            <a:r>
              <a:rPr lang="as-IN" sz="2000" dirty="0" smtClean="0">
                <a:effectLst>
                  <a:glow rad="101600">
                    <a:schemeClr val="accent3">
                      <a:satMod val="175000"/>
                      <a:alpha val="40000"/>
                    </a:schemeClr>
                  </a:glow>
                </a:effectLst>
              </a:rPr>
              <a:t> সাংবাদিকসহ সব সচেতন মানুষ।</a:t>
            </a:r>
            <a:endParaRPr lang="as-IN" sz="2000" dirty="0">
              <a:effectLst>
                <a:glow rad="101600">
                  <a:schemeClr val="accent3">
                    <a:satMod val="175000"/>
                    <a:alpha val="40000"/>
                  </a:schemeClr>
                </a:glow>
              </a:effectLst>
            </a:endParaRPr>
          </a:p>
        </p:txBody>
      </p:sp>
      <p:sp>
        <p:nvSpPr>
          <p:cNvPr id="3" name="Rectangle 2"/>
          <p:cNvSpPr/>
          <p:nvPr/>
        </p:nvSpPr>
        <p:spPr>
          <a:xfrm>
            <a:off x="304800" y="3276600"/>
            <a:ext cx="8534400" cy="3293209"/>
          </a:xfrm>
          <a:prstGeom prst="rect">
            <a:avLst/>
          </a:prstGeom>
          <a:solidFill>
            <a:schemeClr val="accent2">
              <a:lumMod val="20000"/>
              <a:lumOff val="80000"/>
            </a:schemeClr>
          </a:solidFill>
          <a:ln w="19050">
            <a:solidFill>
              <a:schemeClr val="tx1"/>
            </a:solidFill>
          </a:ln>
        </p:spPr>
        <p:txBody>
          <a:bodyPr wrap="square">
            <a:spAutoFit/>
          </a:bodyPr>
          <a:lstStyle/>
          <a:p>
            <a:r>
              <a:rPr lang="as-IN" sz="2800" b="1" dirty="0" smtClean="0">
                <a:effectLst>
                  <a:glow rad="101600">
                    <a:schemeClr val="accent6">
                      <a:satMod val="175000"/>
                      <a:alpha val="40000"/>
                    </a:schemeClr>
                  </a:glow>
                </a:effectLst>
              </a:rPr>
              <a:t>ইভটিজিং প্রতিরোধ-</a:t>
            </a:r>
            <a:endParaRPr lang="as-IN" sz="2800" dirty="0" smtClean="0">
              <a:effectLst>
                <a:glow rad="101600">
                  <a:schemeClr val="accent6">
                    <a:satMod val="175000"/>
                    <a:alpha val="40000"/>
                  </a:schemeClr>
                </a:glow>
              </a:effectLst>
            </a:endParaRPr>
          </a:p>
          <a:p>
            <a:r>
              <a:rPr lang="as-IN" sz="2000" dirty="0" smtClean="0">
                <a:effectLst>
                  <a:glow rad="63500">
                    <a:schemeClr val="accent3">
                      <a:satMod val="175000"/>
                      <a:alpha val="40000"/>
                    </a:schemeClr>
                  </a:glow>
                </a:effectLst>
              </a:rPr>
              <a:t>১। ইভটিজিংয়ের বিরুদ্ধে সামাজিক আন্দোলন গড়ে তুলতে হবে।</a:t>
            </a:r>
            <a:br>
              <a:rPr lang="as-IN" sz="2000" dirty="0" smtClean="0">
                <a:effectLst>
                  <a:glow rad="63500">
                    <a:schemeClr val="accent3">
                      <a:satMod val="175000"/>
                      <a:alpha val="40000"/>
                    </a:schemeClr>
                  </a:glow>
                </a:effectLst>
              </a:rPr>
            </a:br>
            <a:r>
              <a:rPr lang="as-IN" sz="2000" dirty="0" smtClean="0">
                <a:effectLst>
                  <a:glow rad="63500">
                    <a:schemeClr val="accent3">
                      <a:satMod val="175000"/>
                      <a:alpha val="40000"/>
                    </a:schemeClr>
                  </a:glow>
                </a:effectLst>
              </a:rPr>
              <a:t>২। শিক্ষাপ্রতিষ্ঠান ও ক্লাসরুমে ইভটিজিং সম্পর্কে আলোচনা করা এবং নেতিবাচক বিষয় তুলে ধরা।</a:t>
            </a:r>
            <a:br>
              <a:rPr lang="as-IN" sz="2000" dirty="0" smtClean="0">
                <a:effectLst>
                  <a:glow rad="63500">
                    <a:schemeClr val="accent3">
                      <a:satMod val="175000"/>
                      <a:alpha val="40000"/>
                    </a:schemeClr>
                  </a:glow>
                </a:effectLst>
              </a:rPr>
            </a:br>
            <a:r>
              <a:rPr lang="as-IN" sz="2000" dirty="0" smtClean="0">
                <a:effectLst>
                  <a:glow rad="63500">
                    <a:schemeClr val="accent3">
                      <a:satMod val="175000"/>
                      <a:alpha val="40000"/>
                    </a:schemeClr>
                  </a:glow>
                </a:effectLst>
              </a:rPr>
              <a:t>৩। গণমাধ্যমে ইভটিজিং উৎসাহিত হয় এ ধরনের বক্তব্য, বিজ্ঞাপন, নাটক কঠোরভাবে প্রচার না করতে পদক্ষেপ গ্রহণ করা।</a:t>
            </a:r>
            <a:br>
              <a:rPr lang="as-IN" sz="2000" dirty="0" smtClean="0">
                <a:effectLst>
                  <a:glow rad="63500">
                    <a:schemeClr val="accent3">
                      <a:satMod val="175000"/>
                      <a:alpha val="40000"/>
                    </a:schemeClr>
                  </a:glow>
                </a:effectLst>
              </a:rPr>
            </a:br>
            <a:r>
              <a:rPr lang="as-IN" sz="2000" dirty="0" smtClean="0">
                <a:effectLst>
                  <a:glow rad="63500">
                    <a:schemeClr val="accent3">
                      <a:satMod val="175000"/>
                      <a:alpha val="40000"/>
                    </a:schemeClr>
                  </a:glow>
                </a:effectLst>
              </a:rPr>
              <a:t>৪। আইনশৃঙ্খলা রক্ষাকারী বাহিনীকে সচেতন ও কার্যকর করা।</a:t>
            </a:r>
            <a:br>
              <a:rPr lang="as-IN" sz="2000" dirty="0" smtClean="0">
                <a:effectLst>
                  <a:glow rad="63500">
                    <a:schemeClr val="accent3">
                      <a:satMod val="175000"/>
                      <a:alpha val="40000"/>
                    </a:schemeClr>
                  </a:glow>
                </a:effectLst>
              </a:rPr>
            </a:br>
            <a:r>
              <a:rPr lang="as-IN" sz="2000" dirty="0" smtClean="0">
                <a:effectLst>
                  <a:glow rad="63500">
                    <a:schemeClr val="accent3">
                      <a:satMod val="175000"/>
                      <a:alpha val="40000"/>
                    </a:schemeClr>
                  </a:glow>
                </a:effectLst>
              </a:rPr>
              <a:t>৫। ইভটিজিংয়ের ঘটনা ঘটলে ভিকটিমের পাশে সবাইকে দাঁড়ানো।</a:t>
            </a:r>
            <a:br>
              <a:rPr lang="as-IN" sz="2000" dirty="0" smtClean="0">
                <a:effectLst>
                  <a:glow rad="63500">
                    <a:schemeClr val="accent3">
                      <a:satMod val="175000"/>
                      <a:alpha val="40000"/>
                    </a:schemeClr>
                  </a:glow>
                </a:effectLst>
              </a:rPr>
            </a:br>
            <a:r>
              <a:rPr lang="as-IN" sz="2000" dirty="0" smtClean="0">
                <a:effectLst>
                  <a:glow rad="63500">
                    <a:schemeClr val="accent3">
                      <a:satMod val="175000"/>
                      <a:alpha val="40000"/>
                    </a:schemeClr>
                  </a:glow>
                </a:effectLst>
              </a:rPr>
              <a:t>৬। স্থানীয় ও জাতীয় পর্যায়ে ইভটিজিং প্রতিরোধ কমিটি গঠন ও সচেতনতামূলক কার্যক্রম গ্রহণ করা।</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 (4).jpg"/>
          <p:cNvPicPr>
            <a:picLocks noChangeAspect="1"/>
          </p:cNvPicPr>
          <p:nvPr/>
        </p:nvPicPr>
        <p:blipFill>
          <a:blip r:embed="rId2"/>
          <a:stretch>
            <a:fillRect/>
          </a:stretch>
        </p:blipFill>
        <p:spPr>
          <a:xfrm>
            <a:off x="457200" y="1143000"/>
            <a:ext cx="8305800" cy="5181600"/>
          </a:xfrm>
          <a:prstGeom prst="rect">
            <a:avLst/>
          </a:prstGeom>
          <a:ln w="88900" cap="sq" cmpd="thickThin">
            <a:solidFill>
              <a:srgbClr val="000000"/>
            </a:solidFill>
            <a:prstDash val="solid"/>
            <a:miter lim="800000"/>
          </a:ln>
          <a:effectLst>
            <a:glow rad="228600">
              <a:schemeClr val="accent2">
                <a:satMod val="175000"/>
                <a:alpha val="40000"/>
              </a:schemeClr>
            </a:glow>
            <a:innerShdw blurRad="76200">
              <a:srgbClr val="000000"/>
            </a:innerShdw>
          </a:effectLst>
        </p:spPr>
      </p:pic>
      <p:sp>
        <p:nvSpPr>
          <p:cNvPr id="3" name="TextBox 2"/>
          <p:cNvSpPr txBox="1"/>
          <p:nvPr/>
        </p:nvSpPr>
        <p:spPr>
          <a:xfrm>
            <a:off x="1981200" y="228600"/>
            <a:ext cx="5410200" cy="523220"/>
          </a:xfrm>
          <a:prstGeom prst="rect">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bn-IN" dirty="0" smtClean="0">
                <a:latin typeface="NikoshaBAN)"/>
              </a:rPr>
              <a:t>     </a:t>
            </a:r>
            <a:r>
              <a:rPr lang="bn-IN" sz="2800" dirty="0" smtClean="0">
                <a:effectLst>
                  <a:glow rad="228600">
                    <a:schemeClr val="accent2">
                      <a:satMod val="175000"/>
                      <a:alpha val="40000"/>
                    </a:schemeClr>
                  </a:glow>
                </a:effectLst>
                <a:latin typeface="NikoshaBAN)"/>
              </a:rPr>
              <a:t>সচেতনতামূলক পদক্ষেপ </a:t>
            </a:r>
            <a:endParaRPr lang="en-US" sz="2800" dirty="0">
              <a:effectLst>
                <a:glow rad="228600">
                  <a:schemeClr val="accent2">
                    <a:satMod val="175000"/>
                    <a:alpha val="40000"/>
                  </a:schemeClr>
                </a:glow>
              </a:effectLst>
              <a:latin typeface="NikoshaBAN)"/>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jpg"/>
          <p:cNvPicPr>
            <a:picLocks noChangeAspect="1"/>
          </p:cNvPicPr>
          <p:nvPr/>
        </p:nvPicPr>
        <p:blipFill>
          <a:blip r:embed="rId2"/>
          <a:stretch>
            <a:fillRect/>
          </a:stretch>
        </p:blipFill>
        <p:spPr>
          <a:xfrm>
            <a:off x="228600" y="1295400"/>
            <a:ext cx="8610600" cy="5181600"/>
          </a:xfrm>
          <a:prstGeom prst="rect">
            <a:avLst/>
          </a:prstGeom>
          <a:ln w="88900" cap="sq" cmpd="thickThin">
            <a:solidFill>
              <a:srgbClr val="000000"/>
            </a:solidFill>
            <a:prstDash val="solid"/>
            <a:miter lim="800000"/>
          </a:ln>
          <a:effectLst>
            <a:glow rad="228600">
              <a:schemeClr val="accent1">
                <a:satMod val="175000"/>
                <a:alpha val="40000"/>
              </a:schemeClr>
            </a:glow>
            <a:innerShdw blurRad="76200">
              <a:srgbClr val="000000"/>
            </a:innerShdw>
          </a:effectLst>
        </p:spPr>
      </p:pic>
      <p:sp>
        <p:nvSpPr>
          <p:cNvPr id="5" name="TextBox 4"/>
          <p:cNvSpPr txBox="1"/>
          <p:nvPr/>
        </p:nvSpPr>
        <p:spPr>
          <a:xfrm>
            <a:off x="1981200" y="228600"/>
            <a:ext cx="5410200" cy="523220"/>
          </a:xfrm>
          <a:prstGeom prst="rect">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bn-IN" dirty="0" smtClean="0">
                <a:latin typeface="NikoshaBAN)"/>
              </a:rPr>
              <a:t>     </a:t>
            </a:r>
            <a:r>
              <a:rPr lang="bn-IN" sz="2800" dirty="0" smtClean="0">
                <a:effectLst>
                  <a:glow rad="228600">
                    <a:schemeClr val="accent2">
                      <a:satMod val="175000"/>
                      <a:alpha val="40000"/>
                    </a:schemeClr>
                  </a:glow>
                </a:effectLst>
                <a:latin typeface="NikoshaBAN)"/>
              </a:rPr>
              <a:t>সচেতনতামূলক পদক্ষেপ </a:t>
            </a:r>
            <a:endParaRPr lang="en-US" sz="2800" dirty="0">
              <a:effectLst>
                <a:glow rad="228600">
                  <a:schemeClr val="accent2">
                    <a:satMod val="175000"/>
                    <a:alpha val="40000"/>
                  </a:schemeClr>
                </a:glow>
              </a:effectLst>
              <a:latin typeface="NikoshaBAN)"/>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3600" y="533400"/>
            <a:ext cx="4648200" cy="923330"/>
          </a:xfrm>
          <a:prstGeom prst="rect">
            <a:avLst/>
          </a:prstGeom>
          <a:solidFill>
            <a:srgbClr val="002060"/>
          </a:solidFill>
          <a:ln w="381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bn-IN" sz="5400" dirty="0" smtClean="0">
                <a:latin typeface="NikoshaBAN)"/>
              </a:rPr>
              <a:t>   </a:t>
            </a:r>
            <a:r>
              <a:rPr lang="bn-IN" sz="5400" dirty="0" smtClean="0">
                <a:ln w="18415" cmpd="sng">
                  <a:solidFill>
                    <a:srgbClr val="FFFFFF"/>
                  </a:solidFill>
                  <a:prstDash val="solid"/>
                </a:ln>
                <a:solidFill>
                  <a:srgbClr val="FFFFFF"/>
                </a:solidFill>
                <a:effectLst>
                  <a:glow rad="101600">
                    <a:schemeClr val="accent6">
                      <a:satMod val="175000"/>
                      <a:alpha val="40000"/>
                    </a:schemeClr>
                  </a:glow>
                  <a:outerShdw blurRad="63500" dir="3600000" algn="tl" rotWithShape="0">
                    <a:srgbClr val="000000">
                      <a:alpha val="70000"/>
                    </a:srgbClr>
                  </a:outerShdw>
                </a:effectLst>
                <a:latin typeface="NikoshaBAN)"/>
              </a:rPr>
              <a:t>মূল্যায়ন </a:t>
            </a:r>
            <a:endParaRPr lang="en-US" sz="5400" dirty="0">
              <a:ln w="18415" cmpd="sng">
                <a:solidFill>
                  <a:srgbClr val="FFFFFF"/>
                </a:solidFill>
                <a:prstDash val="solid"/>
              </a:ln>
              <a:solidFill>
                <a:srgbClr val="FFFFFF"/>
              </a:solidFill>
              <a:effectLst>
                <a:glow rad="101600">
                  <a:schemeClr val="accent6">
                    <a:satMod val="175000"/>
                    <a:alpha val="40000"/>
                  </a:schemeClr>
                </a:glow>
                <a:outerShdw blurRad="63500" dir="3600000" algn="tl" rotWithShape="0">
                  <a:srgbClr val="000000">
                    <a:alpha val="70000"/>
                  </a:srgbClr>
                </a:outerShdw>
              </a:effectLst>
              <a:latin typeface="NikoshaBAN)"/>
            </a:endParaRPr>
          </a:p>
        </p:txBody>
      </p:sp>
      <p:sp>
        <p:nvSpPr>
          <p:cNvPr id="3" name="TextBox 2"/>
          <p:cNvSpPr txBox="1"/>
          <p:nvPr/>
        </p:nvSpPr>
        <p:spPr>
          <a:xfrm>
            <a:off x="1295400" y="2667000"/>
            <a:ext cx="6781800" cy="2123658"/>
          </a:xfrm>
          <a:prstGeom prst="rect">
            <a:avLst/>
          </a:prstGeom>
          <a:solidFill>
            <a:schemeClr val="accent3">
              <a:lumMod val="50000"/>
            </a:schemeClr>
          </a:solidFill>
          <a:ln w="38100">
            <a:solidFill>
              <a:schemeClr val="tx1"/>
            </a:solidFill>
          </a:ln>
        </p:spPr>
        <p:txBody>
          <a:bodyPr wrap="square" rtlCol="0">
            <a:spAutoFit/>
          </a:bodyPr>
          <a:lstStyle/>
          <a:p>
            <a:pPr>
              <a:buFont typeface="Wingdings" pitchFamily="2" charset="2"/>
              <a:buChar char="Ø"/>
            </a:pPr>
            <a:endParaRPr lang="bn-IN" dirty="0" smtClean="0"/>
          </a:p>
          <a:p>
            <a:pPr>
              <a:buFont typeface="Wingdings" pitchFamily="2" charset="2"/>
              <a:buChar char="Ø"/>
            </a:pPr>
            <a:r>
              <a:rPr lang="bn-IN" dirty="0" smtClean="0">
                <a:solidFill>
                  <a:schemeClr val="bg2"/>
                </a:solidFill>
              </a:rPr>
              <a:t>  </a:t>
            </a:r>
            <a:r>
              <a:rPr lang="bn-IN" sz="2400" dirty="0" smtClean="0">
                <a:solidFill>
                  <a:schemeClr val="bg2"/>
                </a:solidFill>
                <a:latin typeface="NikoshaBAN)"/>
              </a:rPr>
              <a:t>ইভটিজিং কী ?</a:t>
            </a:r>
          </a:p>
          <a:p>
            <a:pPr>
              <a:buFont typeface="Wingdings" pitchFamily="2" charset="2"/>
              <a:buChar char="Ø"/>
            </a:pPr>
            <a:r>
              <a:rPr lang="bn-IN" sz="2400" dirty="0" smtClean="0">
                <a:solidFill>
                  <a:schemeClr val="bg2"/>
                </a:solidFill>
                <a:latin typeface="NikoshaBAN)"/>
              </a:rPr>
              <a:t> </a:t>
            </a:r>
            <a:r>
              <a:rPr lang="bn-IN" sz="2400" dirty="0" smtClean="0">
                <a:solidFill>
                  <a:schemeClr val="bg2"/>
                </a:solidFill>
                <a:latin typeface="NikoshaBAN)"/>
              </a:rPr>
              <a:t>কী কী কাজ দ্বারা ইভটিজিং সংঘটিতকরে ?</a:t>
            </a:r>
          </a:p>
          <a:p>
            <a:pPr>
              <a:buFont typeface="Wingdings" pitchFamily="2" charset="2"/>
              <a:buChar char="Ø"/>
            </a:pPr>
            <a:r>
              <a:rPr lang="bn-IN" sz="2400" dirty="0" smtClean="0">
                <a:solidFill>
                  <a:schemeClr val="bg2"/>
                </a:solidFill>
                <a:latin typeface="NikoshaBAN)"/>
              </a:rPr>
              <a:t> </a:t>
            </a:r>
            <a:r>
              <a:rPr lang="bn-IN" sz="2400" dirty="0" smtClean="0">
                <a:solidFill>
                  <a:schemeClr val="bg2"/>
                </a:solidFill>
                <a:latin typeface="NikoshaBAN)"/>
              </a:rPr>
              <a:t>১৯৭৬ সালে প্রণীত আইনে ইভটিজিং</a:t>
            </a:r>
          </a:p>
          <a:p>
            <a:r>
              <a:rPr lang="bn-IN" sz="2400" dirty="0" smtClean="0">
                <a:solidFill>
                  <a:schemeClr val="bg2"/>
                </a:solidFill>
                <a:latin typeface="NikoshaBAN)"/>
              </a:rPr>
              <a:t>	</a:t>
            </a:r>
            <a:r>
              <a:rPr lang="bn-IN" sz="2400" dirty="0" smtClean="0">
                <a:solidFill>
                  <a:schemeClr val="bg2"/>
                </a:solidFill>
                <a:latin typeface="NikoshaBAN)"/>
              </a:rPr>
              <a:t>এর শাস্তিযোগ্য অপরাধ কী ?</a:t>
            </a:r>
            <a:r>
              <a:rPr lang="bn-IN" sz="2400" dirty="0" smtClean="0">
                <a:latin typeface="NikoshaBAN)"/>
              </a:rPr>
              <a:t> </a:t>
            </a:r>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Arrow Callout 1"/>
          <p:cNvSpPr/>
          <p:nvPr/>
        </p:nvSpPr>
        <p:spPr>
          <a:xfrm>
            <a:off x="1066800" y="381000"/>
            <a:ext cx="2057400" cy="3581400"/>
          </a:xfrm>
          <a:prstGeom prst="rightArrowCallout">
            <a:avLst/>
          </a:prstGeom>
          <a:solidFill>
            <a:schemeClr val="accent4">
              <a:lumMod val="50000"/>
            </a:schemeClr>
          </a:solidFill>
          <a:ln>
            <a:noFill/>
          </a:ln>
          <a:effectLst>
            <a:glow rad="228600">
              <a:schemeClr val="accent1">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একক</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 </a:t>
            </a:r>
            <a:r>
              <a:rPr lang="en-US" sz="36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কাজ</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 </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endParaRPr>
          </a:p>
        </p:txBody>
      </p:sp>
      <p:pic>
        <p:nvPicPr>
          <p:cNvPr id="4" name="Picture 3" descr="images (3).jpg"/>
          <p:cNvPicPr>
            <a:picLocks noChangeAspect="1"/>
          </p:cNvPicPr>
          <p:nvPr/>
        </p:nvPicPr>
        <p:blipFill>
          <a:blip r:embed="rId2"/>
          <a:stretch>
            <a:fillRect/>
          </a:stretch>
        </p:blipFill>
        <p:spPr>
          <a:xfrm>
            <a:off x="3581400" y="304800"/>
            <a:ext cx="4648200" cy="3762375"/>
          </a:xfrm>
          <a:prstGeom prst="ellipse">
            <a:avLst/>
          </a:prstGeom>
          <a:ln w="63500" cap="rnd">
            <a:noFill/>
          </a:ln>
          <a:effectLst>
            <a:glow rad="2286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5" name="TextBox 4"/>
          <p:cNvSpPr txBox="1"/>
          <p:nvPr/>
        </p:nvSpPr>
        <p:spPr>
          <a:xfrm>
            <a:off x="533400" y="4800600"/>
            <a:ext cx="8001000" cy="584775"/>
          </a:xfrm>
          <a:prstGeom prst="rect">
            <a:avLst/>
          </a:prstGeom>
          <a:solidFill>
            <a:srgbClr val="92D050"/>
          </a:solidFill>
          <a:ln w="381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bn-IN" dirty="0" smtClean="0">
                <a:latin typeface="NikoshaBAN)"/>
              </a:rPr>
              <a:t>  </a:t>
            </a:r>
            <a:r>
              <a:rPr lang="bn-IN" sz="3200" dirty="0" smtClean="0">
                <a:latin typeface="NikoshaBAN)"/>
              </a:rPr>
              <a:t>কারা ইভটিজিংএর শিকার হয় উল্লেখ কর । </a:t>
            </a:r>
            <a:endParaRPr lang="en-US" sz="3200" dirty="0">
              <a:latin typeface="NikoshaBAN)"/>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Arrow Callout 1"/>
          <p:cNvSpPr/>
          <p:nvPr/>
        </p:nvSpPr>
        <p:spPr>
          <a:xfrm>
            <a:off x="609600" y="533400"/>
            <a:ext cx="2743200" cy="3581400"/>
          </a:xfrm>
          <a:prstGeom prst="rightArrowCallout">
            <a:avLst/>
          </a:prstGeom>
          <a:solidFill>
            <a:srgbClr val="7030A0"/>
          </a:solidFill>
          <a:ln>
            <a:noFill/>
          </a:ln>
          <a:effectLst>
            <a:glow rad="2286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err="1" smtClean="0">
                <a:effectLst>
                  <a:glow rad="228600">
                    <a:schemeClr val="accent1">
                      <a:satMod val="175000"/>
                      <a:alpha val="40000"/>
                    </a:schemeClr>
                  </a:glow>
                </a:effectLst>
                <a:latin typeface="NikoshBAN" pitchFamily="2" charset="0"/>
                <a:cs typeface="NikoshBAN" pitchFamily="2" charset="0"/>
              </a:rPr>
              <a:t>জোড়ায়</a:t>
            </a:r>
            <a:r>
              <a:rPr lang="en-US" sz="4400" dirty="0" smtClean="0">
                <a:effectLst>
                  <a:glow rad="228600">
                    <a:schemeClr val="accent1">
                      <a:satMod val="175000"/>
                      <a:alpha val="40000"/>
                    </a:schemeClr>
                  </a:glow>
                </a:effectLst>
                <a:latin typeface="NikoshBAN" pitchFamily="2" charset="0"/>
                <a:cs typeface="NikoshBAN" pitchFamily="2" charset="0"/>
              </a:rPr>
              <a:t> </a:t>
            </a:r>
            <a:r>
              <a:rPr lang="en-US" sz="4400" dirty="0" err="1" smtClean="0">
                <a:effectLst>
                  <a:glow rad="228600">
                    <a:schemeClr val="accent1">
                      <a:satMod val="175000"/>
                      <a:alpha val="40000"/>
                    </a:schemeClr>
                  </a:glow>
                </a:effectLst>
                <a:latin typeface="NikoshBAN" pitchFamily="2" charset="0"/>
                <a:cs typeface="NikoshBAN" pitchFamily="2" charset="0"/>
              </a:rPr>
              <a:t>কাজ</a:t>
            </a:r>
            <a:r>
              <a:rPr lang="en-US" sz="4400" dirty="0" smtClean="0">
                <a:effectLst>
                  <a:glow rad="228600">
                    <a:schemeClr val="accent1">
                      <a:satMod val="175000"/>
                      <a:alpha val="40000"/>
                    </a:schemeClr>
                  </a:glow>
                </a:effectLst>
                <a:latin typeface="NikoshBAN" pitchFamily="2" charset="0"/>
                <a:cs typeface="NikoshBAN" pitchFamily="2" charset="0"/>
              </a:rPr>
              <a:t> </a:t>
            </a:r>
            <a:endParaRPr lang="en-US" sz="4400" dirty="0">
              <a:effectLst>
                <a:glow rad="228600">
                  <a:schemeClr val="accent1">
                    <a:satMod val="175000"/>
                    <a:alpha val="40000"/>
                  </a:schemeClr>
                </a:glow>
              </a:effectLst>
              <a:latin typeface="NikoshBAN" pitchFamily="2" charset="0"/>
              <a:cs typeface="NikoshBAN" pitchFamily="2" charset="0"/>
            </a:endParaRPr>
          </a:p>
        </p:txBody>
      </p:sp>
      <p:pic>
        <p:nvPicPr>
          <p:cNvPr id="3" name="Picture 2" descr="maxresdefault (1).jpg"/>
          <p:cNvPicPr>
            <a:picLocks noChangeAspect="1"/>
          </p:cNvPicPr>
          <p:nvPr/>
        </p:nvPicPr>
        <p:blipFill>
          <a:blip r:embed="rId2"/>
          <a:srcRect t="32222" r="22500"/>
          <a:stretch>
            <a:fillRect/>
          </a:stretch>
        </p:blipFill>
        <p:spPr>
          <a:xfrm>
            <a:off x="3657600" y="457200"/>
            <a:ext cx="4724400" cy="3810000"/>
          </a:xfrm>
          <a:prstGeom prst="ellipse">
            <a:avLst/>
          </a:prstGeom>
          <a:ln w="63500" cap="rnd">
            <a:solidFill>
              <a:srgbClr val="333333"/>
            </a:solidFill>
          </a:ln>
          <a:effectLst>
            <a:glow rad="228600">
              <a:schemeClr val="accent6">
                <a:satMod val="175000"/>
                <a:alpha val="40000"/>
              </a:schemeClr>
            </a:glow>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TextBox 4"/>
          <p:cNvSpPr txBox="1"/>
          <p:nvPr/>
        </p:nvSpPr>
        <p:spPr>
          <a:xfrm>
            <a:off x="685800" y="5105400"/>
            <a:ext cx="7848600" cy="830997"/>
          </a:xfrm>
          <a:prstGeom prst="rect">
            <a:avLst/>
          </a:prstGeom>
          <a:solidFill>
            <a:srgbClr val="FFC000"/>
          </a:solidFill>
          <a:ln w="28575">
            <a:noFill/>
          </a:ln>
          <a:effectLst>
            <a:glow rad="228600">
              <a:schemeClr val="accent4">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bn-IN" dirty="0" smtClean="0">
                <a:latin typeface="NikoshaBAN)"/>
              </a:rPr>
              <a:t> </a:t>
            </a:r>
            <a:r>
              <a:rPr lang="bn-IN" sz="2400" dirty="0" smtClean="0">
                <a:latin typeface="NikoshaBAN)"/>
              </a:rPr>
              <a:t>ইভটিজিং প্রতিকার/ প্রতিরোধ কীভাবে করা যায় ? সে  	সম্পর্কে তোমাদের মন্তব্য প্রদান কর । </a:t>
            </a:r>
            <a:endParaRPr lang="en-US" sz="2400" dirty="0">
              <a:latin typeface="NikoshaBAN)"/>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artistsvalley.com/images/icons/Financial%20Accounting%20Icons/Standard%20Home/256x256/Standard%20Home.jpg"/>
          <p:cNvPicPr>
            <a:picLocks noChangeAspect="1" noChangeArrowheads="1"/>
          </p:cNvPicPr>
          <p:nvPr/>
        </p:nvPicPr>
        <p:blipFill>
          <a:blip r:embed="rId2" cstate="print">
            <a:duotone>
              <a:prstClr val="black"/>
              <a:srgbClr val="D9C3A5">
                <a:tint val="50000"/>
                <a:satMod val="180000"/>
              </a:srgbClr>
            </a:duotone>
          </a:blip>
          <a:srcRect l="1724" r="3448"/>
          <a:stretch>
            <a:fillRect/>
          </a:stretch>
        </p:blipFill>
        <p:spPr bwMode="auto">
          <a:xfrm>
            <a:off x="228600" y="457200"/>
            <a:ext cx="4114800" cy="2971800"/>
          </a:xfrm>
          <a:prstGeom prst="rect">
            <a:avLst/>
          </a:prstGeom>
          <a:noFill/>
          <a:ln w="28575">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
        <p:nvSpPr>
          <p:cNvPr id="3" name="Rectangle 2"/>
          <p:cNvSpPr/>
          <p:nvPr/>
        </p:nvSpPr>
        <p:spPr>
          <a:xfrm>
            <a:off x="4724400" y="914400"/>
            <a:ext cx="3886200" cy="1981200"/>
          </a:xfrm>
          <a:prstGeom prst="rect">
            <a:avLst/>
          </a:prstGeom>
          <a:solidFill>
            <a:srgbClr val="7030A0"/>
          </a:solidFill>
          <a:ln>
            <a:solidFill>
              <a:srgbClr val="0000FF"/>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anose="02000000000000000000" pitchFamily="2" charset="0"/>
                <a:cs typeface="NikoshBAN" panose="02000000000000000000" pitchFamily="2" charset="0"/>
              </a:rPr>
              <a:t>বাড়ীর</a:t>
            </a:r>
            <a:r>
              <a:rPr lang="bn-BD"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anose="02000000000000000000" pitchFamily="2" charset="0"/>
                <a:cs typeface="NikoshBAN" panose="02000000000000000000" pitchFamily="2" charset="0"/>
              </a:rPr>
              <a:t> </a:t>
            </a:r>
            <a:r>
              <a:rPr lang="bn-BD" sz="6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anose="02000000000000000000" pitchFamily="2" charset="0"/>
                <a:cs typeface="NikoshBAN" panose="02000000000000000000" pitchFamily="2" charset="0"/>
              </a:rPr>
              <a:t>কাজ</a:t>
            </a:r>
            <a:r>
              <a:rPr lang="bn-BD"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anose="02000000000000000000" pitchFamily="2" charset="0"/>
                <a:cs typeface="NikoshBAN" panose="02000000000000000000" pitchFamily="2" charset="0"/>
              </a:rPr>
              <a:t> </a:t>
            </a:r>
            <a:endParaRPr lang="en-US" sz="1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anose="02000000000000000000" pitchFamily="2" charset="0"/>
              <a:cs typeface="NikoshBAN" panose="02000000000000000000" pitchFamily="2" charset="0"/>
            </a:endParaRPr>
          </a:p>
        </p:txBody>
      </p:sp>
      <p:sp>
        <p:nvSpPr>
          <p:cNvPr id="4" name="TextBox 3"/>
          <p:cNvSpPr txBox="1"/>
          <p:nvPr/>
        </p:nvSpPr>
        <p:spPr>
          <a:xfrm>
            <a:off x="381000" y="4495800"/>
            <a:ext cx="8382000" cy="954107"/>
          </a:xfrm>
          <a:prstGeom prst="rect">
            <a:avLst/>
          </a:prstGeom>
          <a:solidFill>
            <a:schemeClr val="accent6">
              <a:lumMod val="75000"/>
            </a:schemeClr>
          </a:solidFill>
          <a:ln w="38100">
            <a:noFill/>
          </a:ln>
          <a:effectLst>
            <a:glow rad="228600">
              <a:schemeClr val="accent5">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bn-IN" dirty="0" smtClean="0">
                <a:latin typeface="NikoshaBAN)"/>
              </a:rPr>
              <a:t> </a:t>
            </a:r>
            <a:r>
              <a:rPr lang="bn-IN" sz="2800" dirty="0" smtClean="0">
                <a:effectLst>
                  <a:glow rad="101600">
                    <a:schemeClr val="accent2">
                      <a:satMod val="175000"/>
                      <a:alpha val="40000"/>
                    </a:schemeClr>
                  </a:glow>
                </a:effectLst>
                <a:latin typeface="NikoshaBAN)"/>
              </a:rPr>
              <a:t>ইভটিজিং পরিহার ও প্রতিরোধে একজন শিক্ষার্থীর সমাজে 	ও পরিবারে কী কী ভূমিকা রয়েছে ? </a:t>
            </a:r>
            <a:endParaRPr lang="en-US" sz="2800" dirty="0">
              <a:effectLst>
                <a:glow rad="101600">
                  <a:schemeClr val="accent2">
                    <a:satMod val="175000"/>
                    <a:alpha val="40000"/>
                  </a:schemeClr>
                </a:glow>
              </a:effectLst>
              <a:latin typeface="NikoshaB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1"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0" fill="hold"/>
                                        <p:tgtEl>
                                          <p:spTgt spid="3"/>
                                        </p:tgtEl>
                                        <p:attrNameLst>
                                          <p:attrName>ppt_x</p:attrName>
                                        </p:attrNameLst>
                                      </p:cBhvr>
                                      <p:tavLst>
                                        <p:tav tm="0">
                                          <p:val>
                                            <p:strVal val="#ppt_x"/>
                                          </p:val>
                                        </p:tav>
                                        <p:tav tm="100000">
                                          <p:val>
                                            <p:strVal val="#ppt_x"/>
                                          </p:val>
                                        </p:tav>
                                      </p:tavLst>
                                    </p:anim>
                                    <p:anim calcmode="lin" valueType="num">
                                      <p:cBhvr additive="base">
                                        <p:cTn id="20" dur="5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3200400"/>
            <a:ext cx="6324599" cy="369332"/>
          </a:xfrm>
          <a:prstGeom prst="rect">
            <a:avLst/>
          </a:prstGeom>
        </p:spPr>
        <p:txBody>
          <a:bodyPr wrap="square">
            <a:spAutoFit/>
          </a:bodyPr>
          <a:lstStyle/>
          <a:p>
            <a:r>
              <a:rPr lang="en-US" dirty="0" smtClean="0">
                <a:latin typeface="NikoshBAN" pitchFamily="2" charset="0"/>
                <a:cs typeface="NikoshBAN" pitchFamily="2" charset="0"/>
              </a:rPr>
              <a:t>,</a:t>
            </a:r>
            <a:endParaRPr lang="en-US" dirty="0"/>
          </a:p>
        </p:txBody>
      </p:sp>
      <p:sp>
        <p:nvSpPr>
          <p:cNvPr id="4" name="TextBox 3"/>
          <p:cNvSpPr txBox="1"/>
          <p:nvPr/>
        </p:nvSpPr>
        <p:spPr>
          <a:xfrm>
            <a:off x="2133600" y="609600"/>
            <a:ext cx="5334000" cy="923330"/>
          </a:xfrm>
          <a:prstGeom prst="rect">
            <a:avLst/>
          </a:prstGeom>
          <a:solidFill>
            <a:srgbClr val="FF0000"/>
          </a:solidFill>
          <a:ln w="57150">
            <a:noFill/>
          </a:ln>
          <a:effectLst>
            <a:glow rad="228600">
              <a:schemeClr val="accent1">
                <a:satMod val="175000"/>
                <a:alpha val="40000"/>
              </a:schemeClr>
            </a:glow>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txBody>
          <a:bodyPr wrap="square" rtlCol="0">
            <a:spAutoFit/>
          </a:bodyPr>
          <a:lstStyle/>
          <a:p>
            <a:r>
              <a:rPr lang="en-US" sz="5400" dirty="0" smtClean="0">
                <a:latin typeface="NikoshBAN" pitchFamily="2" charset="0"/>
                <a:cs typeface="NikoshBAN" pitchFamily="2" charset="0"/>
              </a:rPr>
              <a:t>      </a:t>
            </a:r>
            <a:r>
              <a:rPr lang="en-US" sz="5400" dirty="0" err="1" smtClean="0">
                <a:effectLst>
                  <a:glow rad="228600">
                    <a:schemeClr val="accent1">
                      <a:satMod val="175000"/>
                      <a:alpha val="40000"/>
                    </a:schemeClr>
                  </a:glow>
                </a:effectLst>
                <a:latin typeface="NikoshBAN" pitchFamily="2" charset="0"/>
                <a:cs typeface="NikoshBAN" pitchFamily="2" charset="0"/>
              </a:rPr>
              <a:t>সকলকে</a:t>
            </a:r>
            <a:r>
              <a:rPr lang="en-US" sz="5400" dirty="0" smtClean="0">
                <a:effectLst>
                  <a:glow rad="228600">
                    <a:schemeClr val="accent1">
                      <a:satMod val="175000"/>
                      <a:alpha val="40000"/>
                    </a:schemeClr>
                  </a:glow>
                </a:effectLst>
                <a:latin typeface="NikoshBAN" pitchFamily="2" charset="0"/>
                <a:cs typeface="NikoshBAN" pitchFamily="2" charset="0"/>
              </a:rPr>
              <a:t> </a:t>
            </a:r>
            <a:r>
              <a:rPr lang="en-US" sz="5400" dirty="0" err="1" smtClean="0">
                <a:effectLst>
                  <a:glow rad="228600">
                    <a:schemeClr val="accent1">
                      <a:satMod val="175000"/>
                      <a:alpha val="40000"/>
                    </a:schemeClr>
                  </a:glow>
                </a:effectLst>
                <a:latin typeface="NikoshBAN" pitchFamily="2" charset="0"/>
                <a:cs typeface="NikoshBAN" pitchFamily="2" charset="0"/>
              </a:rPr>
              <a:t>ধন্যবাদ</a:t>
            </a:r>
            <a:r>
              <a:rPr lang="en-US" sz="5400" dirty="0" smtClean="0">
                <a:effectLst>
                  <a:glow rad="228600">
                    <a:schemeClr val="accent1">
                      <a:satMod val="175000"/>
                      <a:alpha val="40000"/>
                    </a:schemeClr>
                  </a:glow>
                </a:effectLst>
                <a:latin typeface="NikoshBAN" pitchFamily="2" charset="0"/>
                <a:cs typeface="NikoshBAN" pitchFamily="2" charset="0"/>
              </a:rPr>
              <a:t>  </a:t>
            </a:r>
            <a:endParaRPr lang="en-US" sz="5400" dirty="0">
              <a:effectLst>
                <a:glow rad="228600">
                  <a:schemeClr val="accent1">
                    <a:satMod val="175000"/>
                    <a:alpha val="40000"/>
                  </a:schemeClr>
                </a:glow>
              </a:effectLst>
              <a:latin typeface="NikoshBAN" pitchFamily="2" charset="0"/>
              <a:cs typeface="NikoshBAN" pitchFamily="2" charset="0"/>
            </a:endParaRPr>
          </a:p>
        </p:txBody>
      </p:sp>
      <p:pic>
        <p:nvPicPr>
          <p:cNvPr id="5" name="Picture 4" descr="golap.jpg"/>
          <p:cNvPicPr>
            <a:picLocks noChangeAspect="1"/>
          </p:cNvPicPr>
          <p:nvPr/>
        </p:nvPicPr>
        <p:blipFill>
          <a:blip r:embed="rId2"/>
          <a:stretch>
            <a:fillRect/>
          </a:stretch>
        </p:blipFill>
        <p:spPr>
          <a:xfrm>
            <a:off x="533400" y="1828799"/>
            <a:ext cx="8077200" cy="4495801"/>
          </a:xfrm>
          <a:prstGeom prst="rect">
            <a:avLst/>
          </a:prstGeom>
          <a:solidFill>
            <a:srgbClr val="FFFFFF">
              <a:shade val="85000"/>
            </a:srgbClr>
          </a:solidFill>
          <a:ln w="88900" cap="sq">
            <a:solidFill>
              <a:srgbClr val="FFFFFF"/>
            </a:solidFill>
            <a:miter lim="800000"/>
          </a:ln>
          <a:effectLst>
            <a:glow rad="228600">
              <a:schemeClr val="accent2">
                <a:satMod val="175000"/>
                <a:alpha val="40000"/>
              </a:schemeClr>
            </a:glow>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3600" y="381000"/>
            <a:ext cx="4419600" cy="523220"/>
          </a:xfrm>
          <a:prstGeom prst="rect">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bn-IN" sz="2800" dirty="0" smtClean="0">
                <a:latin typeface="NikoshaBAN)"/>
              </a:rPr>
              <a:t>       </a:t>
            </a:r>
            <a:r>
              <a:rPr lang="bn-IN"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aBAN)"/>
              </a:rPr>
              <a:t>পরিচিতি </a:t>
            </a: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aBAN)"/>
            </a:endParaRPr>
          </a:p>
        </p:txBody>
      </p:sp>
      <p:sp>
        <p:nvSpPr>
          <p:cNvPr id="5" name="TextBox 4"/>
          <p:cNvSpPr txBox="1"/>
          <p:nvPr/>
        </p:nvSpPr>
        <p:spPr>
          <a:xfrm>
            <a:off x="228600" y="1295400"/>
            <a:ext cx="4191000" cy="4154984"/>
          </a:xfrm>
          <a:prstGeom prst="rect">
            <a:avLst/>
          </a:prstGeom>
          <a:solidFill>
            <a:srgbClr val="FF0000"/>
          </a:solidFill>
          <a:ln w="38100">
            <a:solidFill>
              <a:schemeClr val="tx1"/>
            </a:solidFill>
          </a:ln>
        </p:spPr>
        <p:txBody>
          <a:bodyPr wrap="square" rtlCol="0">
            <a:spAutoFit/>
          </a:bodyPr>
          <a:lstStyle/>
          <a:p>
            <a:r>
              <a:rPr lang="bn-IN" sz="3600" dirty="0" smtClean="0">
                <a:latin typeface="NikoshaBAN)"/>
              </a:rPr>
              <a:t> </a:t>
            </a:r>
          </a:p>
          <a:p>
            <a:endParaRPr lang="bn-IN" sz="3600" dirty="0" smtClean="0">
              <a:latin typeface="NikoshaBAN)"/>
            </a:endParaRPr>
          </a:p>
          <a:p>
            <a:endParaRPr lang="bn-IN" sz="3600" dirty="0" smtClean="0">
              <a:latin typeface="NikoshaBAN)"/>
            </a:endParaRPr>
          </a:p>
          <a:p>
            <a:r>
              <a:rPr lang="bn-IN" sz="3200" dirty="0" smtClean="0">
                <a:latin typeface="NikoshaBAN)"/>
              </a:rPr>
              <a:t>মোঃ মাজহারুল ইসলাম</a:t>
            </a:r>
          </a:p>
          <a:p>
            <a:r>
              <a:rPr lang="bn-IN" dirty="0" smtClean="0">
                <a:latin typeface="NikoshaBAN)"/>
              </a:rPr>
              <a:t> </a:t>
            </a:r>
            <a:r>
              <a:rPr lang="bn-IN" dirty="0" smtClean="0">
                <a:latin typeface="NikoshaBAN)"/>
              </a:rPr>
              <a:t> </a:t>
            </a:r>
            <a:r>
              <a:rPr lang="bn-IN" sz="2800" dirty="0" smtClean="0">
                <a:latin typeface="NikoshaBAN)"/>
              </a:rPr>
              <a:t>সকারি শিক্ষক</a:t>
            </a:r>
            <a:endParaRPr lang="bn-IN" dirty="0" smtClean="0">
              <a:latin typeface="NikoshaBAN)"/>
            </a:endParaRPr>
          </a:p>
          <a:p>
            <a:r>
              <a:rPr lang="bn-IN" dirty="0" smtClean="0">
                <a:latin typeface="NikoshaBAN)"/>
              </a:rPr>
              <a:t> </a:t>
            </a:r>
            <a:r>
              <a:rPr lang="bn-IN" dirty="0" smtClean="0">
                <a:latin typeface="NikoshaBAN)"/>
              </a:rPr>
              <a:t> </a:t>
            </a:r>
            <a:r>
              <a:rPr lang="bn-IN" sz="2400" dirty="0" smtClean="0">
                <a:latin typeface="NikoshaBAN)"/>
              </a:rPr>
              <a:t>বামুনিয়া সোনাতনতকাটি মাধ্যমিক  বালিকা বিদ্যালয় ,শার্শা , যশোর।</a:t>
            </a:r>
          </a:p>
          <a:p>
            <a:r>
              <a:rPr lang="bn-IN" sz="2400" dirty="0" smtClean="0">
                <a:latin typeface="NikoshaBAN)"/>
              </a:rPr>
              <a:t> </a:t>
            </a:r>
            <a:r>
              <a:rPr lang="bn-IN" sz="2400" dirty="0" smtClean="0">
                <a:latin typeface="NikoshaBAN)"/>
              </a:rPr>
              <a:t> মোবা; ০১৭৩০৯২১১৬২ </a:t>
            </a:r>
            <a:endParaRPr lang="en-US" sz="2400" dirty="0">
              <a:latin typeface="NikoshaBAN)"/>
            </a:endParaRPr>
          </a:p>
        </p:txBody>
      </p:sp>
      <p:sp>
        <p:nvSpPr>
          <p:cNvPr id="10" name="Rectangle 9"/>
          <p:cNvSpPr/>
          <p:nvPr/>
        </p:nvSpPr>
        <p:spPr>
          <a:xfrm>
            <a:off x="4724400" y="1295400"/>
            <a:ext cx="3886200" cy="3293209"/>
          </a:xfrm>
          <a:prstGeom prst="rect">
            <a:avLst/>
          </a:prstGeom>
          <a:solidFill>
            <a:schemeClr val="bg2">
              <a:lumMod val="10000"/>
            </a:schemeClr>
          </a:solidFill>
          <a:ln w="38100">
            <a:solidFill>
              <a:schemeClr val="tx1"/>
            </a:solidFill>
          </a:ln>
        </p:spPr>
        <p:txBody>
          <a:bodyPr wrap="square">
            <a:spAutoFit/>
          </a:bodyPr>
          <a:lstStyle/>
          <a:p>
            <a:endParaRPr lang="bn-IN" sz="4000" dirty="0" smtClean="0">
              <a:latin typeface="NikoshBAN" pitchFamily="2" charset="0"/>
              <a:cs typeface="NikoshBAN" pitchFamily="2" charset="0"/>
            </a:endParaRPr>
          </a:p>
          <a:p>
            <a:r>
              <a:rPr lang="bn-IN" sz="4000" dirty="0" smtClean="0">
                <a:solidFill>
                  <a:schemeClr val="bg1"/>
                </a:solidFill>
                <a:latin typeface="NikoshBAN" pitchFamily="2" charset="0"/>
                <a:cs typeface="NikoshBAN" pitchFamily="2" charset="0"/>
              </a:rPr>
              <a:t>শ্রেণিঃ সপ্তম </a:t>
            </a:r>
            <a:endParaRPr lang="bn-IN" sz="2400" dirty="0" smtClean="0">
              <a:solidFill>
                <a:schemeClr val="bg1"/>
              </a:solidFill>
              <a:latin typeface="NikoshBAN" pitchFamily="2" charset="0"/>
              <a:cs typeface="NikoshBAN" pitchFamily="2" charset="0"/>
            </a:endParaRPr>
          </a:p>
          <a:p>
            <a:r>
              <a:rPr lang="bn-IN" sz="3200" dirty="0" smtClean="0">
                <a:solidFill>
                  <a:schemeClr val="bg1"/>
                </a:solidFill>
                <a:latin typeface="NikoshBAN" pitchFamily="2" charset="0"/>
                <a:cs typeface="NikoshBAN" pitchFamily="2" charset="0"/>
              </a:rPr>
              <a:t>বিষয়ঃ ইসলাম ও নৈতিক শিক্ষা</a:t>
            </a:r>
            <a:endParaRPr lang="en-US" sz="3200" dirty="0" smtClean="0">
              <a:solidFill>
                <a:schemeClr val="bg1"/>
              </a:solidFill>
              <a:latin typeface="NikoshBAN" pitchFamily="2" charset="0"/>
              <a:cs typeface="NikoshBAN" pitchFamily="2" charset="0"/>
            </a:endParaRPr>
          </a:p>
          <a:p>
            <a:r>
              <a:rPr lang="en-US" sz="3200" dirty="0" err="1" smtClean="0">
                <a:solidFill>
                  <a:schemeClr val="bg1"/>
                </a:solidFill>
                <a:latin typeface="NikoshBAN" pitchFamily="2" charset="0"/>
                <a:cs typeface="NikoshBAN" pitchFamily="2" charset="0"/>
              </a:rPr>
              <a:t>অধ্যায়ঃ</a:t>
            </a:r>
            <a:r>
              <a:rPr lang="en-US" sz="3200" dirty="0" smtClean="0">
                <a:solidFill>
                  <a:schemeClr val="bg1"/>
                </a:solidFill>
                <a:latin typeface="NikoshBAN" pitchFamily="2" charset="0"/>
                <a:cs typeface="NikoshBAN" pitchFamily="2" charset="0"/>
              </a:rPr>
              <a:t> </a:t>
            </a:r>
            <a:endParaRPr lang="bn-IN" sz="3200" dirty="0" smtClean="0">
              <a:solidFill>
                <a:schemeClr val="bg1"/>
              </a:solidFill>
              <a:latin typeface="NikoshBAN" pitchFamily="2" charset="0"/>
              <a:cs typeface="NikoshBAN" pitchFamily="2" charset="0"/>
            </a:endParaRPr>
          </a:p>
          <a:p>
            <a:r>
              <a:rPr lang="bn-IN" sz="3200" dirty="0" smtClean="0">
                <a:solidFill>
                  <a:schemeClr val="bg1"/>
                </a:solidFill>
                <a:latin typeface="NikoshBAN" pitchFamily="2" charset="0"/>
                <a:cs typeface="NikoshBAN" pitchFamily="2" charset="0"/>
              </a:rPr>
              <a:t>সময়ঃ ৫০ মিনিট</a:t>
            </a:r>
            <a:endParaRPr lang="en-US" sz="3200" dirty="0" smtClean="0">
              <a:solidFill>
                <a:schemeClr val="bg1"/>
              </a:solidFill>
              <a:latin typeface="NikoshBAN" pitchFamily="2" charset="0"/>
              <a:cs typeface="NikoshBAN" pitchFamily="2" charset="0"/>
            </a:endParaRPr>
          </a:p>
        </p:txBody>
      </p:sp>
      <p:pic>
        <p:nvPicPr>
          <p:cNvPr id="11" name="Picture 10" descr="IMG_20190529_133822.jpg"/>
          <p:cNvPicPr>
            <a:picLocks noChangeAspect="1"/>
          </p:cNvPicPr>
          <p:nvPr/>
        </p:nvPicPr>
        <p:blipFill>
          <a:blip r:embed="rId2" cstate="print"/>
          <a:stretch>
            <a:fillRect/>
          </a:stretch>
        </p:blipFill>
        <p:spPr>
          <a:xfrm>
            <a:off x="381000" y="1371600"/>
            <a:ext cx="1371600" cy="1402923"/>
          </a:xfrm>
          <a:prstGeom prst="ellipse">
            <a:avLst/>
          </a:prstGeom>
          <a:ln w="76200" cap="rnd">
            <a:noFill/>
          </a:ln>
          <a:effectLst>
            <a:glow rad="228600">
              <a:schemeClr val="accent6">
                <a:satMod val="175000"/>
                <a:alpha val="40000"/>
              </a:schemeClr>
            </a:glow>
            <a:outerShdw blurRad="107950" dist="12700" dir="5400000" algn="ctr">
              <a:srgbClr val="000000"/>
            </a:outerShdw>
            <a:reflection blurRad="6350" stA="50000" endA="300" endPos="90000" dist="50800" dir="5400000" sy="-100000" algn="bl" rotWithShape="0"/>
          </a:effectLst>
          <a:scene3d>
            <a:camera prst="orthographicFront">
              <a:rot lat="0" lon="0" rev="0"/>
            </a:camera>
            <a:lightRig rig="soft" dir="t">
              <a:rot lat="0" lon="0" rev="0"/>
            </a:lightRig>
          </a:scene3d>
          <a:sp3d contourW="44450" prstMaterial="matte">
            <a:bevelT w="63500" h="63500" prst="artDeco"/>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0" fill="hold"/>
                                        <p:tgtEl>
                                          <p:spTgt spid="11"/>
                                        </p:tgtEl>
                                        <p:attrNameLst>
                                          <p:attrName>ppt_x</p:attrName>
                                        </p:attrNameLst>
                                      </p:cBhvr>
                                      <p:tavLst>
                                        <p:tav tm="0">
                                          <p:val>
                                            <p:strVal val="#ppt_x"/>
                                          </p:val>
                                        </p:tav>
                                        <p:tav tm="100000">
                                          <p:val>
                                            <p:strVal val="#ppt_x"/>
                                          </p:val>
                                        </p:tav>
                                      </p:tavLst>
                                    </p:anim>
                                    <p:anim calcmode="lin" valueType="num">
                                      <p:cBhvr additive="base">
                                        <p:cTn id="8" dur="5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20190624_043717.jpg"/>
          <p:cNvPicPr>
            <a:picLocks noChangeAspect="1"/>
          </p:cNvPicPr>
          <p:nvPr/>
        </p:nvPicPr>
        <p:blipFill>
          <a:blip r:embed="rId2"/>
          <a:stretch>
            <a:fillRect/>
          </a:stretch>
        </p:blipFill>
        <p:spPr>
          <a:xfrm>
            <a:off x="304800" y="1295400"/>
            <a:ext cx="8382000" cy="5257800"/>
          </a:xfrm>
          <a:prstGeom prst="rect">
            <a:avLst/>
          </a:prstGeom>
          <a:ln w="88900" cap="sq" cmpd="thickThin">
            <a:solidFill>
              <a:srgbClr val="000000"/>
            </a:solidFill>
            <a:prstDash val="solid"/>
            <a:miter lim="800000"/>
          </a:ln>
          <a:effectLst>
            <a:glow rad="228600">
              <a:schemeClr val="accent2">
                <a:satMod val="175000"/>
                <a:alpha val="40000"/>
              </a:schemeClr>
            </a:glow>
            <a:innerShdw blurRad="76200">
              <a:srgbClr val="000000"/>
            </a:innerShdw>
          </a:effectLst>
        </p:spPr>
      </p:pic>
      <p:sp>
        <p:nvSpPr>
          <p:cNvPr id="5" name="TextBox 4"/>
          <p:cNvSpPr txBox="1"/>
          <p:nvPr/>
        </p:nvSpPr>
        <p:spPr>
          <a:xfrm>
            <a:off x="1295400" y="381000"/>
            <a:ext cx="6629400" cy="461665"/>
          </a:xfrm>
          <a:prstGeom prst="rect">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bn-IN" dirty="0" smtClean="0">
                <a:latin typeface="NikoshaBAN)"/>
              </a:rPr>
              <a:t>         </a:t>
            </a:r>
            <a:r>
              <a:rPr lang="bn-IN" sz="2400" dirty="0" smtClean="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latin typeface="NikoshaBAN)"/>
              </a:rPr>
              <a:t>নিচের ছবিটি দেখে বুঝে বলো </a:t>
            </a:r>
            <a:endParaRPr lang="en-US" sz="2400" dirty="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latin typeface="NikoshaBAN)"/>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wnload.jpg"/>
          <p:cNvPicPr>
            <a:picLocks noChangeAspect="1"/>
          </p:cNvPicPr>
          <p:nvPr/>
        </p:nvPicPr>
        <p:blipFill>
          <a:blip r:embed="rId2"/>
          <a:stretch>
            <a:fillRect/>
          </a:stretch>
        </p:blipFill>
        <p:spPr>
          <a:xfrm>
            <a:off x="457200" y="1295400"/>
            <a:ext cx="8382000" cy="5257800"/>
          </a:xfrm>
          <a:prstGeom prst="rect">
            <a:avLst/>
          </a:prstGeom>
          <a:ln w="88900" cap="sq" cmpd="thickThin">
            <a:solidFill>
              <a:srgbClr val="000000"/>
            </a:solidFill>
            <a:prstDash val="solid"/>
            <a:miter lim="800000"/>
          </a:ln>
          <a:effectLst>
            <a:glow rad="228600">
              <a:schemeClr val="accent6">
                <a:satMod val="175000"/>
                <a:alpha val="40000"/>
              </a:schemeClr>
            </a:glow>
            <a:innerShdw blurRad="76200">
              <a:srgbClr val="000000"/>
            </a:innerShdw>
          </a:effectLst>
        </p:spPr>
      </p:pic>
      <p:sp>
        <p:nvSpPr>
          <p:cNvPr id="3" name="TextBox 2"/>
          <p:cNvSpPr txBox="1"/>
          <p:nvPr/>
        </p:nvSpPr>
        <p:spPr>
          <a:xfrm>
            <a:off x="1295400" y="381000"/>
            <a:ext cx="6629400" cy="461665"/>
          </a:xfrm>
          <a:prstGeom prst="rect">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bn-IN" dirty="0" smtClean="0">
                <a:latin typeface="NikoshaBAN)"/>
              </a:rPr>
              <a:t>         </a:t>
            </a:r>
            <a:r>
              <a:rPr lang="bn-IN" sz="2400" dirty="0" smtClean="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latin typeface="NikoshaBAN)"/>
              </a:rPr>
              <a:t>নিচের ছবিটি দেখে বুঝে বলো </a:t>
            </a:r>
            <a:endParaRPr lang="en-US" sz="2400" dirty="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latin typeface="NikoshaBAN)"/>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axresdefault.jpg"/>
          <p:cNvPicPr>
            <a:picLocks noChangeAspect="1"/>
          </p:cNvPicPr>
          <p:nvPr/>
        </p:nvPicPr>
        <p:blipFill>
          <a:blip r:embed="rId2"/>
          <a:stretch>
            <a:fillRect/>
          </a:stretch>
        </p:blipFill>
        <p:spPr>
          <a:xfrm>
            <a:off x="762000" y="1981200"/>
            <a:ext cx="7924800" cy="4462463"/>
          </a:xfrm>
          <a:prstGeom prst="ellipse">
            <a:avLst/>
          </a:prstGeom>
          <a:ln w="63500" cap="rnd">
            <a:noFill/>
          </a:ln>
          <a:effectLst>
            <a:glow rad="228600">
              <a:schemeClr val="accent1">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4" name="Down Arrow Callout 3"/>
          <p:cNvSpPr/>
          <p:nvPr/>
        </p:nvSpPr>
        <p:spPr>
          <a:xfrm>
            <a:off x="914400" y="533400"/>
            <a:ext cx="7239000" cy="1143000"/>
          </a:xfrm>
          <a:prstGeom prst="downArrowCallout">
            <a:avLst/>
          </a:prstGeom>
          <a:solidFill>
            <a:schemeClr val="tx1">
              <a:lumMod val="95000"/>
              <a:lumOff val="5000"/>
            </a:schemeClr>
          </a:solidFill>
          <a:ln>
            <a:noFill/>
          </a:ln>
          <a:effectLst>
            <a:glow rad="2286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gd name="adj" fmla="val 50000"/>
              </a:avLst>
            </a:prstTxWarp>
          </a:bodyPr>
          <a:lstStyle/>
          <a:p>
            <a:pPr algn="ctr"/>
            <a:r>
              <a:rPr lang="en-US" sz="3200" dirty="0" smtClean="0">
                <a:latin typeface="NikoshBAN" pitchFamily="2" charset="0"/>
                <a:cs typeface="NikoshBAN" pitchFamily="2" charset="0"/>
              </a:rPr>
              <a:t> </a:t>
            </a:r>
            <a:r>
              <a:rPr lang="en-US" sz="2000" dirty="0" err="1" smtClean="0">
                <a:latin typeface="NikoshBAN" pitchFamily="2" charset="0"/>
                <a:cs typeface="NikoshBAN" pitchFamily="2" charset="0"/>
              </a:rPr>
              <a:t>আজকের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পাঠ</a:t>
            </a:r>
            <a:r>
              <a:rPr lang="en-US" sz="2000" dirty="0" smtClean="0">
                <a:latin typeface="NikoshBAN" pitchFamily="2" charset="0"/>
                <a:cs typeface="NikoshBAN" pitchFamily="2" charset="0"/>
              </a:rPr>
              <a:t> </a:t>
            </a:r>
            <a:endParaRPr lang="en-US" sz="32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ppt_x"/>
                                          </p:val>
                                        </p:tav>
                                        <p:tav tm="100000">
                                          <p:val>
                                            <p:strVal val="#ppt_x"/>
                                          </p:val>
                                        </p:tav>
                                      </p:tavLst>
                                    </p:anim>
                                    <p:anim calcmode="lin" valueType="num">
                                      <p:cBhvr additive="base">
                                        <p:cTn id="8"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381000"/>
            <a:ext cx="7696200" cy="918270"/>
          </a:xfrm>
          <a:prstGeom prst="ribbon">
            <a:avLst/>
          </a:prstGeom>
          <a:solidFill>
            <a:srgbClr val="00B050"/>
          </a:solidFill>
          <a:ln>
            <a:noFill/>
          </a:ln>
          <a:effectLst>
            <a:glow rad="228600">
              <a:schemeClr val="accent1">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sz="4000" dirty="0" smtClean="0">
                <a:effectLst>
                  <a:glow rad="101600">
                    <a:schemeClr val="accent1">
                      <a:satMod val="175000"/>
                      <a:alpha val="40000"/>
                    </a:schemeClr>
                  </a:glow>
                </a:effectLst>
                <a:latin typeface="NikoshBAN" pitchFamily="2" charset="0"/>
                <a:cs typeface="NikoshBAN" pitchFamily="2" charset="0"/>
              </a:rPr>
              <a:t>        </a:t>
            </a:r>
            <a:r>
              <a:rPr lang="en-US" sz="4000" dirty="0" smtClean="0">
                <a:effectLst>
                  <a:glow rad="101600">
                    <a:schemeClr val="accent1">
                      <a:satMod val="175000"/>
                      <a:alpha val="40000"/>
                    </a:schemeClr>
                  </a:glow>
                </a:effectLst>
                <a:latin typeface="NikoshBAN" pitchFamily="2" charset="0"/>
                <a:cs typeface="NikoshBAN" pitchFamily="2" charset="0"/>
              </a:rPr>
              <a:t> </a:t>
            </a:r>
            <a:r>
              <a:rPr lang="en-US" sz="4400" dirty="0" err="1" smtClean="0">
                <a:ln w="18415" cmpd="sng">
                  <a:solidFill>
                    <a:srgbClr val="FFFFFF"/>
                  </a:solidFill>
                  <a:prstDash val="solid"/>
                </a:ln>
                <a:solidFill>
                  <a:srgbClr val="FFFFFF"/>
                </a:solidFill>
                <a:effectLst>
                  <a:glow rad="101600">
                    <a:schemeClr val="accent1">
                      <a:satMod val="175000"/>
                      <a:alpha val="40000"/>
                    </a:schemeClr>
                  </a:glow>
                  <a:outerShdw blurRad="63500" dir="3600000" algn="tl" rotWithShape="0">
                    <a:srgbClr val="000000">
                      <a:alpha val="70000"/>
                    </a:srgbClr>
                  </a:outerShdw>
                </a:effectLst>
                <a:latin typeface="NikoshBAN" pitchFamily="2" charset="0"/>
                <a:cs typeface="NikoshBAN" pitchFamily="2" charset="0"/>
              </a:rPr>
              <a:t>শিখন</a:t>
            </a:r>
            <a:r>
              <a:rPr lang="en-US" sz="4400" dirty="0" smtClean="0">
                <a:ln w="18415" cmpd="sng">
                  <a:solidFill>
                    <a:srgbClr val="FFFFFF"/>
                  </a:solidFill>
                  <a:prstDash val="solid"/>
                </a:ln>
                <a:solidFill>
                  <a:srgbClr val="FFFFFF"/>
                </a:solidFill>
                <a:effectLst>
                  <a:glow rad="101600">
                    <a:schemeClr val="accent1">
                      <a:satMod val="175000"/>
                      <a:alpha val="40000"/>
                    </a:schemeClr>
                  </a:glow>
                  <a:outerShdw blurRad="63500" dir="3600000" algn="tl" rotWithShape="0">
                    <a:srgbClr val="000000">
                      <a:alpha val="70000"/>
                    </a:srgbClr>
                  </a:outerShdw>
                </a:effectLst>
                <a:latin typeface="NikoshBAN" pitchFamily="2" charset="0"/>
                <a:cs typeface="NikoshBAN" pitchFamily="2" charset="0"/>
              </a:rPr>
              <a:t> </a:t>
            </a:r>
            <a:r>
              <a:rPr lang="en-US" sz="4400" dirty="0" err="1" smtClean="0">
                <a:ln w="18415" cmpd="sng">
                  <a:solidFill>
                    <a:srgbClr val="FFFFFF"/>
                  </a:solidFill>
                  <a:prstDash val="solid"/>
                </a:ln>
                <a:solidFill>
                  <a:srgbClr val="FFFFFF"/>
                </a:solidFill>
                <a:effectLst>
                  <a:glow rad="101600">
                    <a:schemeClr val="accent1">
                      <a:satMod val="175000"/>
                      <a:alpha val="40000"/>
                    </a:schemeClr>
                  </a:glow>
                  <a:outerShdw blurRad="63500" dir="3600000" algn="tl" rotWithShape="0">
                    <a:srgbClr val="000000">
                      <a:alpha val="70000"/>
                    </a:srgbClr>
                  </a:outerShdw>
                </a:effectLst>
                <a:latin typeface="NikoshBAN" pitchFamily="2" charset="0"/>
                <a:cs typeface="NikoshBAN" pitchFamily="2" charset="0"/>
              </a:rPr>
              <a:t>ফল</a:t>
            </a:r>
            <a:r>
              <a:rPr lang="en-US" sz="4400" dirty="0" smtClean="0">
                <a:ln w="18415" cmpd="sng">
                  <a:solidFill>
                    <a:srgbClr val="FFFFFF"/>
                  </a:solidFill>
                  <a:prstDash val="solid"/>
                </a:ln>
                <a:solidFill>
                  <a:srgbClr val="FFFFFF"/>
                </a:solidFill>
                <a:effectLst>
                  <a:glow rad="101600">
                    <a:schemeClr val="accent1">
                      <a:satMod val="175000"/>
                      <a:alpha val="40000"/>
                    </a:schemeClr>
                  </a:glow>
                  <a:outerShdw blurRad="63500" dir="3600000" algn="tl" rotWithShape="0">
                    <a:srgbClr val="000000">
                      <a:alpha val="70000"/>
                    </a:srgbClr>
                  </a:outerShdw>
                </a:effectLst>
                <a:latin typeface="NikoshBAN" pitchFamily="2" charset="0"/>
                <a:cs typeface="NikoshBAN" pitchFamily="2" charset="0"/>
              </a:rPr>
              <a:t> </a:t>
            </a:r>
            <a:endParaRPr lang="en-US" sz="4400" dirty="0">
              <a:ln w="18415" cmpd="sng">
                <a:solidFill>
                  <a:srgbClr val="FFFFFF"/>
                </a:solidFill>
                <a:prstDash val="solid"/>
              </a:ln>
              <a:solidFill>
                <a:srgbClr val="FFFFFF"/>
              </a:solidFill>
              <a:effectLst>
                <a:glow rad="101600">
                  <a:schemeClr val="accent1">
                    <a:satMod val="175000"/>
                    <a:alpha val="40000"/>
                  </a:schemeClr>
                </a:glow>
                <a:outerShdw blurRad="63500" dir="3600000" algn="tl" rotWithShape="0">
                  <a:srgbClr val="000000">
                    <a:alpha val="70000"/>
                  </a:srgbClr>
                </a:outerShdw>
              </a:effectLst>
              <a:latin typeface="NikoshBAN" pitchFamily="2" charset="0"/>
              <a:cs typeface="NikoshBAN" pitchFamily="2" charset="0"/>
            </a:endParaRPr>
          </a:p>
        </p:txBody>
      </p:sp>
      <p:sp>
        <p:nvSpPr>
          <p:cNvPr id="4" name="Rectangle 3"/>
          <p:cNvSpPr/>
          <p:nvPr/>
        </p:nvSpPr>
        <p:spPr>
          <a:xfrm>
            <a:off x="228601" y="2209800"/>
            <a:ext cx="8610599" cy="3046988"/>
          </a:xfrm>
          <a:prstGeom prst="rect">
            <a:avLst/>
          </a:prstGeom>
          <a:solidFill>
            <a:srgbClr val="FF0000"/>
          </a:solidFill>
          <a:ln w="38100">
            <a:noFill/>
          </a:ln>
          <a:effectLst>
            <a:glow rad="228600">
              <a:schemeClr val="accent4">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r>
              <a:rPr lang="bn-IN" sz="1600" dirty="0" smtClean="0">
                <a:latin typeface="NikoshaBAN)"/>
              </a:rPr>
              <a:t> </a:t>
            </a:r>
          </a:p>
          <a:p>
            <a:r>
              <a:rPr lang="bn-IN" sz="1600" dirty="0" smtClean="0">
                <a:solidFill>
                  <a:schemeClr val="bg2"/>
                </a:solidFill>
                <a:latin typeface="NikoshaBAN)"/>
              </a:rPr>
              <a:t>  </a:t>
            </a:r>
            <a:r>
              <a:rPr lang="bn-IN" sz="2800" dirty="0" smtClean="0">
                <a:ln w="18415" cmpd="sng">
                  <a:solidFill>
                    <a:srgbClr val="FFFFFF"/>
                  </a:solidFill>
                  <a:prstDash val="solid"/>
                </a:ln>
                <a:solidFill>
                  <a:srgbClr val="FFFFFF"/>
                </a:solidFill>
                <a:effectLst>
                  <a:glow rad="101600">
                    <a:schemeClr val="accent3">
                      <a:satMod val="175000"/>
                      <a:alpha val="40000"/>
                    </a:schemeClr>
                  </a:glow>
                  <a:outerShdw blurRad="63500" dir="3600000" algn="tl" rotWithShape="0">
                    <a:srgbClr val="000000">
                      <a:alpha val="70000"/>
                    </a:srgbClr>
                  </a:outerShdw>
                </a:effectLst>
                <a:latin typeface="NikoshaBAN)"/>
              </a:rPr>
              <a:t>১.</a:t>
            </a:r>
            <a:r>
              <a:rPr lang="bn-IN" sz="1600" dirty="0" smtClean="0">
                <a:ln w="18415" cmpd="sng">
                  <a:solidFill>
                    <a:srgbClr val="FFFFFF"/>
                  </a:solidFill>
                  <a:prstDash val="solid"/>
                </a:ln>
                <a:solidFill>
                  <a:srgbClr val="FFFFFF"/>
                </a:solidFill>
                <a:effectLst>
                  <a:glow rad="101600">
                    <a:schemeClr val="accent3">
                      <a:satMod val="175000"/>
                      <a:alpha val="40000"/>
                    </a:schemeClr>
                  </a:glow>
                  <a:outerShdw blurRad="63500" dir="3600000" algn="tl" rotWithShape="0">
                    <a:srgbClr val="000000">
                      <a:alpha val="70000"/>
                    </a:srgbClr>
                  </a:outerShdw>
                </a:effectLst>
                <a:latin typeface="NikoshaBAN)"/>
              </a:rPr>
              <a:t> </a:t>
            </a:r>
            <a:r>
              <a:rPr lang="bn-IN" sz="2400" dirty="0" smtClean="0">
                <a:ln w="18415" cmpd="sng">
                  <a:solidFill>
                    <a:srgbClr val="FFFFFF"/>
                  </a:solidFill>
                  <a:prstDash val="solid"/>
                </a:ln>
                <a:solidFill>
                  <a:srgbClr val="FFFFFF"/>
                </a:solidFill>
                <a:effectLst>
                  <a:glow rad="101600">
                    <a:schemeClr val="accent3">
                      <a:satMod val="175000"/>
                      <a:alpha val="40000"/>
                    </a:schemeClr>
                  </a:glow>
                  <a:outerShdw blurRad="63500" dir="3600000" algn="tl" rotWithShape="0">
                    <a:srgbClr val="000000">
                      <a:alpha val="70000"/>
                    </a:srgbClr>
                  </a:outerShdw>
                </a:effectLst>
                <a:latin typeface="NikoshaBAN)"/>
              </a:rPr>
              <a:t>ইভটিজিং কী বলতে পারবে ।</a:t>
            </a:r>
          </a:p>
          <a:p>
            <a:pPr marL="342900" indent="-342900"/>
            <a:endParaRPr lang="bn-IN" sz="2400" dirty="0" smtClean="0">
              <a:ln w="18415" cmpd="sng">
                <a:solidFill>
                  <a:srgbClr val="FFFFFF"/>
                </a:solidFill>
                <a:prstDash val="solid"/>
              </a:ln>
              <a:solidFill>
                <a:srgbClr val="FFFFFF"/>
              </a:solidFill>
              <a:effectLst>
                <a:glow rad="101600">
                  <a:schemeClr val="accent3">
                    <a:satMod val="175000"/>
                    <a:alpha val="40000"/>
                  </a:schemeClr>
                </a:glow>
                <a:outerShdw blurRad="63500" dir="3600000" algn="tl" rotWithShape="0">
                  <a:srgbClr val="000000">
                    <a:alpha val="70000"/>
                  </a:srgbClr>
                </a:outerShdw>
              </a:effectLst>
              <a:latin typeface="NikoshaBAN)"/>
            </a:endParaRPr>
          </a:p>
          <a:p>
            <a:r>
              <a:rPr lang="bn-IN" sz="2400" dirty="0" smtClean="0">
                <a:ln w="18415" cmpd="sng">
                  <a:solidFill>
                    <a:srgbClr val="FFFFFF"/>
                  </a:solidFill>
                  <a:prstDash val="solid"/>
                </a:ln>
                <a:solidFill>
                  <a:srgbClr val="FFFFFF"/>
                </a:solidFill>
                <a:effectLst>
                  <a:glow rad="101600">
                    <a:schemeClr val="accent3">
                      <a:satMod val="175000"/>
                      <a:alpha val="40000"/>
                    </a:schemeClr>
                  </a:glow>
                  <a:outerShdw blurRad="63500" dir="3600000" algn="tl" rotWithShape="0">
                    <a:srgbClr val="000000">
                      <a:alpha val="70000"/>
                    </a:srgbClr>
                  </a:outerShdw>
                </a:effectLst>
                <a:latin typeface="NikoshaBAN)"/>
              </a:rPr>
              <a:t> </a:t>
            </a:r>
            <a:r>
              <a:rPr lang="bn-IN" sz="2800" dirty="0" smtClean="0">
                <a:ln w="18415" cmpd="sng">
                  <a:solidFill>
                    <a:srgbClr val="FFFFFF"/>
                  </a:solidFill>
                  <a:prstDash val="solid"/>
                </a:ln>
                <a:solidFill>
                  <a:srgbClr val="FFFFFF"/>
                </a:solidFill>
                <a:effectLst>
                  <a:glow rad="101600">
                    <a:schemeClr val="accent3">
                      <a:satMod val="175000"/>
                      <a:alpha val="40000"/>
                    </a:schemeClr>
                  </a:glow>
                  <a:outerShdw blurRad="63500" dir="3600000" algn="tl" rotWithShape="0">
                    <a:srgbClr val="000000">
                      <a:alpha val="70000"/>
                    </a:srgbClr>
                  </a:outerShdw>
                </a:effectLst>
                <a:latin typeface="NikoshaBAN)"/>
              </a:rPr>
              <a:t>২</a:t>
            </a:r>
            <a:r>
              <a:rPr lang="bn-IN" sz="2400" dirty="0" smtClean="0">
                <a:ln w="18415" cmpd="sng">
                  <a:solidFill>
                    <a:srgbClr val="FFFFFF"/>
                  </a:solidFill>
                  <a:prstDash val="solid"/>
                </a:ln>
                <a:solidFill>
                  <a:srgbClr val="FFFFFF"/>
                </a:solidFill>
                <a:effectLst>
                  <a:glow rad="101600">
                    <a:schemeClr val="accent3">
                      <a:satMod val="175000"/>
                      <a:alpha val="40000"/>
                    </a:schemeClr>
                  </a:glow>
                  <a:outerShdw blurRad="63500" dir="3600000" algn="tl" rotWithShape="0">
                    <a:srgbClr val="000000">
                      <a:alpha val="70000"/>
                    </a:srgbClr>
                  </a:outerShdw>
                </a:effectLst>
                <a:latin typeface="NikoshaBAN)"/>
              </a:rPr>
              <a:t>.কী </a:t>
            </a:r>
            <a:r>
              <a:rPr lang="bn-IN" sz="2400" dirty="0" smtClean="0">
                <a:ln w="18415" cmpd="sng">
                  <a:solidFill>
                    <a:srgbClr val="FFFFFF"/>
                  </a:solidFill>
                  <a:prstDash val="solid"/>
                </a:ln>
                <a:solidFill>
                  <a:srgbClr val="FFFFFF"/>
                </a:solidFill>
                <a:effectLst>
                  <a:glow rad="101600">
                    <a:schemeClr val="accent3">
                      <a:satMod val="175000"/>
                      <a:alpha val="40000"/>
                    </a:schemeClr>
                  </a:glow>
                  <a:outerShdw blurRad="63500" dir="3600000" algn="tl" rotWithShape="0">
                    <a:srgbClr val="000000">
                      <a:alpha val="70000"/>
                    </a:srgbClr>
                  </a:outerShdw>
                </a:effectLst>
                <a:latin typeface="NikoshaBAN)"/>
              </a:rPr>
              <a:t>কী কাজ দ্বারা ইভটিজিং </a:t>
            </a:r>
            <a:r>
              <a:rPr lang="bn-IN" sz="2400" dirty="0" smtClean="0">
                <a:ln w="18415" cmpd="sng">
                  <a:solidFill>
                    <a:srgbClr val="FFFFFF"/>
                  </a:solidFill>
                  <a:prstDash val="solid"/>
                </a:ln>
                <a:solidFill>
                  <a:srgbClr val="FFFFFF"/>
                </a:solidFill>
                <a:effectLst>
                  <a:glow rad="101600">
                    <a:schemeClr val="accent3">
                      <a:satMod val="175000"/>
                      <a:alpha val="40000"/>
                    </a:schemeClr>
                  </a:glow>
                  <a:outerShdw blurRad="63500" dir="3600000" algn="tl" rotWithShape="0">
                    <a:srgbClr val="000000">
                      <a:alpha val="70000"/>
                    </a:srgbClr>
                  </a:outerShdw>
                </a:effectLst>
                <a:latin typeface="NikoshaBAN)"/>
              </a:rPr>
              <a:t>সংঘটিতকরে বলতে পারবে ।</a:t>
            </a:r>
          </a:p>
          <a:p>
            <a:endParaRPr lang="bn-IN" sz="2400" dirty="0" smtClean="0">
              <a:ln w="18415" cmpd="sng">
                <a:solidFill>
                  <a:srgbClr val="FFFFFF"/>
                </a:solidFill>
                <a:prstDash val="solid"/>
              </a:ln>
              <a:solidFill>
                <a:srgbClr val="FFFFFF"/>
              </a:solidFill>
              <a:effectLst>
                <a:glow rad="101600">
                  <a:schemeClr val="accent3">
                    <a:satMod val="175000"/>
                    <a:alpha val="40000"/>
                  </a:schemeClr>
                </a:glow>
                <a:outerShdw blurRad="63500" dir="3600000" algn="tl" rotWithShape="0">
                  <a:srgbClr val="000000">
                    <a:alpha val="70000"/>
                  </a:srgbClr>
                </a:outerShdw>
              </a:effectLst>
              <a:latin typeface="NikoshaBAN)"/>
            </a:endParaRPr>
          </a:p>
          <a:p>
            <a:r>
              <a:rPr lang="bn-IN" sz="2400" dirty="0" smtClean="0">
                <a:ln w="18415" cmpd="sng">
                  <a:solidFill>
                    <a:srgbClr val="FFFFFF"/>
                  </a:solidFill>
                  <a:prstDash val="solid"/>
                </a:ln>
                <a:solidFill>
                  <a:srgbClr val="FFFFFF"/>
                </a:solidFill>
                <a:effectLst>
                  <a:glow rad="101600">
                    <a:schemeClr val="accent3">
                      <a:satMod val="175000"/>
                      <a:alpha val="40000"/>
                    </a:schemeClr>
                  </a:glow>
                  <a:outerShdw blurRad="63500" dir="3600000" algn="tl" rotWithShape="0">
                    <a:srgbClr val="000000">
                      <a:alpha val="70000"/>
                    </a:srgbClr>
                  </a:outerShdw>
                </a:effectLst>
                <a:latin typeface="NikoshaBAN)"/>
              </a:rPr>
              <a:t> </a:t>
            </a:r>
            <a:r>
              <a:rPr lang="bn-IN" sz="2400" dirty="0" smtClean="0">
                <a:ln w="18415" cmpd="sng">
                  <a:solidFill>
                    <a:srgbClr val="FFFFFF"/>
                  </a:solidFill>
                  <a:prstDash val="solid"/>
                </a:ln>
                <a:solidFill>
                  <a:srgbClr val="FFFFFF"/>
                </a:solidFill>
                <a:effectLst>
                  <a:glow rad="101600">
                    <a:schemeClr val="accent3">
                      <a:satMod val="175000"/>
                      <a:alpha val="40000"/>
                    </a:schemeClr>
                  </a:glow>
                  <a:outerShdw blurRad="63500" dir="3600000" algn="tl" rotWithShape="0">
                    <a:srgbClr val="000000">
                      <a:alpha val="70000"/>
                    </a:srgbClr>
                  </a:outerShdw>
                </a:effectLst>
                <a:latin typeface="NikoshaBAN)"/>
              </a:rPr>
              <a:t>৩.বাংলাদেশের আইনে কী কী পদক্ষেপ নেওয়া হয়েছে , বর্ণনা 	করতে পারবে । </a:t>
            </a:r>
          </a:p>
          <a:p>
            <a:r>
              <a:rPr lang="bn-IN" sz="2400" dirty="0" smtClean="0">
                <a:ln w="18415" cmpd="sng">
                  <a:solidFill>
                    <a:srgbClr val="FFFFFF"/>
                  </a:solidFill>
                  <a:prstDash val="solid"/>
                </a:ln>
                <a:solidFill>
                  <a:srgbClr val="FFFFFF"/>
                </a:solidFill>
                <a:effectLst>
                  <a:glow rad="101600">
                    <a:schemeClr val="accent3">
                      <a:satMod val="175000"/>
                      <a:alpha val="40000"/>
                    </a:schemeClr>
                  </a:glow>
                  <a:outerShdw blurRad="63500" dir="3600000" algn="tl" rotWithShape="0">
                    <a:srgbClr val="000000">
                      <a:alpha val="70000"/>
                    </a:srgbClr>
                  </a:outerShdw>
                </a:effectLst>
                <a:latin typeface="NikoshaBAN)"/>
              </a:rPr>
              <a:t> </a:t>
            </a:r>
            <a:r>
              <a:rPr lang="bn-IN" sz="2400" dirty="0" smtClean="0">
                <a:ln w="18415" cmpd="sng">
                  <a:solidFill>
                    <a:srgbClr val="FFFFFF"/>
                  </a:solidFill>
                  <a:prstDash val="solid"/>
                </a:ln>
                <a:solidFill>
                  <a:srgbClr val="FFFFFF"/>
                </a:solidFill>
                <a:effectLst>
                  <a:glow rad="101600">
                    <a:schemeClr val="accent3">
                      <a:satMod val="175000"/>
                      <a:alpha val="40000"/>
                    </a:schemeClr>
                  </a:glow>
                  <a:outerShdw blurRad="63500" dir="3600000" algn="tl" rotWithShape="0">
                    <a:srgbClr val="000000">
                      <a:alpha val="70000"/>
                    </a:srgbClr>
                  </a:outerShdw>
                </a:effectLst>
                <a:latin typeface="NikoshaBAN)"/>
              </a:rPr>
              <a:t> </a:t>
            </a:r>
            <a:endParaRPr lang="en-US" sz="2400" dirty="0">
              <a:ln w="18415" cmpd="sng">
                <a:solidFill>
                  <a:srgbClr val="FFFFFF"/>
                </a:solidFill>
                <a:prstDash val="solid"/>
              </a:ln>
              <a:solidFill>
                <a:srgbClr val="FFFFFF"/>
              </a:solidFill>
              <a:effectLst>
                <a:glow rad="101600">
                  <a:schemeClr val="accent3">
                    <a:satMod val="175000"/>
                    <a:alpha val="40000"/>
                  </a:schemeClr>
                </a:glow>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90600"/>
            <a:ext cx="8382000" cy="5632311"/>
          </a:xfrm>
          <a:prstGeom prst="rect">
            <a:avLst/>
          </a:prstGeom>
          <a:solidFill>
            <a:srgbClr val="92D050"/>
          </a:solidFill>
          <a:ln w="381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r>
              <a:rPr lang="as-IN" sz="2400" dirty="0" smtClean="0">
                <a:latin typeface="NikoshaBAN)"/>
              </a:rPr>
              <a:t>ইভ টিজিং মূলত প্রকাশ্যে যৌন হয়রানি,পথেঘাটে উত্ত্যক্ত করা বা পুরুষ দ্বারা নারী নির্যাতনের নির্দেশক একটি শব্দ।'ইভ' শব্দটি </a:t>
            </a:r>
            <a:r>
              <a:rPr lang="as-IN" sz="2400" dirty="0" smtClean="0">
                <a:latin typeface="NikoshaBAN)"/>
              </a:rPr>
              <a:t>বাইবেল</a:t>
            </a:r>
            <a:r>
              <a:rPr lang="bn-IN" sz="2400" dirty="0" smtClean="0">
                <a:latin typeface="NikoshaBAN)"/>
              </a:rPr>
              <a:t> অনুসারে প্রথম নারীর নাম </a:t>
            </a:r>
            <a:r>
              <a:rPr lang="as-IN" sz="2400" dirty="0" smtClean="0">
                <a:latin typeface="NikoshaBAN)"/>
              </a:rPr>
              <a:t>ইভ(</a:t>
            </a:r>
            <a:r>
              <a:rPr lang="en-US" sz="2400" dirty="0" smtClean="0">
                <a:latin typeface="NikoshaBAN)"/>
              </a:rPr>
              <a:t>Eve) </a:t>
            </a:r>
            <a:r>
              <a:rPr lang="as-IN" sz="2400" dirty="0" smtClean="0">
                <a:latin typeface="NikoshaBAN)"/>
              </a:rPr>
              <a:t>।অন্যদিকে</a:t>
            </a:r>
            <a:r>
              <a:rPr lang="bn-IN" sz="2400" dirty="0" smtClean="0">
                <a:latin typeface="NikoshaBAN)"/>
              </a:rPr>
              <a:t> </a:t>
            </a:r>
            <a:r>
              <a:rPr lang="en-US" sz="2400" dirty="0" smtClean="0">
                <a:latin typeface="NikoshaBAN)"/>
              </a:rPr>
              <a:t>‘Tease’</a:t>
            </a:r>
            <a:r>
              <a:rPr lang="as-IN" sz="2400" dirty="0" smtClean="0">
                <a:latin typeface="NikoshaBAN)"/>
              </a:rPr>
              <a:t>  </a:t>
            </a:r>
            <a:r>
              <a:rPr lang="as-IN" sz="2400" dirty="0" smtClean="0">
                <a:latin typeface="NikoshaBAN)"/>
              </a:rPr>
              <a:t>শব্দটির আভিধানিক অর্থ 'পরিহাস বা জ্বালাতন'। সুতরাং 'ইভ' বলতে বুঝায় নারী বা রমণী এবং টিজিং বলতে বুঝায় উত্ত্যক্ত বা বিরক্ত করা। একসময় সমাজের বখে যাওয়া একটি ক্ষুদ্র অংশ ইভ টিজিং-এর সাথে জড়িত থাকলেও এখন উঠতি বয়সী তরুণ, কিশোর যুবকরা তো আছেই,অনেক মধ্য বয়সীরাও এর সাথে জড়িত হয়ে পড়ছে। আধুনিক আধুনিক সমাজে 'ইভ টিজিং ' শব্দটি 'যৌন হয়রানি'(</a:t>
            </a:r>
            <a:r>
              <a:rPr lang="en-US" sz="2400" dirty="0" smtClean="0">
                <a:latin typeface="NikoshaBAN)"/>
              </a:rPr>
              <a:t>Sexual Harassment) </a:t>
            </a:r>
            <a:r>
              <a:rPr lang="as-IN" sz="2400" dirty="0" smtClean="0">
                <a:latin typeface="NikoshaBAN)"/>
              </a:rPr>
              <a:t>হিসেবে চিহ্নিত করা হয়। "'</a:t>
            </a:r>
            <a:r>
              <a:rPr lang="en-US" sz="2400" dirty="0" smtClean="0">
                <a:latin typeface="NikoshaBAN)"/>
              </a:rPr>
              <a:t>Oxford Dictionary"'-</a:t>
            </a:r>
            <a:r>
              <a:rPr lang="as-IN" sz="2400" dirty="0" smtClean="0">
                <a:latin typeface="NikoshaBAN)"/>
              </a:rPr>
              <a:t>তে এজন্য 'ইভ টিজিং' শব্দটির অর্থ করা হয়েছে ""'</a:t>
            </a:r>
            <a:r>
              <a:rPr lang="en-US" sz="2400" dirty="0" smtClean="0">
                <a:latin typeface="NikoshaBAN)"/>
              </a:rPr>
              <a:t>Harassment </a:t>
            </a:r>
            <a:r>
              <a:rPr lang="en-US" sz="2400" dirty="0" err="1" smtClean="0">
                <a:latin typeface="NikoshaBAN)"/>
              </a:rPr>
              <a:t>of,or</a:t>
            </a:r>
            <a:r>
              <a:rPr lang="en-US" sz="2400" dirty="0" smtClean="0">
                <a:latin typeface="NikoshaBAN)"/>
              </a:rPr>
              <a:t> sexually aggressive behavior toward women or girls""'.</a:t>
            </a:r>
            <a:r>
              <a:rPr lang="as-IN" sz="2400" dirty="0" smtClean="0">
                <a:latin typeface="NikoshaBAN)"/>
              </a:rPr>
              <a:t>যৌন হয়রানি' হচ্ছে সেই ধরনের কর্মকাণ্ড ও আচরণ যা মানুষের যৌনতাকে উদ্দেশ্য করে মানসিক ও শারীরিকভাবে করা হয়।</a:t>
            </a:r>
            <a:endParaRPr lang="en-US" sz="2400" dirty="0">
              <a:latin typeface="NikoshaBAN)"/>
            </a:endParaRPr>
          </a:p>
        </p:txBody>
      </p:sp>
      <p:sp>
        <p:nvSpPr>
          <p:cNvPr id="3" name="TextBox 2"/>
          <p:cNvSpPr txBox="1"/>
          <p:nvPr/>
        </p:nvSpPr>
        <p:spPr>
          <a:xfrm>
            <a:off x="685800" y="304800"/>
            <a:ext cx="7543800" cy="400110"/>
          </a:xfrm>
          <a:prstGeom prst="rect">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bn-IN" dirty="0" smtClean="0"/>
              <a:t>        </a:t>
            </a:r>
            <a:r>
              <a:rPr lang="bn-IN"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aBAN)"/>
              </a:rPr>
              <a:t>এসো ইভটিজিং পরিচয় সম্পর্কে জানার চেষ্টা করি  </a:t>
            </a:r>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aBAN)"/>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 (2).jpg"/>
          <p:cNvPicPr>
            <a:picLocks noChangeAspect="1"/>
          </p:cNvPicPr>
          <p:nvPr/>
        </p:nvPicPr>
        <p:blipFill>
          <a:blip r:embed="rId2"/>
          <a:stretch>
            <a:fillRect/>
          </a:stretch>
        </p:blipFill>
        <p:spPr>
          <a:xfrm>
            <a:off x="304800" y="1219200"/>
            <a:ext cx="8458200" cy="5181600"/>
          </a:xfrm>
          <a:prstGeom prst="rect">
            <a:avLst/>
          </a:prstGeom>
          <a:ln w="88900" cap="sq" cmpd="thickThin">
            <a:solidFill>
              <a:srgbClr val="000000"/>
            </a:solidFill>
            <a:prstDash val="solid"/>
            <a:miter lim="800000"/>
          </a:ln>
          <a:effectLst>
            <a:glow rad="228600">
              <a:schemeClr val="accent1">
                <a:satMod val="175000"/>
                <a:alpha val="40000"/>
              </a:schemeClr>
            </a:glow>
            <a:innerShdw blurRad="76200">
              <a:srgbClr val="000000"/>
            </a:innerShdw>
          </a:effectLst>
        </p:spPr>
      </p:pic>
      <p:sp>
        <p:nvSpPr>
          <p:cNvPr id="8" name="TextBox 7"/>
          <p:cNvSpPr txBox="1"/>
          <p:nvPr/>
        </p:nvSpPr>
        <p:spPr>
          <a:xfrm>
            <a:off x="1295400" y="381000"/>
            <a:ext cx="6858000" cy="523220"/>
          </a:xfrm>
          <a:prstGeom prst="rect">
            <a:avLst/>
          </a:prstGeom>
          <a:solidFill>
            <a:schemeClr val="accent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bn-IN" dirty="0" smtClean="0"/>
              <a:t>               </a:t>
            </a:r>
            <a:r>
              <a:rPr lang="bn-IN"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ইভটিজিং অপরাধীদের শাস্তি </a:t>
            </a: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295400"/>
            <a:ext cx="8458200" cy="4893647"/>
          </a:xfrm>
          <a:prstGeom prst="rect">
            <a:avLst/>
          </a:prstGeom>
          <a:solidFill>
            <a:schemeClr val="accent2">
              <a:lumMod val="50000"/>
            </a:schemeClr>
          </a:solidFill>
          <a:ln w="381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endParaRPr lang="en-US" sz="2400" b="1" dirty="0" smtClean="0"/>
          </a:p>
          <a:p>
            <a:r>
              <a:rPr lang="as-IN" sz="2400" b="1" dirty="0" smtClean="0">
                <a:solidFill>
                  <a:schemeClr val="bg1"/>
                </a:solidFill>
              </a:rPr>
              <a:t>ইভটিজিং </a:t>
            </a:r>
            <a:r>
              <a:rPr lang="as-IN" sz="2400" b="1" dirty="0" smtClean="0">
                <a:solidFill>
                  <a:schemeClr val="bg1"/>
                </a:solidFill>
              </a:rPr>
              <a:t>বলতে কি বুঝি</a:t>
            </a:r>
            <a:r>
              <a:rPr lang="as-IN" sz="2400" b="1" dirty="0" smtClean="0">
                <a:solidFill>
                  <a:schemeClr val="bg1"/>
                </a:solidFill>
              </a:rPr>
              <a:t>?</a:t>
            </a:r>
            <a:endParaRPr lang="en-US" sz="2400" b="1" dirty="0" smtClean="0">
              <a:solidFill>
                <a:schemeClr val="bg1"/>
              </a:solidFill>
            </a:endParaRPr>
          </a:p>
          <a:p>
            <a:r>
              <a:rPr lang="as-IN" sz="2400" dirty="0" smtClean="0">
                <a:solidFill>
                  <a:schemeClr val="bg1"/>
                </a:solidFill>
              </a:rPr>
              <a:t/>
            </a:r>
            <a:br>
              <a:rPr lang="as-IN" sz="2400" dirty="0" smtClean="0">
                <a:solidFill>
                  <a:schemeClr val="bg1"/>
                </a:solidFill>
              </a:rPr>
            </a:br>
            <a:r>
              <a:rPr lang="as-IN" sz="2400" dirty="0" smtClean="0">
                <a:solidFill>
                  <a:schemeClr val="bg1"/>
                </a:solidFill>
              </a:rPr>
              <a:t>ইভটিজিং বলতে সাধারণত কোনো নারী বা কিশোরীকে তার স্বাভাবিক চলাফেরা বা কাজকর্ম করা অবস্থায় অশালীন মন্তব্য করা, ভয় দেখানো, তার নাম ধরে ডাকা এবং চিৎকার করা, বিকৃত নামে ডাকা, কোনো কিছু ছুড়ে দেয়া, ব্যক্তিতে লাগে এমন মন্তব্য করা, যোগ্যতা নিয়ে টিটকারী করা, তাকে নিয়ে অহেতুক হাস্যরসের উদ্রেক করা, রাস্তায় হাঁটতে বাধা দেয়া, অশ্লীল অঙ্গভঙ্গি করা, ইঙ্গিতপূর্ণ ইশারা দেয়া, সিগারেটের ধোঁয়া গায়ে ছাড়া, উদ্দেশ্যেমূলকভাবে পিছু নেয়া, অশ্লীলভাবে প্রেম নিবেদন করা, উদ্দেশ্যেমূলকভাবে গান, ছড়া বা কবিতা আবৃত্তি করা, চিঠি লেখা, পথ রোধ করে দাঁড়ানো, প্রেমে সাড়া না দিলে হুমকি প্রদান ইত্যাদি ইভটিজিংয়ের মধ্যে পড়ে।</a:t>
            </a:r>
            <a:endParaRPr lang="en-US" sz="2400" dirty="0">
              <a:solidFill>
                <a:schemeClr val="bg1"/>
              </a:solidFill>
            </a:endParaRPr>
          </a:p>
        </p:txBody>
      </p:sp>
      <p:sp>
        <p:nvSpPr>
          <p:cNvPr id="3" name="TextBox 2"/>
          <p:cNvSpPr txBox="1"/>
          <p:nvPr/>
        </p:nvSpPr>
        <p:spPr>
          <a:xfrm>
            <a:off x="381000" y="304800"/>
            <a:ext cx="8534400" cy="523220"/>
          </a:xfrm>
          <a:prstGeom prst="rect">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bn-IN" dirty="0" smtClean="0"/>
              <a:t> </a:t>
            </a:r>
            <a:r>
              <a:rPr lang="bn-IN"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aBAN)"/>
              </a:rPr>
              <a:t>এসো</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aBAN)"/>
              </a:rPr>
              <a:t> </a:t>
            </a:r>
            <a:r>
              <a:rPr lang="bn-IN"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aBAN)"/>
              </a:rPr>
              <a:t>সহজভাবে ইভটিজিং পরিচয় সম্পর্কে জানার চেষ্টা করি  </a:t>
            </a: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aBAN)"/>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410</Words>
  <Application>Microsoft Office PowerPoint</Application>
  <PresentationFormat>On-screen Show (4:3)</PresentationFormat>
  <Paragraphs>63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Maruf</dc:creator>
  <cp:lastModifiedBy>Maruf</cp:lastModifiedBy>
  <cp:revision>90</cp:revision>
  <dcterms:created xsi:type="dcterms:W3CDTF">2006-08-16T00:00:00Z</dcterms:created>
  <dcterms:modified xsi:type="dcterms:W3CDTF">2020-08-05T05:24:51Z</dcterms:modified>
</cp:coreProperties>
</file>