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82" r:id="rId5"/>
    <p:sldId id="283" r:id="rId6"/>
    <p:sldId id="258" r:id="rId7"/>
    <p:sldId id="260" r:id="rId8"/>
    <p:sldId id="285" r:id="rId9"/>
    <p:sldId id="262" r:id="rId10"/>
    <p:sldId id="261" r:id="rId11"/>
    <p:sldId id="265" r:id="rId12"/>
    <p:sldId id="264" r:id="rId13"/>
    <p:sldId id="266" r:id="rId14"/>
    <p:sldId id="278" r:id="rId15"/>
    <p:sldId id="277" r:id="rId16"/>
    <p:sldId id="279" r:id="rId17"/>
    <p:sldId id="280" r:id="rId18"/>
    <p:sldId id="281" r:id="rId19"/>
    <p:sldId id="276" r:id="rId20"/>
    <p:sldId id="268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AFB57B"/>
    <a:srgbClr val="011C01"/>
    <a:srgbClr val="5F0101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A36A58-6FB0-4CEF-A113-2B0A2B0C8063}" type="doc">
      <dgm:prSet loTypeId="urn:microsoft.com/office/officeart/2005/8/layout/radial5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DEAC052-FCB1-4D71-B759-BA8E82676656}">
      <dgm:prSet phldrT="[Text]"/>
      <dgm:spPr>
        <a:solidFill>
          <a:srgbClr val="00B0F0"/>
        </a:solidFill>
      </dgm:spPr>
      <dgm:t>
        <a:bodyPr/>
        <a:lstStyle/>
        <a:p>
          <a:pPr rtl="0"/>
          <a:r>
            <a:rPr lang="bn-BD" b="1" dirty="0" smtClean="0">
              <a:solidFill>
                <a:srgbClr val="FBFBFB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বয়ঃসন্ধিকাল</a:t>
          </a:r>
          <a:endParaRPr lang="en-US" dirty="0"/>
        </a:p>
      </dgm:t>
    </dgm:pt>
    <dgm:pt modelId="{BEAED742-37AC-48E6-894D-ACD84BDF8F7A}" type="parTrans" cxnId="{3D7524E7-2E8E-4B68-B622-F4562998C30B}">
      <dgm:prSet/>
      <dgm:spPr/>
      <dgm:t>
        <a:bodyPr/>
        <a:lstStyle/>
        <a:p>
          <a:endParaRPr lang="en-US"/>
        </a:p>
      </dgm:t>
    </dgm:pt>
    <dgm:pt modelId="{F0A07AA7-BB0F-4C66-B921-83848CC6F746}" type="sibTrans" cxnId="{3D7524E7-2E8E-4B68-B622-F4562998C30B}">
      <dgm:prSet/>
      <dgm:spPr/>
      <dgm:t>
        <a:bodyPr/>
        <a:lstStyle/>
        <a:p>
          <a:endParaRPr lang="en-US"/>
        </a:p>
      </dgm:t>
    </dgm:pt>
    <dgm:pt modelId="{5EC0C5F7-69C6-4CDA-9F65-E04890FA3C5E}">
      <dgm:prSet phldrT="[Text]"/>
      <dgm:spPr/>
      <dgm:t>
        <a:bodyPr/>
        <a:lstStyle/>
        <a:p>
          <a:r>
            <a:rPr kumimoji="0" lang="bn-BD" b="1" i="0" u="none" strike="noStrike" cap="none" normalizeH="0" baseline="0" dirty="0" smtClean="0">
              <a:ln>
                <a:noFill/>
              </a:ln>
              <a:solidFill>
                <a:srgbClr val="FBFBFB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শারীরিক </a:t>
          </a:r>
        </a:p>
        <a:p>
          <a:pPr rtl="0"/>
          <a:r>
            <a:rPr kumimoji="0" lang="bn-BD" b="1" i="0" u="none" strike="noStrike" cap="none" normalizeH="0" baseline="0" dirty="0" smtClean="0">
              <a:ln>
                <a:noFill/>
              </a:ln>
              <a:solidFill>
                <a:srgbClr val="FBFBFB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পরিবর্তন</a:t>
          </a:r>
          <a:endParaRPr lang="en-US" dirty="0"/>
        </a:p>
      </dgm:t>
    </dgm:pt>
    <dgm:pt modelId="{106DBA0B-72AB-41FB-BAC5-26385843F852}" type="parTrans" cxnId="{8887E1FF-C609-4B27-9CED-A1F893621BA4}">
      <dgm:prSet/>
      <dgm:spPr/>
      <dgm:t>
        <a:bodyPr/>
        <a:lstStyle/>
        <a:p>
          <a:endParaRPr lang="en-US"/>
        </a:p>
      </dgm:t>
    </dgm:pt>
    <dgm:pt modelId="{71A1B81D-BD2C-4DBE-A7BC-17A7B9459C20}" type="sibTrans" cxnId="{8887E1FF-C609-4B27-9CED-A1F893621BA4}">
      <dgm:prSet/>
      <dgm:spPr/>
      <dgm:t>
        <a:bodyPr/>
        <a:lstStyle/>
        <a:p>
          <a:endParaRPr lang="en-US"/>
        </a:p>
      </dgm:t>
    </dgm:pt>
    <dgm:pt modelId="{24D18D8F-FFE7-49E4-B3E1-59948EB9E0A0}">
      <dgm:prSet phldrT="[Text]"/>
      <dgm:spPr/>
      <dgm:t>
        <a:bodyPr/>
        <a:lstStyle/>
        <a:p>
          <a:r>
            <a:rPr kumimoji="0" lang="bn-BD" b="1" i="0" u="none" strike="noStrike" cap="none" normalizeH="0" baseline="0" dirty="0" smtClean="0">
              <a:ln>
                <a:noFill/>
              </a:ln>
              <a:solidFill>
                <a:srgbClr val="FBFBFB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মানসিক</a:t>
          </a:r>
        </a:p>
        <a:p>
          <a:pPr rtl="0"/>
          <a:r>
            <a:rPr kumimoji="0" lang="bn-BD" b="1" i="0" u="none" strike="noStrike" cap="none" normalizeH="0" baseline="0" dirty="0" smtClean="0">
              <a:ln>
                <a:noFill/>
              </a:ln>
              <a:solidFill>
                <a:srgbClr val="FBFBFB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পরিবর্তন</a:t>
          </a:r>
          <a:endParaRPr lang="en-US" dirty="0"/>
        </a:p>
      </dgm:t>
    </dgm:pt>
    <dgm:pt modelId="{8A21EB91-1CD9-48FA-86B3-230622580598}" type="parTrans" cxnId="{92305B84-4A14-43F6-B133-A31B2B812C06}">
      <dgm:prSet/>
      <dgm:spPr/>
      <dgm:t>
        <a:bodyPr/>
        <a:lstStyle/>
        <a:p>
          <a:endParaRPr lang="en-US"/>
        </a:p>
      </dgm:t>
    </dgm:pt>
    <dgm:pt modelId="{6A312FA1-8C13-4C84-B114-8F7C916A7A65}" type="sibTrans" cxnId="{92305B84-4A14-43F6-B133-A31B2B812C06}">
      <dgm:prSet/>
      <dgm:spPr/>
      <dgm:t>
        <a:bodyPr/>
        <a:lstStyle/>
        <a:p>
          <a:endParaRPr lang="en-US"/>
        </a:p>
      </dgm:t>
    </dgm:pt>
    <dgm:pt modelId="{811AC169-0BD5-47BC-A63E-0FB0BE12235A}">
      <dgm:prSet phldrT="[Text]"/>
      <dgm:spPr/>
      <dgm:t>
        <a:bodyPr/>
        <a:lstStyle/>
        <a:p>
          <a:r>
            <a:rPr kumimoji="0" lang="bn-BD" b="1" i="0" u="none" strike="noStrike" cap="none" normalizeH="0" baseline="0" dirty="0" smtClean="0">
              <a:ln>
                <a:noFill/>
              </a:ln>
              <a:solidFill>
                <a:srgbClr val="FBFBFB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আচরনিক </a:t>
          </a:r>
        </a:p>
        <a:p>
          <a:pPr rtl="0"/>
          <a:r>
            <a:rPr kumimoji="0" lang="bn-BD" b="1" i="0" u="none" strike="noStrike" cap="none" normalizeH="0" baseline="0" dirty="0" smtClean="0">
              <a:ln>
                <a:noFill/>
              </a:ln>
              <a:solidFill>
                <a:srgbClr val="FBFBFB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পরিবর্তন</a:t>
          </a:r>
          <a:endParaRPr lang="en-US" dirty="0"/>
        </a:p>
      </dgm:t>
    </dgm:pt>
    <dgm:pt modelId="{1A2813F3-8921-434E-B9FD-BCBA678B0077}" type="parTrans" cxnId="{C3209D2F-9FE1-4307-9C8E-6CE415307CD3}">
      <dgm:prSet/>
      <dgm:spPr/>
      <dgm:t>
        <a:bodyPr/>
        <a:lstStyle/>
        <a:p>
          <a:endParaRPr lang="en-US"/>
        </a:p>
      </dgm:t>
    </dgm:pt>
    <dgm:pt modelId="{D25ED2D3-7F43-4CC4-8288-87A0BDB0A72E}" type="sibTrans" cxnId="{C3209D2F-9FE1-4307-9C8E-6CE415307CD3}">
      <dgm:prSet/>
      <dgm:spPr/>
      <dgm:t>
        <a:bodyPr/>
        <a:lstStyle/>
        <a:p>
          <a:endParaRPr lang="en-US"/>
        </a:p>
      </dgm:t>
    </dgm:pt>
    <dgm:pt modelId="{B3AED2B3-B301-4048-84A1-0B08D259EE7D}" type="pres">
      <dgm:prSet presAssocID="{FCA36A58-6FB0-4CEF-A113-2B0A2B0C806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3C9118-A9E2-47C2-A2B9-BAD8F8C1C12E}" type="pres">
      <dgm:prSet presAssocID="{EDEAC052-FCB1-4D71-B759-BA8E82676656}" presName="centerShape" presStyleLbl="node0" presStyleIdx="0" presStyleCnt="1"/>
      <dgm:spPr/>
      <dgm:t>
        <a:bodyPr/>
        <a:lstStyle/>
        <a:p>
          <a:endParaRPr lang="en-US"/>
        </a:p>
      </dgm:t>
    </dgm:pt>
    <dgm:pt modelId="{3BE74CE8-9CBD-4D2E-AAEF-2121D7919F24}" type="pres">
      <dgm:prSet presAssocID="{106DBA0B-72AB-41FB-BAC5-26385843F852}" presName="parTrans" presStyleLbl="sibTrans2D1" presStyleIdx="0" presStyleCnt="3"/>
      <dgm:spPr/>
      <dgm:t>
        <a:bodyPr/>
        <a:lstStyle/>
        <a:p>
          <a:endParaRPr lang="en-US"/>
        </a:p>
      </dgm:t>
    </dgm:pt>
    <dgm:pt modelId="{DE25203A-3AEC-4826-B6A4-D1EC3D1AE7E0}" type="pres">
      <dgm:prSet presAssocID="{106DBA0B-72AB-41FB-BAC5-26385843F85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4369EBF-6062-4E17-A4CA-1DA70EC678A2}" type="pres">
      <dgm:prSet presAssocID="{5EC0C5F7-69C6-4CDA-9F65-E04890FA3C5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BB1C5-E453-464E-A699-65CD7C37795B}" type="pres">
      <dgm:prSet presAssocID="{8A21EB91-1CD9-48FA-86B3-230622580598}" presName="parTrans" presStyleLbl="sibTrans2D1" presStyleIdx="1" presStyleCnt="3"/>
      <dgm:spPr/>
      <dgm:t>
        <a:bodyPr/>
        <a:lstStyle/>
        <a:p>
          <a:endParaRPr lang="en-US"/>
        </a:p>
      </dgm:t>
    </dgm:pt>
    <dgm:pt modelId="{6B904D4D-4E1D-44D9-BCA8-72F536706607}" type="pres">
      <dgm:prSet presAssocID="{8A21EB91-1CD9-48FA-86B3-23062258059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EBF3FF7-7CBF-48F1-B1AE-D65495D8CA14}" type="pres">
      <dgm:prSet presAssocID="{24D18D8F-FFE7-49E4-B3E1-59948EB9E0A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B08FB-06FF-4E47-9D56-D42425A969EC}" type="pres">
      <dgm:prSet presAssocID="{1A2813F3-8921-434E-B9FD-BCBA678B0077}" presName="parTrans" presStyleLbl="sibTrans2D1" presStyleIdx="2" presStyleCnt="3"/>
      <dgm:spPr/>
      <dgm:t>
        <a:bodyPr/>
        <a:lstStyle/>
        <a:p>
          <a:endParaRPr lang="en-US"/>
        </a:p>
      </dgm:t>
    </dgm:pt>
    <dgm:pt modelId="{616B715F-8871-489E-A521-646E83AD0A7B}" type="pres">
      <dgm:prSet presAssocID="{1A2813F3-8921-434E-B9FD-BCBA678B007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B3FB1127-A1AA-412B-851B-E0EAAE46CA09}" type="pres">
      <dgm:prSet presAssocID="{811AC169-0BD5-47BC-A63E-0FB0BE12235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1CF4A7-E345-4D72-9726-73C1F3CC912D}" type="presOf" srcId="{1A2813F3-8921-434E-B9FD-BCBA678B0077}" destId="{D6FB08FB-06FF-4E47-9D56-D42425A969EC}" srcOrd="0" destOrd="0" presId="urn:microsoft.com/office/officeart/2005/8/layout/radial5"/>
    <dgm:cxn modelId="{92305B84-4A14-43F6-B133-A31B2B812C06}" srcId="{EDEAC052-FCB1-4D71-B759-BA8E82676656}" destId="{24D18D8F-FFE7-49E4-B3E1-59948EB9E0A0}" srcOrd="1" destOrd="0" parTransId="{8A21EB91-1CD9-48FA-86B3-230622580598}" sibTransId="{6A312FA1-8C13-4C84-B114-8F7C916A7A65}"/>
    <dgm:cxn modelId="{4CE514AC-9B12-4745-B927-7E2081BD99F5}" type="presOf" srcId="{8A21EB91-1CD9-48FA-86B3-230622580598}" destId="{FC0BB1C5-E453-464E-A699-65CD7C37795B}" srcOrd="0" destOrd="0" presId="urn:microsoft.com/office/officeart/2005/8/layout/radial5"/>
    <dgm:cxn modelId="{3D7524E7-2E8E-4B68-B622-F4562998C30B}" srcId="{FCA36A58-6FB0-4CEF-A113-2B0A2B0C8063}" destId="{EDEAC052-FCB1-4D71-B759-BA8E82676656}" srcOrd="0" destOrd="0" parTransId="{BEAED742-37AC-48E6-894D-ACD84BDF8F7A}" sibTransId="{F0A07AA7-BB0F-4C66-B921-83848CC6F746}"/>
    <dgm:cxn modelId="{D98A5622-38D0-43B1-8DE3-0D0856909D45}" type="presOf" srcId="{811AC169-0BD5-47BC-A63E-0FB0BE12235A}" destId="{B3FB1127-A1AA-412B-851B-E0EAAE46CA09}" srcOrd="0" destOrd="0" presId="urn:microsoft.com/office/officeart/2005/8/layout/radial5"/>
    <dgm:cxn modelId="{913DAB42-73F1-4B2A-B2F6-E41A316F2308}" type="presOf" srcId="{24D18D8F-FFE7-49E4-B3E1-59948EB9E0A0}" destId="{8EBF3FF7-7CBF-48F1-B1AE-D65495D8CA14}" srcOrd="0" destOrd="0" presId="urn:microsoft.com/office/officeart/2005/8/layout/radial5"/>
    <dgm:cxn modelId="{41A7A46B-FAC8-498B-ACE4-D4D7054080C8}" type="presOf" srcId="{FCA36A58-6FB0-4CEF-A113-2B0A2B0C8063}" destId="{B3AED2B3-B301-4048-84A1-0B08D259EE7D}" srcOrd="0" destOrd="0" presId="urn:microsoft.com/office/officeart/2005/8/layout/radial5"/>
    <dgm:cxn modelId="{3E61CFEA-3186-4175-A5E9-F64075C9FDF5}" type="presOf" srcId="{1A2813F3-8921-434E-B9FD-BCBA678B0077}" destId="{616B715F-8871-489E-A521-646E83AD0A7B}" srcOrd="1" destOrd="0" presId="urn:microsoft.com/office/officeart/2005/8/layout/radial5"/>
    <dgm:cxn modelId="{F2FC4C97-BDA6-4FA0-998A-22053E8B1E60}" type="presOf" srcId="{106DBA0B-72AB-41FB-BAC5-26385843F852}" destId="{3BE74CE8-9CBD-4D2E-AAEF-2121D7919F24}" srcOrd="0" destOrd="0" presId="urn:microsoft.com/office/officeart/2005/8/layout/radial5"/>
    <dgm:cxn modelId="{F5F739F3-A6B6-47D8-808D-008B27698BBF}" type="presOf" srcId="{EDEAC052-FCB1-4D71-B759-BA8E82676656}" destId="{0F3C9118-A9E2-47C2-A2B9-BAD8F8C1C12E}" srcOrd="0" destOrd="0" presId="urn:microsoft.com/office/officeart/2005/8/layout/radial5"/>
    <dgm:cxn modelId="{C3209D2F-9FE1-4307-9C8E-6CE415307CD3}" srcId="{EDEAC052-FCB1-4D71-B759-BA8E82676656}" destId="{811AC169-0BD5-47BC-A63E-0FB0BE12235A}" srcOrd="2" destOrd="0" parTransId="{1A2813F3-8921-434E-B9FD-BCBA678B0077}" sibTransId="{D25ED2D3-7F43-4CC4-8288-87A0BDB0A72E}"/>
    <dgm:cxn modelId="{C65D5E2E-0B09-4761-9F49-C036F803967B}" type="presOf" srcId="{8A21EB91-1CD9-48FA-86B3-230622580598}" destId="{6B904D4D-4E1D-44D9-BCA8-72F536706607}" srcOrd="1" destOrd="0" presId="urn:microsoft.com/office/officeart/2005/8/layout/radial5"/>
    <dgm:cxn modelId="{793DA329-D44F-42CE-848B-C7F0811C8BCD}" type="presOf" srcId="{5EC0C5F7-69C6-4CDA-9F65-E04890FA3C5E}" destId="{74369EBF-6062-4E17-A4CA-1DA70EC678A2}" srcOrd="0" destOrd="0" presId="urn:microsoft.com/office/officeart/2005/8/layout/radial5"/>
    <dgm:cxn modelId="{8887E1FF-C609-4B27-9CED-A1F893621BA4}" srcId="{EDEAC052-FCB1-4D71-B759-BA8E82676656}" destId="{5EC0C5F7-69C6-4CDA-9F65-E04890FA3C5E}" srcOrd="0" destOrd="0" parTransId="{106DBA0B-72AB-41FB-BAC5-26385843F852}" sibTransId="{71A1B81D-BD2C-4DBE-A7BC-17A7B9459C20}"/>
    <dgm:cxn modelId="{4190F5D1-C36E-4592-81F0-E8691EE1469C}" type="presOf" srcId="{106DBA0B-72AB-41FB-BAC5-26385843F852}" destId="{DE25203A-3AEC-4826-B6A4-D1EC3D1AE7E0}" srcOrd="1" destOrd="0" presId="urn:microsoft.com/office/officeart/2005/8/layout/radial5"/>
    <dgm:cxn modelId="{33AF9025-55C5-4498-BEE5-8C060AE3147A}" type="presParOf" srcId="{B3AED2B3-B301-4048-84A1-0B08D259EE7D}" destId="{0F3C9118-A9E2-47C2-A2B9-BAD8F8C1C12E}" srcOrd="0" destOrd="0" presId="urn:microsoft.com/office/officeart/2005/8/layout/radial5"/>
    <dgm:cxn modelId="{EDB02438-A801-4755-ABB2-27708815FE31}" type="presParOf" srcId="{B3AED2B3-B301-4048-84A1-0B08D259EE7D}" destId="{3BE74CE8-9CBD-4D2E-AAEF-2121D7919F24}" srcOrd="1" destOrd="0" presId="urn:microsoft.com/office/officeart/2005/8/layout/radial5"/>
    <dgm:cxn modelId="{86BE64F6-15B8-44B8-A976-876886A42D8F}" type="presParOf" srcId="{3BE74CE8-9CBD-4D2E-AAEF-2121D7919F24}" destId="{DE25203A-3AEC-4826-B6A4-D1EC3D1AE7E0}" srcOrd="0" destOrd="0" presId="urn:microsoft.com/office/officeart/2005/8/layout/radial5"/>
    <dgm:cxn modelId="{1A90CEFC-89A5-4ED5-B977-B3AD0817769F}" type="presParOf" srcId="{B3AED2B3-B301-4048-84A1-0B08D259EE7D}" destId="{74369EBF-6062-4E17-A4CA-1DA70EC678A2}" srcOrd="2" destOrd="0" presId="urn:microsoft.com/office/officeart/2005/8/layout/radial5"/>
    <dgm:cxn modelId="{285F6AF9-C3F6-4804-BE33-E9F56EB4783E}" type="presParOf" srcId="{B3AED2B3-B301-4048-84A1-0B08D259EE7D}" destId="{FC0BB1C5-E453-464E-A699-65CD7C37795B}" srcOrd="3" destOrd="0" presId="urn:microsoft.com/office/officeart/2005/8/layout/radial5"/>
    <dgm:cxn modelId="{AD0E5517-A8B9-4A25-AF20-9E79409A1FAE}" type="presParOf" srcId="{FC0BB1C5-E453-464E-A699-65CD7C37795B}" destId="{6B904D4D-4E1D-44D9-BCA8-72F536706607}" srcOrd="0" destOrd="0" presId="urn:microsoft.com/office/officeart/2005/8/layout/radial5"/>
    <dgm:cxn modelId="{A1063523-F832-4788-AAF3-C80263D55481}" type="presParOf" srcId="{B3AED2B3-B301-4048-84A1-0B08D259EE7D}" destId="{8EBF3FF7-7CBF-48F1-B1AE-D65495D8CA14}" srcOrd="4" destOrd="0" presId="urn:microsoft.com/office/officeart/2005/8/layout/radial5"/>
    <dgm:cxn modelId="{8BA9CCEE-6B5B-48B8-AA4C-461FEA6CC498}" type="presParOf" srcId="{B3AED2B3-B301-4048-84A1-0B08D259EE7D}" destId="{D6FB08FB-06FF-4E47-9D56-D42425A969EC}" srcOrd="5" destOrd="0" presId="urn:microsoft.com/office/officeart/2005/8/layout/radial5"/>
    <dgm:cxn modelId="{7C38C524-76CE-4395-A826-C5DC7B16D909}" type="presParOf" srcId="{D6FB08FB-06FF-4E47-9D56-D42425A969EC}" destId="{616B715F-8871-489E-A521-646E83AD0A7B}" srcOrd="0" destOrd="0" presId="urn:microsoft.com/office/officeart/2005/8/layout/radial5"/>
    <dgm:cxn modelId="{08D08D0B-8A68-42CD-A1B4-F41AD3A1BDCB}" type="presParOf" srcId="{B3AED2B3-B301-4048-84A1-0B08D259EE7D}" destId="{B3FB1127-A1AA-412B-851B-E0EAAE46CA09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C9118-A9E2-47C2-A2B9-BAD8F8C1C12E}">
      <dsp:nvSpPr>
        <dsp:cNvPr id="0" name=""/>
        <dsp:cNvSpPr/>
      </dsp:nvSpPr>
      <dsp:spPr>
        <a:xfrm>
          <a:off x="3190874" y="2447145"/>
          <a:ext cx="1746249" cy="1746249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b="1" kern="1200" dirty="0" smtClean="0">
              <a:solidFill>
                <a:srgbClr val="FBFBFB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বয়ঃসন্ধিকাল</a:t>
          </a:r>
          <a:endParaRPr lang="en-US" sz="2300" kern="1200" dirty="0"/>
        </a:p>
      </dsp:txBody>
      <dsp:txXfrm>
        <a:off x="3446606" y="2702877"/>
        <a:ext cx="1234785" cy="1234785"/>
      </dsp:txXfrm>
    </dsp:sp>
    <dsp:sp modelId="{3BE74CE8-9CBD-4D2E-AAEF-2121D7919F24}">
      <dsp:nvSpPr>
        <dsp:cNvPr id="0" name=""/>
        <dsp:cNvSpPr/>
      </dsp:nvSpPr>
      <dsp:spPr>
        <a:xfrm rot="16200000">
          <a:off x="3879163" y="1811996"/>
          <a:ext cx="369673" cy="5937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934614" y="1986192"/>
        <a:ext cx="258771" cy="356234"/>
      </dsp:txXfrm>
    </dsp:sp>
    <dsp:sp modelId="{74369EBF-6062-4E17-A4CA-1DA70EC678A2}">
      <dsp:nvSpPr>
        <dsp:cNvPr id="0" name=""/>
        <dsp:cNvSpPr/>
      </dsp:nvSpPr>
      <dsp:spPr>
        <a:xfrm>
          <a:off x="3190874" y="3398"/>
          <a:ext cx="1746249" cy="174624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bn-BD" sz="2300" b="1" i="0" u="none" strike="noStrike" kern="1200" cap="none" normalizeH="0" baseline="0" dirty="0" smtClean="0">
              <a:ln>
                <a:noFill/>
              </a:ln>
              <a:solidFill>
                <a:srgbClr val="FBFBFB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শারীরিক 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bn-BD" sz="2300" b="1" i="0" u="none" strike="noStrike" kern="1200" cap="none" normalizeH="0" baseline="0" dirty="0" smtClean="0">
              <a:ln>
                <a:noFill/>
              </a:ln>
              <a:solidFill>
                <a:srgbClr val="FBFBFB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পরিবর্তন</a:t>
          </a:r>
          <a:endParaRPr lang="en-US" sz="2300" kern="1200" dirty="0"/>
        </a:p>
      </dsp:txBody>
      <dsp:txXfrm>
        <a:off x="3446606" y="259130"/>
        <a:ext cx="1234785" cy="1234785"/>
      </dsp:txXfrm>
    </dsp:sp>
    <dsp:sp modelId="{FC0BB1C5-E453-464E-A699-65CD7C37795B}">
      <dsp:nvSpPr>
        <dsp:cNvPr id="0" name=""/>
        <dsp:cNvSpPr/>
      </dsp:nvSpPr>
      <dsp:spPr>
        <a:xfrm rot="1800000">
          <a:off x="4928275" y="3629113"/>
          <a:ext cx="369673" cy="5937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935704" y="3720133"/>
        <a:ext cx="258771" cy="356234"/>
      </dsp:txXfrm>
    </dsp:sp>
    <dsp:sp modelId="{8EBF3FF7-7CBF-48F1-B1AE-D65495D8CA14}">
      <dsp:nvSpPr>
        <dsp:cNvPr id="0" name=""/>
        <dsp:cNvSpPr/>
      </dsp:nvSpPr>
      <dsp:spPr>
        <a:xfrm>
          <a:off x="5307221" y="3669018"/>
          <a:ext cx="1746249" cy="1746249"/>
        </a:xfrm>
        <a:prstGeom prst="ellips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bn-BD" sz="2300" b="1" i="0" u="none" strike="noStrike" kern="1200" cap="none" normalizeH="0" baseline="0" dirty="0" smtClean="0">
              <a:ln>
                <a:noFill/>
              </a:ln>
              <a:solidFill>
                <a:srgbClr val="FBFBFB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মানসিক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bn-BD" sz="2300" b="1" i="0" u="none" strike="noStrike" kern="1200" cap="none" normalizeH="0" baseline="0" dirty="0" smtClean="0">
              <a:ln>
                <a:noFill/>
              </a:ln>
              <a:solidFill>
                <a:srgbClr val="FBFBFB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পরিবর্তন</a:t>
          </a:r>
          <a:endParaRPr lang="en-US" sz="2300" kern="1200" dirty="0"/>
        </a:p>
      </dsp:txBody>
      <dsp:txXfrm>
        <a:off x="5562953" y="3924750"/>
        <a:ext cx="1234785" cy="1234785"/>
      </dsp:txXfrm>
    </dsp:sp>
    <dsp:sp modelId="{D6FB08FB-06FF-4E47-9D56-D42425A969EC}">
      <dsp:nvSpPr>
        <dsp:cNvPr id="0" name=""/>
        <dsp:cNvSpPr/>
      </dsp:nvSpPr>
      <dsp:spPr>
        <a:xfrm rot="9000000">
          <a:off x="2830050" y="3629113"/>
          <a:ext cx="369673" cy="5937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933523" y="3720133"/>
        <a:ext cx="258771" cy="356234"/>
      </dsp:txXfrm>
    </dsp:sp>
    <dsp:sp modelId="{B3FB1127-A1AA-412B-851B-E0EAAE46CA09}">
      <dsp:nvSpPr>
        <dsp:cNvPr id="0" name=""/>
        <dsp:cNvSpPr/>
      </dsp:nvSpPr>
      <dsp:spPr>
        <a:xfrm>
          <a:off x="1074528" y="3669018"/>
          <a:ext cx="1746249" cy="1746249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bn-BD" sz="2300" b="1" i="0" u="none" strike="noStrike" kern="1200" cap="none" normalizeH="0" baseline="0" dirty="0" smtClean="0">
              <a:ln>
                <a:noFill/>
              </a:ln>
              <a:solidFill>
                <a:srgbClr val="FBFBFB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আচরনিক 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bn-BD" sz="2300" b="1" i="0" u="none" strike="noStrike" kern="1200" cap="none" normalizeH="0" baseline="0" dirty="0" smtClean="0">
              <a:ln>
                <a:noFill/>
              </a:ln>
              <a:solidFill>
                <a:srgbClr val="FBFBFB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পরিবর্তন</a:t>
          </a:r>
          <a:endParaRPr lang="en-US" sz="2300" kern="1200" dirty="0"/>
        </a:p>
      </dsp:txBody>
      <dsp:txXfrm>
        <a:off x="1330260" y="3924750"/>
        <a:ext cx="1234785" cy="1234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87CEA-0D8D-44F7-B71C-D61868FB9B96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97008-4AF0-4AE9-A21A-ECD0D8D6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4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/>
              <a:t>প্রশ্ন-উত্তরের</a:t>
            </a:r>
            <a:r>
              <a:rPr lang="bn-BD" sz="1200" baseline="0" dirty="0" smtClean="0"/>
              <a:t> মাধ্যমে মূল্যায়ন করা যেতে পারে-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42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0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2B44-B008-42FF-AD29-154748E4559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459A-82BE-461A-9C0C-9588F6F5E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3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2B44-B008-42FF-AD29-154748E4559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459A-82BE-461A-9C0C-9588F6F5E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5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2B44-B008-42FF-AD29-154748E4559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459A-82BE-461A-9C0C-9588F6F5E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03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203200" y="152400"/>
            <a:ext cx="117856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272050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2B44-B008-42FF-AD29-154748E4559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459A-82BE-461A-9C0C-9588F6F5E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4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2B44-B008-42FF-AD29-154748E4559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459A-82BE-461A-9C0C-9588F6F5E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2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2B44-B008-42FF-AD29-154748E4559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459A-82BE-461A-9C0C-9588F6F5E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2B44-B008-42FF-AD29-154748E4559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459A-82BE-461A-9C0C-9588F6F5E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1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2B44-B008-42FF-AD29-154748E4559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459A-82BE-461A-9C0C-9588F6F5E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0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2B44-B008-42FF-AD29-154748E4559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459A-82BE-461A-9C0C-9588F6F5E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7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2B44-B008-42FF-AD29-154748E4559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459A-82BE-461A-9C0C-9588F6F5E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4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2B44-B008-42FF-AD29-154748E4559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459A-82BE-461A-9C0C-9588F6F5E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2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02B44-B008-42FF-AD29-154748E4559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5459A-82BE-461A-9C0C-9588F6F5E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9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zahir.suman@gmail.com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C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9149" y="399246"/>
            <a:ext cx="9144000" cy="1024340"/>
          </a:xfrm>
        </p:spPr>
        <p:txBody>
          <a:bodyPr/>
          <a:lstStyle/>
          <a:p>
            <a:r>
              <a:rPr lang="bn-BD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E:\Images\Gif\Rose 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66" y="1423586"/>
            <a:ext cx="7534141" cy="538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45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76729" y="4994248"/>
            <a:ext cx="20970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চিত্রটি কিসের?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62" y="0"/>
            <a:ext cx="7554510" cy="46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77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257" y="819584"/>
            <a:ext cx="262890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157" y="604096"/>
            <a:ext cx="3224429" cy="21740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58157" y="4401820"/>
            <a:ext cx="29770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চিত্রটি কিসের</a:t>
            </a:r>
            <a:r>
              <a:rPr lang="bn-BD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প্রকাশ</a:t>
            </a:r>
            <a:r>
              <a:rPr lang="bn-IN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031" y="442964"/>
            <a:ext cx="3328416" cy="24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35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818" y="1239485"/>
            <a:ext cx="11690776" cy="68480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2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বয়ঃসন্ধিকালে মানসিক ও আচরনিক কী কী পরিবর্তনগুলো দেখতে পাই তার এর একটি তালিকা তৈরি কর।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22507" y="2139043"/>
            <a:ext cx="3476298" cy="4718957"/>
            <a:chOff x="2619702" y="1404257"/>
            <a:chExt cx="2866698" cy="4718957"/>
          </a:xfrm>
        </p:grpSpPr>
        <p:pic>
          <p:nvPicPr>
            <p:cNvPr id="6" name="Picture 2" descr="http://thumbs.dreamstime.com/z/note-pad-white-pages-pen-1144592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19702" y="1404257"/>
              <a:ext cx="2866698" cy="4718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667000" y="1828800"/>
              <a:ext cx="533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১.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67000" y="2590800"/>
              <a:ext cx="533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২.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19702" y="3467785"/>
              <a:ext cx="685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৩.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19702" y="4267200"/>
              <a:ext cx="685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৪.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19702" y="5105400"/>
              <a:ext cx="685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.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7224" y="230647"/>
            <a:ext cx="11704522" cy="876936"/>
            <a:chOff x="337224" y="230647"/>
            <a:chExt cx="8458200" cy="83615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grpSpPr>
        <p:sp>
          <p:nvSpPr>
            <p:cNvPr id="13" name="Rounded Rectangle 12"/>
            <p:cNvSpPr/>
            <p:nvPr/>
          </p:nvSpPr>
          <p:spPr>
            <a:xfrm>
              <a:off x="337224" y="230647"/>
              <a:ext cx="8458200" cy="836154"/>
            </a:xfrm>
            <a:prstGeom prst="roundRect">
              <a:avLst>
                <a:gd name="adj" fmla="val 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দলীয় কাজ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86600" y="594852"/>
              <a:ext cx="1708824" cy="4401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সময়: ১০ মিনিট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891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37224" y="230647"/>
            <a:ext cx="11704522" cy="876936"/>
            <a:chOff x="337224" y="230647"/>
            <a:chExt cx="8458200" cy="83615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grpSpPr>
        <p:sp>
          <p:nvSpPr>
            <p:cNvPr id="13" name="Rounded Rectangle 12"/>
            <p:cNvSpPr/>
            <p:nvPr/>
          </p:nvSpPr>
          <p:spPr>
            <a:xfrm>
              <a:off x="337224" y="230647"/>
              <a:ext cx="8458200" cy="836154"/>
            </a:xfrm>
            <a:prstGeom prst="roundRect">
              <a:avLst>
                <a:gd name="adj" fmla="val 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জোড়ায় কাজ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86600" y="594852"/>
              <a:ext cx="1708824" cy="4401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সময়: ১০ মিনিট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3"/>
          <a:stretch/>
        </p:blipFill>
        <p:spPr>
          <a:xfrm>
            <a:off x="878822" y="2685143"/>
            <a:ext cx="10672905" cy="310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1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9944"/>
            <a:ext cx="4121412" cy="2574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143" y="2989944"/>
            <a:ext cx="3733800" cy="25545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2" y="2989943"/>
            <a:ext cx="3980263" cy="2569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314" y="5849258"/>
            <a:ext cx="33528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বমি বমি ভাব বা বমি হওয়া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8457" y="5892801"/>
            <a:ext cx="335280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মাথা ঘোড়া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7314" y="5849258"/>
            <a:ext cx="335280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ঘনঘন প্রসাব হওয়া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159657"/>
            <a:ext cx="7112000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ভালো করে লক্ষ্যকরি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73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5429" y="362857"/>
            <a:ext cx="6110514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গর্ভধারন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46843" y="5461363"/>
            <a:ext cx="20970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চিত্রটি কিসের?</a:t>
            </a:r>
            <a:endParaRPr lang="en-US" sz="3200" dirty="0"/>
          </a:p>
        </p:txBody>
      </p:sp>
      <p:pic>
        <p:nvPicPr>
          <p:cNvPr id="5" name="Picture 4" descr="গর্ভবতী - Google Search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4" t="37783" r="68214" b="15116"/>
          <a:stretch/>
        </p:blipFill>
        <p:spPr>
          <a:xfrm>
            <a:off x="4078514" y="1132114"/>
            <a:ext cx="2859315" cy="420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3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al Outlined Version 280312 - N41_0.pdf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34908" r="29643" b="23519"/>
          <a:stretch/>
        </p:blipFill>
        <p:spPr>
          <a:xfrm>
            <a:off x="986973" y="638628"/>
            <a:ext cx="9906460" cy="41946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2514" y="5297714"/>
            <a:ext cx="422365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পুষ্ঠিকর খাবার খেতে দেওয়া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21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gnant_mother_poster.pdf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2" t="28053" r="17381" b="37008"/>
          <a:stretch/>
        </p:blipFill>
        <p:spPr>
          <a:xfrm>
            <a:off x="2206171" y="449942"/>
            <a:ext cx="6691086" cy="4719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2514" y="5297714"/>
            <a:ext cx="422365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পর্যাপ্ত পরিমানের বিশ্রাম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28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gnant_mother_poster.pdf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5" t="41542" r="57619" b="23741"/>
          <a:stretch/>
        </p:blipFill>
        <p:spPr>
          <a:xfrm>
            <a:off x="2830284" y="333830"/>
            <a:ext cx="6154060" cy="45148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9199" y="5268686"/>
            <a:ext cx="528320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ডাক্তারের পরামর্শে ঔষধ সেবন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96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394" y="310444"/>
            <a:ext cx="5123908" cy="441610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781838" y="3490175"/>
            <a:ext cx="746974" cy="6954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X</a:t>
            </a:r>
            <a:endParaRPr lang="en-US" sz="4000" dirty="0"/>
          </a:p>
        </p:txBody>
      </p:sp>
      <p:sp>
        <p:nvSpPr>
          <p:cNvPr id="11" name="Oval 10"/>
          <p:cNvSpPr/>
          <p:nvPr/>
        </p:nvSpPr>
        <p:spPr>
          <a:xfrm>
            <a:off x="3915178" y="3490175"/>
            <a:ext cx="746974" cy="6954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Y</a:t>
            </a:r>
            <a:endParaRPr lang="en-US" sz="4000" dirty="0"/>
          </a:p>
        </p:txBody>
      </p:sp>
      <p:sp>
        <p:nvSpPr>
          <p:cNvPr id="12" name="Oval 11"/>
          <p:cNvSpPr/>
          <p:nvPr/>
        </p:nvSpPr>
        <p:spPr>
          <a:xfrm>
            <a:off x="5125793" y="3541690"/>
            <a:ext cx="746974" cy="6954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X</a:t>
            </a:r>
            <a:endParaRPr lang="en-US" sz="4000" dirty="0"/>
          </a:p>
        </p:txBody>
      </p:sp>
      <p:sp>
        <p:nvSpPr>
          <p:cNvPr id="13" name="Oval 12"/>
          <p:cNvSpPr/>
          <p:nvPr/>
        </p:nvSpPr>
        <p:spPr>
          <a:xfrm>
            <a:off x="6349286" y="3554568"/>
            <a:ext cx="746974" cy="6954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X</a:t>
            </a:r>
            <a:endParaRPr lang="en-US" sz="4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757" y="5705314"/>
            <a:ext cx="943107" cy="11526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933" y="5781525"/>
            <a:ext cx="714475" cy="1076475"/>
          </a:xfrm>
          <a:prstGeom prst="rect">
            <a:avLst/>
          </a:prstGeom>
        </p:spPr>
      </p:pic>
      <p:sp>
        <p:nvSpPr>
          <p:cNvPr id="17" name="Left Arrow 16"/>
          <p:cNvSpPr/>
          <p:nvPr/>
        </p:nvSpPr>
        <p:spPr>
          <a:xfrm>
            <a:off x="8374743" y="174171"/>
            <a:ext cx="3672114" cy="2293258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সন্তানের লিঙ্গ নির্ধারণ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18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0.02592 0.237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-0.11771 0.209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0.15899 0.274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3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00925 0.2733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599" y="2427425"/>
            <a:ext cx="5214257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40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 জহিরুল ইসলাম খান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জগদীশ সারস্বত গার্লস স্কুল এন্ড কলেজ,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bn-BD" sz="2400" b="1" dirty="0" smtClean="0">
                <a:solidFill>
                  <a:srgbClr val="5F0101"/>
                </a:solidFill>
                <a:latin typeface="NikoshBAN" pitchFamily="2" charset="0"/>
                <a:cs typeface="NikoshBAN" pitchFamily="2" charset="0"/>
              </a:rPr>
              <a:t>কালীবাড়ী রোড, বরিশাল।</a:t>
            </a:r>
            <a:endParaRPr lang="en-US" sz="2400" b="1" dirty="0">
              <a:solidFill>
                <a:srgbClr val="5F010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E-mail: 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  <a:hlinkClick r:id="rId3"/>
              </a:rPr>
              <a:t>zahir.suman@gmail.com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  </a:t>
            </a:r>
            <a:endParaRPr lang="en-US" sz="2000" b="1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dirty="0">
                <a:latin typeface="Arial Narrow" pitchFamily="34" charset="0"/>
                <a:cs typeface="Times New Roman" pitchFamily="18" charset="0"/>
              </a:rPr>
              <a:t>	Mob: 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01712-618288</a:t>
            </a:r>
            <a:endParaRPr lang="en-US" sz="20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73202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3789071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62057" y="2286000"/>
            <a:ext cx="443201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চতুর্থ অধ্যায়</a:t>
            </a:r>
          </a:p>
          <a:p>
            <a:pPr lvl="0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(নবজীবনের সুচনা)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৫০ মি.</a:t>
            </a:r>
          </a:p>
          <a:p>
            <a:pPr lvl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তারিখঃ ২০-০৫-২০১৯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892" y="464369"/>
            <a:ext cx="1905000" cy="1905000"/>
          </a:xfrm>
          <a:prstGeom prst="rect">
            <a:avLst/>
          </a:prstGeom>
        </p:spPr>
      </p:pic>
      <p:pic>
        <p:nvPicPr>
          <p:cNvPr id="2" name="Picture 1" descr="Secondary - (B.Version.) - Class-9-10 Science OPT.pdf - Adobe Read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9" t="13016" r="39047" b="743"/>
          <a:stretch/>
        </p:blipFill>
        <p:spPr>
          <a:xfrm>
            <a:off x="9550400" y="529456"/>
            <a:ext cx="2235200" cy="270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02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828801" y="243115"/>
            <a:ext cx="8534400" cy="810603"/>
          </a:xfrm>
          <a:custGeom>
            <a:avLst/>
            <a:gdLst>
              <a:gd name="connsiteX0" fmla="*/ 0 w 8350996"/>
              <a:gd name="connsiteY0" fmla="*/ 73994 h 739937"/>
              <a:gd name="connsiteX1" fmla="*/ 73994 w 8350996"/>
              <a:gd name="connsiteY1" fmla="*/ 0 h 739937"/>
              <a:gd name="connsiteX2" fmla="*/ 8277002 w 8350996"/>
              <a:gd name="connsiteY2" fmla="*/ 0 h 739937"/>
              <a:gd name="connsiteX3" fmla="*/ 8350996 w 8350996"/>
              <a:gd name="connsiteY3" fmla="*/ 73994 h 739937"/>
              <a:gd name="connsiteX4" fmla="*/ 8350996 w 8350996"/>
              <a:gd name="connsiteY4" fmla="*/ 665943 h 739937"/>
              <a:gd name="connsiteX5" fmla="*/ 8277002 w 8350996"/>
              <a:gd name="connsiteY5" fmla="*/ 739937 h 739937"/>
              <a:gd name="connsiteX6" fmla="*/ 73994 w 8350996"/>
              <a:gd name="connsiteY6" fmla="*/ 739937 h 739937"/>
              <a:gd name="connsiteX7" fmla="*/ 0 w 8350996"/>
              <a:gd name="connsiteY7" fmla="*/ 665943 h 739937"/>
              <a:gd name="connsiteX8" fmla="*/ 0 w 8350996"/>
              <a:gd name="connsiteY8" fmla="*/ 73994 h 7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0996" h="739937">
                <a:moveTo>
                  <a:pt x="0" y="73994"/>
                </a:moveTo>
                <a:cubicBezTo>
                  <a:pt x="0" y="33128"/>
                  <a:pt x="33128" y="0"/>
                  <a:pt x="73994" y="0"/>
                </a:cubicBezTo>
                <a:lnTo>
                  <a:pt x="8277002" y="0"/>
                </a:lnTo>
                <a:cubicBezTo>
                  <a:pt x="8317868" y="0"/>
                  <a:pt x="8350996" y="33128"/>
                  <a:pt x="8350996" y="73994"/>
                </a:cubicBezTo>
                <a:lnTo>
                  <a:pt x="8350996" y="665943"/>
                </a:lnTo>
                <a:cubicBezTo>
                  <a:pt x="8350996" y="706809"/>
                  <a:pt x="8317868" y="739937"/>
                  <a:pt x="8277002" y="739937"/>
                </a:cubicBezTo>
                <a:lnTo>
                  <a:pt x="73994" y="739937"/>
                </a:lnTo>
                <a:cubicBezTo>
                  <a:pt x="33128" y="739937"/>
                  <a:pt x="0" y="706809"/>
                  <a:pt x="0" y="665943"/>
                </a:cubicBezTo>
                <a:lnTo>
                  <a:pt x="0" y="73994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4542" tIns="90252" rIns="124542" bIns="90252" numCol="1" spcCol="1270" anchor="ctr" anchorCtr="0">
            <a:noAutofit/>
          </a:bodyPr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73200" y="4063425"/>
            <a:ext cx="4112023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সেক্স ক্রমোজম কাকে বলে?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3200" y="3382596"/>
            <a:ext cx="4870244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মানুষের শরীরে কতটি ক্রমোজম?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73200" y="2698399"/>
            <a:ext cx="7888698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মেয়েদের শারীরে বিভিন্ন পরিবর্তনের দায়ী হরমোন কে কে?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73200" y="2006999"/>
            <a:ext cx="5660524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১১ থেকে ১৯ বছর সময়কালকে কী বলে?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37605"/>
              </p:ext>
            </p:extLst>
          </p:nvPr>
        </p:nvGraphicFramePr>
        <p:xfrm>
          <a:off x="10107561" y="159630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07561" y="159630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97376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63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400" y="247650"/>
            <a:ext cx="3677516" cy="5225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5147079"/>
            <a:ext cx="8763000" cy="964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অপরিনতি বয়সে গর্ভধারনে সমস্যা থেকে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তোমার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করণীয়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810" y="980849"/>
            <a:ext cx="6115504" cy="376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28572" y="957943"/>
            <a:ext cx="3904342" cy="92333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53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0152" y="304800"/>
            <a:ext cx="3505200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 গুলো লক্ষ্য কর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6"/>
          <a:stretch/>
        </p:blipFill>
        <p:spPr>
          <a:xfrm>
            <a:off x="442450" y="869265"/>
            <a:ext cx="3176513" cy="4123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94" y="1492550"/>
            <a:ext cx="5662688" cy="3183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04963" y="4832208"/>
            <a:ext cx="3000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 পরিবর্তন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317" y="5232318"/>
            <a:ext cx="3000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ছেলেমেয়ারা দ্রুত বেড়ে উঠছে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4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5" y="168727"/>
            <a:ext cx="7204679" cy="2574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218" y="-350609"/>
            <a:ext cx="4577896" cy="4577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43" y="3608613"/>
            <a:ext cx="6233886" cy="22216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99020" y="3119522"/>
            <a:ext cx="3000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শারীরিক পরিবর্তন ও বেড়ে উঠা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2732" y="5855269"/>
            <a:ext cx="9633398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ছেলেমেয়ারা দ্রুত বেড়ে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উঠা এবং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শারীরিক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 সময়কে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 ...।</a:t>
            </a:r>
          </a:p>
        </p:txBody>
      </p:sp>
    </p:spTree>
    <p:extLst>
      <p:ext uri="{BB962C8B-B14F-4D97-AF65-F5344CB8AC3E}">
        <p14:creationId xmlns:p14="http://schemas.microsoft.com/office/powerpoint/2010/main" val="230454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49486" y="419283"/>
            <a:ext cx="3650676" cy="14530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3143" y="3033486"/>
            <a:ext cx="5370286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বযঃসন্ধিকাল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0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9868" y="2133600"/>
            <a:ext cx="9214594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বয়ঃসন্ধিকাল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 বলতে 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2929228" y="658969"/>
            <a:ext cx="4673600" cy="9906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9868" y="5613579"/>
            <a:ext cx="9214594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বয়ঃসন্ধিকালীন বিবাহ ও গর্ভধারণের সমস্যাগুলো ব্যাখ্যা করতে পারবে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9868" y="3227231"/>
            <a:ext cx="9214594" cy="8553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বয়ঃসন্ধিকাল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সময়ে শারীরিক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মানসিক ও আচরনিক পরিবর্তন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 করতে পারবে।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9868" y="4468969"/>
            <a:ext cx="9214594" cy="7947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সন্তানের লিঙ্গ নির্ধারণ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 হয় তা ব্যাখ্যা করতে পারবে।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767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2764" y="5032886"/>
            <a:ext cx="20970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চিত্রটি কিসের?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16" y="151792"/>
            <a:ext cx="6858000" cy="457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00065" y="3176834"/>
            <a:ext cx="4491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ভিডিওটি মনোযোগ সহকারে দেখি</a:t>
            </a:r>
            <a:endParaRPr lang="en-US" sz="3200" dirty="0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208225"/>
              </p:ext>
            </p:extLst>
          </p:nvPr>
        </p:nvGraphicFramePr>
        <p:xfrm>
          <a:off x="8987307" y="135451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87307" y="135451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597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2763765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12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3C9118-A9E2-47C2-A2B9-BAD8F8C1C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0F3C9118-A9E2-47C2-A2B9-BAD8F8C1C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E74CE8-9CBD-4D2E-AAEF-2121D7919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3BE74CE8-9CBD-4D2E-AAEF-2121D7919F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369EBF-6062-4E17-A4CA-1DA70EC67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74369EBF-6062-4E17-A4CA-1DA70EC678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0BB1C5-E453-464E-A699-65CD7C377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FC0BB1C5-E453-464E-A699-65CD7C377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BF3FF7-7CBF-48F1-B1AE-D65495D8C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8EBF3FF7-7CBF-48F1-B1AE-D65495D8CA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FB08FB-06FF-4E47-9D56-D42425A9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D6FB08FB-06FF-4E47-9D56-D42425A96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FB1127-A1AA-412B-851B-E0EAAE46C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B3FB1127-A1AA-412B-851B-E0EAAE46CA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174" y="2412815"/>
            <a:ext cx="46015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বয়ঃসন্ধিকালে শারীরিক কী কী পরিবর্তনগুলো দেখতে পাই তার এর একটি তালিকা তৈরি কর।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7205960" y="1761496"/>
            <a:ext cx="3476298" cy="4718957"/>
            <a:chOff x="2619702" y="1404257"/>
            <a:chExt cx="2866698" cy="4718957"/>
          </a:xfrm>
        </p:grpSpPr>
        <p:pic>
          <p:nvPicPr>
            <p:cNvPr id="6" name="Picture 2" descr="http://thumbs.dreamstime.com/z/note-pad-white-pages-pen-1144592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19702" y="1404257"/>
              <a:ext cx="2866698" cy="4718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667000" y="1828800"/>
              <a:ext cx="533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১.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67000" y="2590800"/>
              <a:ext cx="533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২.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19702" y="3467785"/>
              <a:ext cx="685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৩.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19702" y="4267200"/>
              <a:ext cx="685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৪.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19702" y="5105400"/>
              <a:ext cx="685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.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7224" y="230647"/>
            <a:ext cx="11704522" cy="876936"/>
            <a:chOff x="337224" y="230647"/>
            <a:chExt cx="8458200" cy="836154"/>
          </a:xfrm>
          <a:solidFill>
            <a:srgbClr val="66CCFF"/>
          </a:solidFill>
        </p:grpSpPr>
        <p:sp>
          <p:nvSpPr>
            <p:cNvPr id="13" name="Rounded Rectangle 12"/>
            <p:cNvSpPr/>
            <p:nvPr/>
          </p:nvSpPr>
          <p:spPr>
            <a:xfrm>
              <a:off x="337224" y="230647"/>
              <a:ext cx="8458200" cy="836154"/>
            </a:xfrm>
            <a:prstGeom prst="roundRect">
              <a:avLst>
                <a:gd name="adj" fmla="val 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একক কাজ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86600" y="594852"/>
              <a:ext cx="170882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সময়: ৫ মিনিট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836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311</Words>
  <Application>Microsoft Office PowerPoint</Application>
  <PresentationFormat>Widescreen</PresentationFormat>
  <Paragraphs>80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NikoshBAN</vt:lpstr>
      <vt:lpstr>Times New Roman</vt:lpstr>
      <vt:lpstr>Vrinda</vt:lpstr>
      <vt:lpstr>Office Theme</vt:lpstr>
      <vt:lpstr>Package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User</cp:lastModifiedBy>
  <cp:revision>65</cp:revision>
  <dcterms:created xsi:type="dcterms:W3CDTF">2019-05-16T08:48:33Z</dcterms:created>
  <dcterms:modified xsi:type="dcterms:W3CDTF">2019-05-22T04:34:07Z</dcterms:modified>
</cp:coreProperties>
</file>