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68" r:id="rId9"/>
  </p:sldMasterIdLst>
  <p:notesMasterIdLst>
    <p:notesMasterId r:id="rId26"/>
  </p:notesMasterIdLst>
  <p:sldIdLst>
    <p:sldId id="258" r:id="rId10"/>
    <p:sldId id="281" r:id="rId11"/>
    <p:sldId id="286" r:id="rId12"/>
    <p:sldId id="287" r:id="rId13"/>
    <p:sldId id="284" r:id="rId14"/>
    <p:sldId id="288" r:id="rId15"/>
    <p:sldId id="289" r:id="rId16"/>
    <p:sldId id="290" r:id="rId17"/>
    <p:sldId id="291" r:id="rId18"/>
    <p:sldId id="292" r:id="rId19"/>
    <p:sldId id="293" r:id="rId20"/>
    <p:sldId id="296" r:id="rId21"/>
    <p:sldId id="294" r:id="rId22"/>
    <p:sldId id="297" r:id="rId23"/>
    <p:sldId id="298" r:id="rId24"/>
    <p:sldId id="283" r:id="rId2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798" y="2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854AE-784C-4007-BD1D-86CE96F2169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1A049-06A5-4BE1-BBFE-669FA3048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374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19D2-D9E8-4A8B-8EF4-8140AA9CC31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024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0A3-7255-44A6-9E3E-F94689E12EF5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43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9525-7B56-49BC-9A14-68FA4367EE49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753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3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6072-E888-4E89-97B1-D82BF6BF9836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7271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0" y="4664147"/>
            <a:ext cx="1219827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164" y="1752609"/>
            <a:ext cx="10360501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164" y="3611607"/>
            <a:ext cx="10360501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7" y="4953000"/>
            <a:ext cx="12193844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76DC26-68CC-439E-B478-106BA561712B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as-IN" smtClean="0">
                <a:solidFill>
                  <a:srgbClr val="2DA2BF">
                    <a:tint val="20000"/>
                  </a:srgbClr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srgbClr val="2DA2BF">
                    <a:tint val="20000"/>
                  </a:srgbClr>
                </a:solidFill>
              </a:rPr>
              <a:t>palashg489@gmail.com</a:t>
            </a: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8225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5DCA-5F2B-4B03-83E1-5ACB2FF804FF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87295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7" y="1059712"/>
            <a:ext cx="10360501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8924" y="2931712"/>
            <a:ext cx="6094413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EFDD-8F11-40C5-A521-D7002A402799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7646" y="3005472"/>
            <a:ext cx="24377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599156" y="3005472"/>
            <a:ext cx="24377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579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48133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48133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B1881-467C-4110-A1F8-9F5BE63CB6F7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644425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10969943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4" y="5410200"/>
            <a:ext cx="5385514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1757" y="5410200"/>
            <a:ext cx="538763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444" y="1444302"/>
            <a:ext cx="5385514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1444302"/>
            <a:ext cx="538763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5DE1-8AE9-4C59-A5DB-DB49205B39AE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30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A153-3AC6-46BF-BDBA-99A45DE207B4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55507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415D-1A74-4178-BDD1-F49A00722486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175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5" y="4876800"/>
            <a:ext cx="9973103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1265" y="5355102"/>
            <a:ext cx="529807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8882" y="274320"/>
            <a:ext cx="9970459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7040" y="6407944"/>
            <a:ext cx="2559653" cy="365760"/>
          </a:xfrm>
        </p:spPr>
        <p:txBody>
          <a:bodyPr/>
          <a:lstStyle/>
          <a:p>
            <a:fld id="{2AEC1D2D-16A6-4D73-9BC4-1CEE2C68D952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25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155B-B503-4569-8E77-2AC6251C4F92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4609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249" y="5443402"/>
            <a:ext cx="9547913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721" y="189968"/>
            <a:ext cx="11579384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1DB841-0714-4FC3-8749-66579355ADA4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8580" y="6407952"/>
            <a:ext cx="31334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4" y="4865122"/>
            <a:ext cx="10764439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526" y="5944936"/>
            <a:ext cx="658578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457" y="5939011"/>
            <a:ext cx="4919320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4" y="5791253"/>
            <a:ext cx="4535238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1" y="5787746"/>
            <a:ext cx="4539497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49142" y="4988440"/>
            <a:ext cx="24377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0653" y="4988440"/>
            <a:ext cx="24377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396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3" y="1481333"/>
            <a:ext cx="10969943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42A9-BDF8-4BF6-AAB8-0CEE16176ABF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797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2977" y="274648"/>
            <a:ext cx="2369343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430604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4585-4AC6-4B2B-B433-6D25D0AB5AFD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188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1" y="4664147"/>
            <a:ext cx="1219827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165" y="1752611"/>
            <a:ext cx="10360501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165" y="3611607"/>
            <a:ext cx="10360501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7" y="4953000"/>
            <a:ext cx="12193844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40E64C-CA49-4458-8E90-FB7FB7D86565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as-IN" smtClean="0">
                <a:solidFill>
                  <a:srgbClr val="2DA2BF">
                    <a:tint val="20000"/>
                  </a:srgbClr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srgbClr val="2DA2BF">
                    <a:tint val="20000"/>
                  </a:srgbClr>
                </a:solidFill>
              </a:rPr>
              <a:t>palashg489@gmail.com</a:t>
            </a: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367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639E-41FF-49DC-A69A-FDF3DE3DBD3E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7450927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7" y="1059712"/>
            <a:ext cx="10360501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8925" y="2931712"/>
            <a:ext cx="6094413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616D-FD01-4B13-958D-D9D0693D57D9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7647" y="3005472"/>
            <a:ext cx="24377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599157" y="3005472"/>
            <a:ext cx="24377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260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48133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48133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66FC-A9E1-403E-A1B6-3478D94887A4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588794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4" y="273050"/>
            <a:ext cx="10969943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5" y="5410200"/>
            <a:ext cx="5385514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1757" y="5410200"/>
            <a:ext cx="538763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445" y="1444304"/>
            <a:ext cx="5385514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1444304"/>
            <a:ext cx="538763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8CDB-894D-4DFE-B0D8-60D9BD359665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71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1B98-A3EA-46B7-ADA8-3DF6E99254A0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029459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3B2B-1CD2-4079-97B8-63FBA327B218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37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1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6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574D-9AD9-4F71-B9A8-08C9022F324F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5652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6" y="4876800"/>
            <a:ext cx="9973103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1265" y="5355102"/>
            <a:ext cx="529807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8882" y="274320"/>
            <a:ext cx="9970459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7040" y="6407944"/>
            <a:ext cx="2559653" cy="365760"/>
          </a:xfrm>
        </p:spPr>
        <p:txBody>
          <a:bodyPr/>
          <a:lstStyle/>
          <a:p>
            <a:fld id="{41162860-9FA1-4A46-9D15-014E985D131E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2209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250" y="5443402"/>
            <a:ext cx="9547913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721" y="189968"/>
            <a:ext cx="11579384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86213E-71C2-4869-8097-915E875710CE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8581" y="6407954"/>
            <a:ext cx="31334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5" y="4865122"/>
            <a:ext cx="10764439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527" y="5944936"/>
            <a:ext cx="658578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458" y="5939011"/>
            <a:ext cx="4919320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4" y="5791253"/>
            <a:ext cx="4535238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0" y="5787748"/>
            <a:ext cx="4539497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49143" y="4988440"/>
            <a:ext cx="24377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0654" y="4988440"/>
            <a:ext cx="24377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404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4" y="1481333"/>
            <a:ext cx="10969943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F690-FBEC-4859-A9B9-47DD86C7810A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921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2978" y="274650"/>
            <a:ext cx="2369343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430604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7CDE-288F-429F-9CB9-17534E19A381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242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621" y="5349912"/>
            <a:ext cx="1150320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7872" y="4853421"/>
            <a:ext cx="11274663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7872" y="3886200"/>
            <a:ext cx="11274663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A9B3-B9B7-4BAC-91D0-47120797C57A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rgbClr val="2DA2BF">
                    <a:tint val="20000"/>
                  </a:srgbClr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srgbClr val="2DA2BF">
                    <a:tint val="20000"/>
                  </a:srgbClr>
                </a:solidFill>
              </a:rPr>
              <a:t>palashg489@gmail.com</a:t>
            </a: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69943" y="6473952"/>
            <a:ext cx="101167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D112-D354-4B3B-8F5B-ACC46150613C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3956" y="76203"/>
            <a:ext cx="3859795" cy="288925"/>
          </a:xfrm>
        </p:spPr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69943" y="6473952"/>
            <a:ext cx="1011672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621" y="3444904"/>
            <a:ext cx="1150320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7872" y="1676400"/>
            <a:ext cx="11274663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EEB2-BD26-4C12-8FCD-6F2409248338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570" y="2947087"/>
            <a:ext cx="11579384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231" y="457200"/>
            <a:ext cx="11579384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294" y="1600200"/>
            <a:ext cx="558654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5986" y="1600200"/>
            <a:ext cx="5789692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45C5-C930-4A8D-AFDA-2CE753A4016C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294" y="5410200"/>
            <a:ext cx="1147781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166" y="666750"/>
            <a:ext cx="571925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1754" y="666750"/>
            <a:ext cx="572149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166" y="1316047"/>
            <a:ext cx="571925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6697" y="1316047"/>
            <a:ext cx="5716559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B3CD-31EB-473C-A5C7-8911A60E7412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69947" y="6477000"/>
            <a:ext cx="1015735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621" y="6019810"/>
            <a:ext cx="1150320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231" y="457200"/>
            <a:ext cx="11579384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CD0E-31B5-4CA7-A7C9-A78D9FE08DE8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6A30-7E89-4857-AB89-F84545934516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44917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8CB8-59C3-4819-B6B3-318F36E4422A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621" y="5849127"/>
            <a:ext cx="1150320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441" y="5486400"/>
            <a:ext cx="11274663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442" y="609600"/>
            <a:ext cx="4010039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5496" y="609600"/>
            <a:ext cx="7118613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2943-049C-421B-AA09-D42C8A1B1B9D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2383" y="616634"/>
            <a:ext cx="6703854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D24F-63E3-4A2D-8F18-E2A35DAEAD26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7872" y="4993760"/>
            <a:ext cx="7821163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7872" y="5533218"/>
            <a:ext cx="7821163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21FB-9979-4A9C-A65B-3A92B4639194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1623" y="549279"/>
            <a:ext cx="2437765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549279"/>
            <a:ext cx="832903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4B3F-A1ED-49A0-A4C8-1588A1967798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D07D-B47B-4810-AAFF-C73489CEB52B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4329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4FC0-36C5-4A7E-A819-13D249AC4F19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46096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1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6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28AD-96B7-459B-88F9-BAD59F3CF8C4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56527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78F5-01AD-4057-9B11-D204F2E2D280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44917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8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4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4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411C-B570-4725-B955-5C14DE092900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202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8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4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4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3282-6854-4E47-8A0E-0DBF4D8FDD18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20243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27B8-97F8-4C88-8BEF-18130D0E29F5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64432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3D6D-3515-497B-9DBA-FCE2DED40A8B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3325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8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1386-43A7-4969-9B31-4966AB79455E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951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8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FC00-C1DC-4903-B41D-87F50EC74A74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39296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757B-68CD-4A24-9F84-526A7D5A5458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75351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3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06CB-337F-4FC6-9C88-6CD7DF1A5239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72712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0" y="4664147"/>
            <a:ext cx="1219827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164" y="1752609"/>
            <a:ext cx="10360501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164" y="3611607"/>
            <a:ext cx="10360501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7" y="4953000"/>
            <a:ext cx="12193844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819656-192C-4E1A-932F-C1DEFFD88F68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as-IN" smtClean="0">
                <a:solidFill>
                  <a:srgbClr val="2DA2BF">
                    <a:tint val="20000"/>
                  </a:srgbClr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srgbClr val="2DA2BF">
                    <a:tint val="20000"/>
                  </a:srgbClr>
                </a:solidFill>
              </a:rPr>
              <a:t>palashg489@gmail.com</a:t>
            </a: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82259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94C9-5C55-46C2-B7ED-BE366B318F44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8729511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7" y="1059712"/>
            <a:ext cx="10360501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8924" y="2931712"/>
            <a:ext cx="6094413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9F60-5D72-4F4E-96F9-11408F07990E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7646" y="3005472"/>
            <a:ext cx="24377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599156" y="3005472"/>
            <a:ext cx="24377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5790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48133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48133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F53C-B45B-4A21-AAB9-B5825BCBC0EF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64442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4E60-0E5B-47E0-A842-4DB7FD5D8E9D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64432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10969943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4" y="5410200"/>
            <a:ext cx="5385514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1757" y="5410200"/>
            <a:ext cx="538763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444" y="1444302"/>
            <a:ext cx="5385514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1444302"/>
            <a:ext cx="538763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81A4-91EF-4B58-A624-1D7C6D3E5AFA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3046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8E42-4357-4461-B757-E531BE7619D3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555073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373E-CE72-4814-9B75-8A5802A40CBE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1753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5" y="4876800"/>
            <a:ext cx="9973103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1265" y="5355102"/>
            <a:ext cx="529807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8882" y="274320"/>
            <a:ext cx="9970459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7040" y="6407944"/>
            <a:ext cx="2559653" cy="365760"/>
          </a:xfrm>
        </p:spPr>
        <p:txBody>
          <a:bodyPr/>
          <a:lstStyle/>
          <a:p>
            <a:fld id="{F54194E7-3329-44A9-989B-0506FB125DAD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2564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249" y="5443402"/>
            <a:ext cx="9547913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721" y="189968"/>
            <a:ext cx="11579384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92DE1E-C648-448D-A5DD-AB569AD4B380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8580" y="6407952"/>
            <a:ext cx="31334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4" y="4865122"/>
            <a:ext cx="10764439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526" y="5944936"/>
            <a:ext cx="658578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457" y="5939011"/>
            <a:ext cx="4919320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4" y="5791253"/>
            <a:ext cx="4535238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1" y="5787746"/>
            <a:ext cx="4539497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49142" y="4988440"/>
            <a:ext cx="24377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0653" y="4988440"/>
            <a:ext cx="24377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3963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3" y="1481333"/>
            <a:ext cx="10969943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C4B0-86A8-478F-939A-FD6BD26AF49C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7976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2977" y="274648"/>
            <a:ext cx="2369343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430604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B96E-6A4F-4A61-A056-DDB26C94CBC6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1883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1" y="4664147"/>
            <a:ext cx="1219827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165" y="1752611"/>
            <a:ext cx="10360501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165" y="3611607"/>
            <a:ext cx="10360501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7" y="4953000"/>
            <a:ext cx="12193844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631665-9E4D-4AA7-97AA-DE112EF3DF4F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as-IN" smtClean="0">
                <a:solidFill>
                  <a:srgbClr val="2DA2BF">
                    <a:tint val="20000"/>
                  </a:srgbClr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srgbClr val="2DA2BF">
                    <a:tint val="20000"/>
                  </a:srgbClr>
                </a:solidFill>
              </a:rPr>
              <a:t>palashg489@gmail.com</a:t>
            </a: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3675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1EB5-2917-49A6-998D-E4B2AAC28D8C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7450927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7" y="1059712"/>
            <a:ext cx="10360501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8925" y="2931712"/>
            <a:ext cx="6094413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DFAE-67D5-43D4-A8BA-478C81FAB546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7647" y="3005472"/>
            <a:ext cx="24377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599157" y="3005472"/>
            <a:ext cx="24377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26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9F9A-9190-42EC-9A04-B9D34EA05E1B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3325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48133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48133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A01E-41F4-4C88-8751-3F3D70B65FF1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5887949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4" y="273050"/>
            <a:ext cx="10969943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5" y="5410200"/>
            <a:ext cx="5385514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1757" y="5410200"/>
            <a:ext cx="538763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445" y="1444304"/>
            <a:ext cx="5385514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1444304"/>
            <a:ext cx="538763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0ED9-0583-485C-BBDB-544ED90F87AD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714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C702-0FD9-4CBC-970E-754374549D23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0294591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1AD7-7A63-4899-A188-96581AD20E34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3719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6" y="4876800"/>
            <a:ext cx="9973103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1265" y="5355102"/>
            <a:ext cx="529807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8882" y="274320"/>
            <a:ext cx="9970459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7040" y="6407944"/>
            <a:ext cx="2559653" cy="365760"/>
          </a:xfrm>
        </p:spPr>
        <p:txBody>
          <a:bodyPr/>
          <a:lstStyle/>
          <a:p>
            <a:fld id="{2703BC73-E5E1-441A-A930-4C3C92267E15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2209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250" y="5443402"/>
            <a:ext cx="9547913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721" y="189968"/>
            <a:ext cx="11579384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9308B6-1A6F-4517-AAC0-6A2CFF73370E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8581" y="6407954"/>
            <a:ext cx="31334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5" y="4865122"/>
            <a:ext cx="10764439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527" y="5944936"/>
            <a:ext cx="658578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458" y="5939011"/>
            <a:ext cx="4919320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4" y="5791253"/>
            <a:ext cx="4535238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0" y="5787748"/>
            <a:ext cx="4539497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49143" y="4988440"/>
            <a:ext cx="24377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0654" y="4988440"/>
            <a:ext cx="24377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4047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4" y="1481333"/>
            <a:ext cx="10969943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1C6F-9F06-4ED7-A4CE-81F56CE75E40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9215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2978" y="274650"/>
            <a:ext cx="2369343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430604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4C3C-86DA-463C-881C-F3A28BA261DD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2422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621" y="5349912"/>
            <a:ext cx="1150320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7872" y="4853421"/>
            <a:ext cx="11274663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7872" y="3886200"/>
            <a:ext cx="11274663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A65D-0AD6-4949-9117-2E66F1F36B10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rgbClr val="2DA2BF">
                    <a:tint val="20000"/>
                  </a:srgbClr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srgbClr val="2DA2BF">
                    <a:tint val="20000"/>
                  </a:srgbClr>
                </a:solidFill>
              </a:rPr>
              <a:t>palashg489@gmail.com</a:t>
            </a: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69943" y="6473952"/>
            <a:ext cx="101167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47A2-D793-4F1C-9135-3307D68D8144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3956" y="76203"/>
            <a:ext cx="3859795" cy="288925"/>
          </a:xfrm>
        </p:spPr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69943" y="6473952"/>
            <a:ext cx="1011672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8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0C6C-ED56-4218-A95D-EEB3B46B3CF6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951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621" y="3444904"/>
            <a:ext cx="1150320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7872" y="1676400"/>
            <a:ext cx="11274663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592B-6F8E-45C9-8210-F9DDA65F9B56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570" y="2947087"/>
            <a:ext cx="11579384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231" y="457200"/>
            <a:ext cx="11579384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294" y="1600200"/>
            <a:ext cx="558654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5986" y="1600200"/>
            <a:ext cx="5789692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5988-D094-49EB-AC96-4F52DA5FA971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294" y="5410200"/>
            <a:ext cx="1147781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166" y="666750"/>
            <a:ext cx="571925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1754" y="666750"/>
            <a:ext cx="572149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166" y="1316047"/>
            <a:ext cx="571925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6697" y="1316047"/>
            <a:ext cx="5716559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8C92-BDB5-478A-8930-553CC80067A7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69947" y="6477000"/>
            <a:ext cx="1015735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621" y="6019810"/>
            <a:ext cx="1150320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231" y="457200"/>
            <a:ext cx="11579384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0266-321B-48CE-8AF8-6C7FA7FFCB6B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B0AD-AE12-4AEF-85FC-A815F70DCB00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621" y="5849127"/>
            <a:ext cx="1150320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441" y="5486400"/>
            <a:ext cx="11274663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442" y="609600"/>
            <a:ext cx="4010039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5496" y="609600"/>
            <a:ext cx="7118613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2266-8608-4FBE-B0C0-093D0373A049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2383" y="616634"/>
            <a:ext cx="6703854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E97C-8336-4C27-ABAC-DF50E0EA06B2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7872" y="4993760"/>
            <a:ext cx="7821163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7872" y="5533218"/>
            <a:ext cx="7821163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2B69-AC20-4590-AC40-B558FC8CD77E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1623" y="549279"/>
            <a:ext cx="2437765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549279"/>
            <a:ext cx="832903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CC1-695D-49EF-8D3C-58AF7C19343E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015" y="1371600"/>
            <a:ext cx="1046613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015" y="3228536"/>
            <a:ext cx="10470201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A854-1E7C-4545-B989-A869807EF419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rgbClr val="2DA2BF">
                    <a:tint val="20000"/>
                  </a:srgbClr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srgbClr val="2DA2BF">
                    <a:tint val="20000"/>
                  </a:srgbClr>
                </a:solidFill>
              </a:rPr>
              <a:t>palashg489@gmail.com</a:t>
            </a: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8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6845-DF4D-422D-97EE-9F0C46ABA49F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39296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F171-C895-42CF-93D1-FA984E71B707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52" y="1316736"/>
            <a:ext cx="10360501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52" y="2704664"/>
            <a:ext cx="10360501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DAE4-DA9D-47C8-AFA1-DF78385DBF08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04088"/>
            <a:ext cx="10969943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920085"/>
            <a:ext cx="5383398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920085"/>
            <a:ext cx="5383398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F223-590B-4AD1-998B-42A2322FED80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04088"/>
            <a:ext cx="10969943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855248"/>
            <a:ext cx="5385514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1754" y="1859758"/>
            <a:ext cx="538763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441" y="2514600"/>
            <a:ext cx="5385514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4600"/>
            <a:ext cx="538763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858-1DB9-4A27-9AB4-1CB33796CA7D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04088"/>
            <a:ext cx="11071516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A3ED-29C6-4816-A3EB-AEC4E3109E8C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D0B6-D47C-4BF3-9160-B14D13772089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514352"/>
            <a:ext cx="3656648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162" y="1676400"/>
            <a:ext cx="3656648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5492" y="1676400"/>
            <a:ext cx="6813892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FA1C-2EB5-4F18-870D-59EBDE48BBFF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19905" y="1108077"/>
            <a:ext cx="7008574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69399" y="5359769"/>
            <a:ext cx="207210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8" y="1176997"/>
            <a:ext cx="2949696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" y="2828785"/>
            <a:ext cx="2945633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D542-D95E-4E70-B415-7592D27FAB04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6796" y="6356351"/>
            <a:ext cx="812588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6513" y="1199517"/>
            <a:ext cx="6155357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697" y="5816600"/>
            <a:ext cx="1221421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0479" y="6219826"/>
            <a:ext cx="6348346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3210-6B5D-4B35-91B6-4532B1EC5D3F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914402"/>
            <a:ext cx="2742486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914402"/>
            <a:ext cx="802431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3989-8FBE-439B-B173-D649082BD435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8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3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F025F-9DBC-47B9-BE0C-FC0E089784B8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3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3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011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525" y="5944936"/>
            <a:ext cx="658578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456" y="5939011"/>
            <a:ext cx="4919320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4" y="5791253"/>
            <a:ext cx="4535238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2" y="5787744"/>
            <a:ext cx="4539497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69943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442" y="1481334"/>
            <a:ext cx="10969943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7040" y="6407944"/>
            <a:ext cx="2559653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5EA7F77-D763-426C-A386-A06F4FB470F3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8579" y="6407950"/>
            <a:ext cx="3133425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6693" y="6407950"/>
            <a:ext cx="48755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36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526" y="5944936"/>
            <a:ext cx="658578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457" y="5939011"/>
            <a:ext cx="4919320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4" y="5791253"/>
            <a:ext cx="4535238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1" y="5787746"/>
            <a:ext cx="4539497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443" y="274638"/>
            <a:ext cx="10969943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443" y="1481336"/>
            <a:ext cx="10969943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7040" y="6407944"/>
            <a:ext cx="2559653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6B811AF-5F3F-4DA0-ACF5-CF978A059D4C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8580" y="6407952"/>
            <a:ext cx="3133425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6693" y="6407952"/>
            <a:ext cx="48755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32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621" y="1050906"/>
            <a:ext cx="1150320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294" y="1554167"/>
            <a:ext cx="11579384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3754" y="76203"/>
            <a:ext cx="3351927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1C6CD4-7E18-4332-B405-ACAC569FA537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4515" y="76203"/>
            <a:ext cx="4469236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as-IN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69946" y="6477008"/>
            <a:ext cx="1015735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BCA2CE-91CD-4F18-8EDF-EFA7D442CB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294" y="457200"/>
            <a:ext cx="11579384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621" y="1050906"/>
            <a:ext cx="1150320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621" y="1057994"/>
            <a:ext cx="1150320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8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3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62DB2-43B5-41DC-B639-A885206E89AC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3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3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011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525" y="5944936"/>
            <a:ext cx="658578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456" y="5939011"/>
            <a:ext cx="4919320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4" y="5791253"/>
            <a:ext cx="4535238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2" y="5787744"/>
            <a:ext cx="4539497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69943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442" y="1481334"/>
            <a:ext cx="10969943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7040" y="6407944"/>
            <a:ext cx="2559653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CEC13D9-019E-4585-9D85-04D51EFB7028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8579" y="6407950"/>
            <a:ext cx="3133425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6693" y="6407950"/>
            <a:ext cx="48755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36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526" y="5944936"/>
            <a:ext cx="658578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457" y="5939011"/>
            <a:ext cx="4919320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4" y="5791253"/>
            <a:ext cx="4535238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1" y="5787746"/>
            <a:ext cx="4539497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443" y="274638"/>
            <a:ext cx="10969943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443" y="1481336"/>
            <a:ext cx="10969943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7040" y="6407944"/>
            <a:ext cx="2559653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1D943FD-7CED-4059-9E97-1BEFD29BA606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8580" y="6407952"/>
            <a:ext cx="3133425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as-IN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>
                <a:solidFill>
                  <a:prstClr val="black"/>
                </a:solidFill>
              </a:rPr>
              <a:t>palashg489@gmail.com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6693" y="6407952"/>
            <a:ext cx="48755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32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621" y="1050906"/>
            <a:ext cx="1150320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294" y="1554167"/>
            <a:ext cx="11579384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3754" y="76203"/>
            <a:ext cx="3351927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05A448-1023-4E8F-BE32-50C9A684ABE6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4515" y="76203"/>
            <a:ext cx="4469236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as-IN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69946" y="6477008"/>
            <a:ext cx="1015735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BCA2CE-91CD-4F18-8EDF-EFA7D442CB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294" y="457200"/>
            <a:ext cx="11579384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621" y="1050906"/>
            <a:ext cx="1150320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621" y="1057994"/>
            <a:ext cx="1150320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697" y="-7144"/>
            <a:ext cx="1221421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0479" y="-7144"/>
            <a:ext cx="6348346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441" y="704088"/>
            <a:ext cx="10969943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441" y="1935480"/>
            <a:ext cx="10969943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41D9F8-C96B-4223-8BA8-89448DB99CDF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5074" y="6356351"/>
            <a:ext cx="4469236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as-IN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3649" y="6356351"/>
            <a:ext cx="1015735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49" y="202408"/>
            <a:ext cx="12237543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399" y="5334002"/>
            <a:ext cx="1155399" cy="1247775"/>
          </a:xfrm>
          <a:prstGeom prst="rect">
            <a:avLst/>
          </a:prstGeom>
        </p:spPr>
      </p:pic>
      <p:pic>
        <p:nvPicPr>
          <p:cNvPr id="3" name="Picture 2" descr="@.10.Flown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104" y="1371601"/>
            <a:ext cx="3250354" cy="3335283"/>
          </a:xfrm>
          <a:prstGeom prst="rect">
            <a:avLst/>
          </a:prstGeom>
        </p:spPr>
      </p:pic>
      <p:pic>
        <p:nvPicPr>
          <p:cNvPr id="4" name="Picture 3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664" y="5334002"/>
            <a:ext cx="1155399" cy="1247775"/>
          </a:xfrm>
          <a:prstGeom prst="rect">
            <a:avLst/>
          </a:prstGeom>
        </p:spPr>
      </p:pic>
      <p:pic>
        <p:nvPicPr>
          <p:cNvPr id="5" name="Picture 4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354" y="5257802"/>
            <a:ext cx="1155399" cy="1247775"/>
          </a:xfrm>
          <a:prstGeom prst="rect">
            <a:avLst/>
          </a:prstGeom>
        </p:spPr>
      </p:pic>
      <p:pic>
        <p:nvPicPr>
          <p:cNvPr id="6" name="Picture 5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619" y="5257802"/>
            <a:ext cx="1155399" cy="1247775"/>
          </a:xfrm>
          <a:prstGeom prst="rect">
            <a:avLst/>
          </a:prstGeom>
        </p:spPr>
      </p:pic>
      <p:pic>
        <p:nvPicPr>
          <p:cNvPr id="7" name="Picture 6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310" y="5181602"/>
            <a:ext cx="1155399" cy="1247775"/>
          </a:xfrm>
          <a:prstGeom prst="rect">
            <a:avLst/>
          </a:prstGeom>
        </p:spPr>
      </p:pic>
      <p:pic>
        <p:nvPicPr>
          <p:cNvPr id="8" name="Picture 7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5181602"/>
            <a:ext cx="1155399" cy="1247775"/>
          </a:xfrm>
          <a:prstGeom prst="rect">
            <a:avLst/>
          </a:prstGeom>
        </p:spPr>
      </p:pic>
      <p:pic>
        <p:nvPicPr>
          <p:cNvPr id="9" name="Picture 8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178" y="2"/>
            <a:ext cx="1155399" cy="1247775"/>
          </a:xfrm>
          <a:prstGeom prst="rect">
            <a:avLst/>
          </a:prstGeom>
        </p:spPr>
      </p:pic>
      <p:pic>
        <p:nvPicPr>
          <p:cNvPr id="10" name="Picture 9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766" y="2"/>
            <a:ext cx="1155399" cy="1247775"/>
          </a:xfrm>
          <a:prstGeom prst="rect">
            <a:avLst/>
          </a:prstGeom>
        </p:spPr>
      </p:pic>
      <p:pic>
        <p:nvPicPr>
          <p:cNvPr id="11" name="Picture 10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354" y="2"/>
            <a:ext cx="1155399" cy="1247775"/>
          </a:xfrm>
          <a:prstGeom prst="rect">
            <a:avLst/>
          </a:prstGeom>
        </p:spPr>
      </p:pic>
      <p:pic>
        <p:nvPicPr>
          <p:cNvPr id="12" name="Picture 11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369" y="2"/>
            <a:ext cx="1155399" cy="1247775"/>
          </a:xfrm>
          <a:prstGeom prst="rect">
            <a:avLst/>
          </a:prstGeom>
        </p:spPr>
      </p:pic>
      <p:pic>
        <p:nvPicPr>
          <p:cNvPr id="13" name="Picture 12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546" y="2"/>
            <a:ext cx="1155399" cy="1247775"/>
          </a:xfrm>
          <a:prstGeom prst="rect">
            <a:avLst/>
          </a:prstGeom>
        </p:spPr>
      </p:pic>
      <p:pic>
        <p:nvPicPr>
          <p:cNvPr id="14" name="Picture 13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228602"/>
            <a:ext cx="1155399" cy="1247775"/>
          </a:xfrm>
          <a:prstGeom prst="rect">
            <a:avLst/>
          </a:prstGeom>
        </p:spPr>
      </p:pic>
      <p:pic>
        <p:nvPicPr>
          <p:cNvPr id="15" name="Picture 14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531" y="2"/>
            <a:ext cx="1155399" cy="1247775"/>
          </a:xfrm>
          <a:prstGeom prst="rect">
            <a:avLst/>
          </a:prstGeom>
        </p:spPr>
      </p:pic>
      <p:pic>
        <p:nvPicPr>
          <p:cNvPr id="16" name="Picture 15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48" y="381001"/>
            <a:ext cx="1155399" cy="1247775"/>
          </a:xfrm>
          <a:prstGeom prst="rect">
            <a:avLst/>
          </a:prstGeom>
        </p:spPr>
      </p:pic>
      <p:pic>
        <p:nvPicPr>
          <p:cNvPr id="17" name="Picture 16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95" y="533402"/>
            <a:ext cx="1155399" cy="1247775"/>
          </a:xfrm>
          <a:prstGeom prst="rect">
            <a:avLst/>
          </a:prstGeom>
        </p:spPr>
      </p:pic>
      <p:pic>
        <p:nvPicPr>
          <p:cNvPr id="18" name="Picture 17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3" y="685802"/>
            <a:ext cx="1155399" cy="1247775"/>
          </a:xfrm>
          <a:prstGeom prst="rect">
            <a:avLst/>
          </a:prstGeom>
        </p:spPr>
      </p:pic>
      <p:pic>
        <p:nvPicPr>
          <p:cNvPr id="19" name="Picture 18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90" y="838202"/>
            <a:ext cx="1155399" cy="1247775"/>
          </a:xfrm>
          <a:prstGeom prst="rect">
            <a:avLst/>
          </a:prstGeom>
        </p:spPr>
      </p:pic>
      <p:pic>
        <p:nvPicPr>
          <p:cNvPr id="20" name="Picture 19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36" y="990602"/>
            <a:ext cx="1155399" cy="1247775"/>
          </a:xfrm>
          <a:prstGeom prst="rect">
            <a:avLst/>
          </a:prstGeom>
        </p:spPr>
      </p:pic>
      <p:pic>
        <p:nvPicPr>
          <p:cNvPr id="21" name="Picture 20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883" y="1143002"/>
            <a:ext cx="1155399" cy="1247775"/>
          </a:xfrm>
          <a:prstGeom prst="rect">
            <a:avLst/>
          </a:prstGeom>
        </p:spPr>
      </p:pic>
      <p:pic>
        <p:nvPicPr>
          <p:cNvPr id="22" name="Picture 21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031" y="1295402"/>
            <a:ext cx="1155399" cy="1247775"/>
          </a:xfrm>
          <a:prstGeom prst="rect">
            <a:avLst/>
          </a:prstGeom>
        </p:spPr>
      </p:pic>
      <p:pic>
        <p:nvPicPr>
          <p:cNvPr id="23" name="Picture 22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178" y="1447800"/>
            <a:ext cx="1155399" cy="1247775"/>
          </a:xfrm>
          <a:prstGeom prst="rect">
            <a:avLst/>
          </a:prstGeom>
        </p:spPr>
      </p:pic>
      <p:pic>
        <p:nvPicPr>
          <p:cNvPr id="24" name="Picture 23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325" y="1600202"/>
            <a:ext cx="1155399" cy="1247775"/>
          </a:xfrm>
          <a:prstGeom prst="rect">
            <a:avLst/>
          </a:prstGeom>
        </p:spPr>
      </p:pic>
      <p:pic>
        <p:nvPicPr>
          <p:cNvPr id="25" name="Picture 24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472" y="1752602"/>
            <a:ext cx="1155399" cy="1247775"/>
          </a:xfrm>
          <a:prstGeom prst="rect">
            <a:avLst/>
          </a:prstGeom>
        </p:spPr>
      </p:pic>
      <p:pic>
        <p:nvPicPr>
          <p:cNvPr id="26" name="Picture 25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619" y="1905002"/>
            <a:ext cx="1155399" cy="1247775"/>
          </a:xfrm>
          <a:prstGeom prst="rect">
            <a:avLst/>
          </a:prstGeom>
        </p:spPr>
      </p:pic>
      <p:pic>
        <p:nvPicPr>
          <p:cNvPr id="27" name="Picture 26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766" y="2057402"/>
            <a:ext cx="1155399" cy="1247775"/>
          </a:xfrm>
          <a:prstGeom prst="rect">
            <a:avLst/>
          </a:prstGeom>
        </p:spPr>
      </p:pic>
      <p:pic>
        <p:nvPicPr>
          <p:cNvPr id="28" name="Picture 27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914" y="2209802"/>
            <a:ext cx="1155399" cy="1247775"/>
          </a:xfrm>
          <a:prstGeom prst="rect">
            <a:avLst/>
          </a:prstGeom>
        </p:spPr>
      </p:pic>
      <p:pic>
        <p:nvPicPr>
          <p:cNvPr id="29" name="Picture 28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061" y="2362202"/>
            <a:ext cx="1155399" cy="1247775"/>
          </a:xfrm>
          <a:prstGeom prst="rect">
            <a:avLst/>
          </a:prstGeom>
        </p:spPr>
      </p:pic>
      <p:pic>
        <p:nvPicPr>
          <p:cNvPr id="30" name="Picture 29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207" y="2514602"/>
            <a:ext cx="1155399" cy="1247775"/>
          </a:xfrm>
          <a:prstGeom prst="rect">
            <a:avLst/>
          </a:prstGeom>
        </p:spPr>
      </p:pic>
      <p:pic>
        <p:nvPicPr>
          <p:cNvPr id="31" name="Picture 30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354" y="2667002"/>
            <a:ext cx="1155399" cy="1247775"/>
          </a:xfrm>
          <a:prstGeom prst="rect">
            <a:avLst/>
          </a:prstGeom>
        </p:spPr>
      </p:pic>
      <p:pic>
        <p:nvPicPr>
          <p:cNvPr id="32" name="Picture 31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502" y="2819402"/>
            <a:ext cx="1155399" cy="1247775"/>
          </a:xfrm>
          <a:prstGeom prst="rect">
            <a:avLst/>
          </a:prstGeom>
        </p:spPr>
      </p:pic>
      <p:pic>
        <p:nvPicPr>
          <p:cNvPr id="33" name="Picture 32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649" y="2971802"/>
            <a:ext cx="1155399" cy="1247775"/>
          </a:xfrm>
          <a:prstGeom prst="rect">
            <a:avLst/>
          </a:prstGeom>
        </p:spPr>
      </p:pic>
      <p:pic>
        <p:nvPicPr>
          <p:cNvPr id="34" name="Picture 33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795" y="3124202"/>
            <a:ext cx="1155399" cy="1247775"/>
          </a:xfrm>
          <a:prstGeom prst="rect">
            <a:avLst/>
          </a:prstGeom>
        </p:spPr>
      </p:pic>
      <p:pic>
        <p:nvPicPr>
          <p:cNvPr id="35" name="Picture 34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943" y="3276601"/>
            <a:ext cx="1155399" cy="1247775"/>
          </a:xfrm>
          <a:prstGeom prst="rect">
            <a:avLst/>
          </a:prstGeom>
        </p:spPr>
      </p:pic>
      <p:pic>
        <p:nvPicPr>
          <p:cNvPr id="36" name="Picture 35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090" y="3429002"/>
            <a:ext cx="1155399" cy="1247775"/>
          </a:xfrm>
          <a:prstGeom prst="rect">
            <a:avLst/>
          </a:prstGeom>
        </p:spPr>
      </p:pic>
      <p:pic>
        <p:nvPicPr>
          <p:cNvPr id="37" name="Picture 36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237" y="3581402"/>
            <a:ext cx="1155399" cy="1247775"/>
          </a:xfrm>
          <a:prstGeom prst="rect">
            <a:avLst/>
          </a:prstGeom>
        </p:spPr>
      </p:pic>
      <p:pic>
        <p:nvPicPr>
          <p:cNvPr id="38" name="Picture 37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385" y="3733802"/>
            <a:ext cx="1155399" cy="1247775"/>
          </a:xfrm>
          <a:prstGeom prst="rect">
            <a:avLst/>
          </a:prstGeom>
        </p:spPr>
      </p:pic>
      <p:pic>
        <p:nvPicPr>
          <p:cNvPr id="39" name="Picture 38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531" y="3886202"/>
            <a:ext cx="1155399" cy="1247775"/>
          </a:xfrm>
          <a:prstGeom prst="rect">
            <a:avLst/>
          </a:prstGeom>
        </p:spPr>
      </p:pic>
      <p:pic>
        <p:nvPicPr>
          <p:cNvPr id="40" name="Picture 39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678" y="4038602"/>
            <a:ext cx="1155399" cy="1247775"/>
          </a:xfrm>
          <a:prstGeom prst="rect">
            <a:avLst/>
          </a:prstGeom>
        </p:spPr>
      </p:pic>
      <p:pic>
        <p:nvPicPr>
          <p:cNvPr id="41" name="Picture 40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825" y="4191002"/>
            <a:ext cx="1155399" cy="1247775"/>
          </a:xfrm>
          <a:prstGeom prst="rect">
            <a:avLst/>
          </a:prstGeom>
        </p:spPr>
      </p:pic>
      <p:pic>
        <p:nvPicPr>
          <p:cNvPr id="42" name="Picture 41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973" y="4343402"/>
            <a:ext cx="1155399" cy="1247775"/>
          </a:xfrm>
          <a:prstGeom prst="rect">
            <a:avLst/>
          </a:prstGeom>
        </p:spPr>
      </p:pic>
      <p:pic>
        <p:nvPicPr>
          <p:cNvPr id="43" name="Picture 42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120" y="4495802"/>
            <a:ext cx="1155399" cy="1247775"/>
          </a:xfrm>
          <a:prstGeom prst="rect">
            <a:avLst/>
          </a:prstGeom>
        </p:spPr>
      </p:pic>
      <p:pic>
        <p:nvPicPr>
          <p:cNvPr id="44" name="Picture 43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266" y="4648202"/>
            <a:ext cx="1155399" cy="1247775"/>
          </a:xfrm>
          <a:prstGeom prst="rect">
            <a:avLst/>
          </a:prstGeom>
        </p:spPr>
      </p:pic>
      <p:pic>
        <p:nvPicPr>
          <p:cNvPr id="46" name="Picture 45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561" y="5334002"/>
            <a:ext cx="1155399" cy="1247775"/>
          </a:xfrm>
          <a:prstGeom prst="rect">
            <a:avLst/>
          </a:prstGeom>
        </p:spPr>
      </p:pic>
      <p:pic>
        <p:nvPicPr>
          <p:cNvPr id="47" name="Picture 46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427" y="5334002"/>
            <a:ext cx="1155399" cy="1247775"/>
          </a:xfrm>
          <a:prstGeom prst="rect">
            <a:avLst/>
          </a:prstGeom>
        </p:spPr>
      </p:pic>
      <p:pic>
        <p:nvPicPr>
          <p:cNvPr id="48" name="Picture 47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693" y="152402"/>
            <a:ext cx="1155399" cy="1247775"/>
          </a:xfrm>
          <a:prstGeom prst="rect">
            <a:avLst/>
          </a:prstGeom>
        </p:spPr>
      </p:pic>
      <p:pic>
        <p:nvPicPr>
          <p:cNvPr id="49" name="Picture 48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840" y="304802"/>
            <a:ext cx="1155399" cy="1247775"/>
          </a:xfrm>
          <a:prstGeom prst="rect">
            <a:avLst/>
          </a:prstGeom>
        </p:spPr>
      </p:pic>
      <p:pic>
        <p:nvPicPr>
          <p:cNvPr id="50" name="Picture 49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987" y="457202"/>
            <a:ext cx="1155399" cy="1247775"/>
          </a:xfrm>
          <a:prstGeom prst="rect">
            <a:avLst/>
          </a:prstGeom>
        </p:spPr>
      </p:pic>
      <p:pic>
        <p:nvPicPr>
          <p:cNvPr id="51" name="Picture 50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135" y="609602"/>
            <a:ext cx="1155399" cy="1247775"/>
          </a:xfrm>
          <a:prstGeom prst="rect">
            <a:avLst/>
          </a:prstGeom>
        </p:spPr>
      </p:pic>
      <p:pic>
        <p:nvPicPr>
          <p:cNvPr id="52" name="Picture 51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282" y="762002"/>
            <a:ext cx="1155399" cy="1247775"/>
          </a:xfrm>
          <a:prstGeom prst="rect">
            <a:avLst/>
          </a:prstGeom>
        </p:spPr>
      </p:pic>
      <p:pic>
        <p:nvPicPr>
          <p:cNvPr id="53" name="Picture 52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428" y="914402"/>
            <a:ext cx="1155399" cy="1247775"/>
          </a:xfrm>
          <a:prstGeom prst="rect">
            <a:avLst/>
          </a:prstGeom>
        </p:spPr>
      </p:pic>
      <p:pic>
        <p:nvPicPr>
          <p:cNvPr id="54" name="Picture 53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575" y="1066802"/>
            <a:ext cx="1155399" cy="1247775"/>
          </a:xfrm>
          <a:prstGeom prst="rect">
            <a:avLst/>
          </a:prstGeom>
        </p:spPr>
      </p:pic>
      <p:pic>
        <p:nvPicPr>
          <p:cNvPr id="55" name="Picture 54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723" y="1219202"/>
            <a:ext cx="1155399" cy="1247775"/>
          </a:xfrm>
          <a:prstGeom prst="rect">
            <a:avLst/>
          </a:prstGeom>
        </p:spPr>
      </p:pic>
      <p:pic>
        <p:nvPicPr>
          <p:cNvPr id="56" name="Picture 55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870" y="1371602"/>
            <a:ext cx="1155399" cy="1247775"/>
          </a:xfrm>
          <a:prstGeom prst="rect">
            <a:avLst/>
          </a:prstGeom>
        </p:spPr>
      </p:pic>
      <p:pic>
        <p:nvPicPr>
          <p:cNvPr id="57" name="Picture 56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016" y="1524002"/>
            <a:ext cx="1155399" cy="1247775"/>
          </a:xfrm>
          <a:prstGeom prst="rect">
            <a:avLst/>
          </a:prstGeom>
        </p:spPr>
      </p:pic>
      <p:pic>
        <p:nvPicPr>
          <p:cNvPr id="58" name="Picture 57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164" y="1676402"/>
            <a:ext cx="1155399" cy="1247775"/>
          </a:xfrm>
          <a:prstGeom prst="rect">
            <a:avLst/>
          </a:prstGeom>
        </p:spPr>
      </p:pic>
      <p:pic>
        <p:nvPicPr>
          <p:cNvPr id="59" name="Picture 58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311" y="1828802"/>
            <a:ext cx="1155399" cy="1247775"/>
          </a:xfrm>
          <a:prstGeom prst="rect">
            <a:avLst/>
          </a:prstGeom>
        </p:spPr>
      </p:pic>
      <p:pic>
        <p:nvPicPr>
          <p:cNvPr id="60" name="Picture 59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458" y="1981202"/>
            <a:ext cx="1155399" cy="1247775"/>
          </a:xfrm>
          <a:prstGeom prst="rect">
            <a:avLst/>
          </a:prstGeom>
        </p:spPr>
      </p:pic>
      <p:pic>
        <p:nvPicPr>
          <p:cNvPr id="61" name="Picture 60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606" y="2133602"/>
            <a:ext cx="1155399" cy="1247775"/>
          </a:xfrm>
          <a:prstGeom prst="rect">
            <a:avLst/>
          </a:prstGeom>
        </p:spPr>
      </p:pic>
      <p:pic>
        <p:nvPicPr>
          <p:cNvPr id="62" name="Picture 61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752" y="2286002"/>
            <a:ext cx="1155399" cy="1247775"/>
          </a:xfrm>
          <a:prstGeom prst="rect">
            <a:avLst/>
          </a:prstGeom>
        </p:spPr>
      </p:pic>
      <p:pic>
        <p:nvPicPr>
          <p:cNvPr id="63" name="Picture 62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899" y="2438402"/>
            <a:ext cx="1155399" cy="1247775"/>
          </a:xfrm>
          <a:prstGeom prst="rect">
            <a:avLst/>
          </a:prstGeom>
        </p:spPr>
      </p:pic>
      <p:pic>
        <p:nvPicPr>
          <p:cNvPr id="64" name="Picture 63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046" y="2590802"/>
            <a:ext cx="1155399" cy="1247775"/>
          </a:xfrm>
          <a:prstGeom prst="rect">
            <a:avLst/>
          </a:prstGeom>
        </p:spPr>
      </p:pic>
      <p:pic>
        <p:nvPicPr>
          <p:cNvPr id="65" name="Picture 64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194" y="2743202"/>
            <a:ext cx="1155399" cy="1247775"/>
          </a:xfrm>
          <a:prstGeom prst="rect">
            <a:avLst/>
          </a:prstGeom>
        </p:spPr>
      </p:pic>
      <p:pic>
        <p:nvPicPr>
          <p:cNvPr id="66" name="Picture 65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427" y="838200"/>
            <a:ext cx="1155399" cy="1600200"/>
          </a:xfrm>
          <a:prstGeom prst="rect">
            <a:avLst/>
          </a:prstGeom>
        </p:spPr>
      </p:pic>
      <p:pic>
        <p:nvPicPr>
          <p:cNvPr id="68" name="Picture 67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149" y="5334002"/>
            <a:ext cx="1155399" cy="1247775"/>
          </a:xfrm>
          <a:prstGeom prst="rect">
            <a:avLst/>
          </a:prstGeom>
        </p:spPr>
      </p:pic>
      <p:pic>
        <p:nvPicPr>
          <p:cNvPr id="69" name="Picture 68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590" y="5334002"/>
            <a:ext cx="1155399" cy="1247775"/>
          </a:xfrm>
          <a:prstGeom prst="rect">
            <a:avLst/>
          </a:prstGeom>
        </p:spPr>
      </p:pic>
      <p:pic>
        <p:nvPicPr>
          <p:cNvPr id="70" name="Picture 69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032" y="5257802"/>
            <a:ext cx="1155399" cy="1247775"/>
          </a:xfrm>
          <a:prstGeom prst="rect">
            <a:avLst/>
          </a:prstGeom>
        </p:spPr>
      </p:pic>
      <p:pic>
        <p:nvPicPr>
          <p:cNvPr id="71" name="Picture 70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620" y="5257802"/>
            <a:ext cx="1155399" cy="1247775"/>
          </a:xfrm>
          <a:prstGeom prst="rect">
            <a:avLst/>
          </a:prstGeom>
        </p:spPr>
      </p:pic>
      <p:pic>
        <p:nvPicPr>
          <p:cNvPr id="72" name="Picture 71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5782" y="5334002"/>
            <a:ext cx="1155399" cy="1247775"/>
          </a:xfrm>
          <a:prstGeom prst="rect">
            <a:avLst/>
          </a:prstGeom>
        </p:spPr>
      </p:pic>
      <p:pic>
        <p:nvPicPr>
          <p:cNvPr id="73" name="Picture 72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340" y="2895600"/>
            <a:ext cx="1155399" cy="1247775"/>
          </a:xfrm>
          <a:prstGeom prst="rect">
            <a:avLst/>
          </a:prstGeom>
        </p:spPr>
      </p:pic>
      <p:pic>
        <p:nvPicPr>
          <p:cNvPr id="74" name="Picture 73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487" y="3048002"/>
            <a:ext cx="1155399" cy="1247775"/>
          </a:xfrm>
          <a:prstGeom prst="rect">
            <a:avLst/>
          </a:prstGeom>
        </p:spPr>
      </p:pic>
      <p:pic>
        <p:nvPicPr>
          <p:cNvPr id="75" name="Picture 74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635" y="3200402"/>
            <a:ext cx="1155399" cy="1247775"/>
          </a:xfrm>
          <a:prstGeom prst="rect">
            <a:avLst/>
          </a:prstGeom>
        </p:spPr>
      </p:pic>
      <p:pic>
        <p:nvPicPr>
          <p:cNvPr id="76" name="Picture 75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5782" y="3352802"/>
            <a:ext cx="1155399" cy="1247775"/>
          </a:xfrm>
          <a:prstGeom prst="rect">
            <a:avLst/>
          </a:prstGeom>
        </p:spPr>
      </p:pic>
      <p:pic>
        <p:nvPicPr>
          <p:cNvPr id="77" name="Picture 76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929" y="3505200"/>
            <a:ext cx="1155399" cy="1247775"/>
          </a:xfrm>
          <a:prstGeom prst="rect">
            <a:avLst/>
          </a:prstGeom>
        </p:spPr>
      </p:pic>
      <p:pic>
        <p:nvPicPr>
          <p:cNvPr id="78" name="Picture 77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076" y="3657602"/>
            <a:ext cx="1155399" cy="1247775"/>
          </a:xfrm>
          <a:prstGeom prst="rect">
            <a:avLst/>
          </a:prstGeom>
        </p:spPr>
      </p:pic>
      <p:pic>
        <p:nvPicPr>
          <p:cNvPr id="79" name="Picture 78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223" y="3810002"/>
            <a:ext cx="1155399" cy="1247775"/>
          </a:xfrm>
          <a:prstGeom prst="rect">
            <a:avLst/>
          </a:prstGeom>
        </p:spPr>
      </p:pic>
      <p:pic>
        <p:nvPicPr>
          <p:cNvPr id="80" name="Picture 79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370" y="3962402"/>
            <a:ext cx="1155399" cy="1247775"/>
          </a:xfrm>
          <a:prstGeom prst="rect">
            <a:avLst/>
          </a:prstGeom>
        </p:spPr>
      </p:pic>
      <p:pic>
        <p:nvPicPr>
          <p:cNvPr id="81" name="Picture 80" descr="‏(‏05011721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1517" y="4114802"/>
            <a:ext cx="1155399" cy="1247775"/>
          </a:xfrm>
          <a:prstGeom prst="rect">
            <a:avLst/>
          </a:prstGeom>
        </p:spPr>
      </p:pic>
      <p:pic>
        <p:nvPicPr>
          <p:cNvPr id="84" name="Picture 83" descr="_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7853" y="228600"/>
            <a:ext cx="3047207" cy="197069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7075" y="3967594"/>
            <a:ext cx="2297657" cy="951202"/>
          </a:xfrm>
          <a:prstGeom prst="rect">
            <a:avLst/>
          </a:prstGeom>
        </p:spPr>
      </p:pic>
      <p:sp>
        <p:nvSpPr>
          <p:cNvPr id="86" name="Date Placeholder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C142-8BB4-4493-81A4-C92CDE04AF89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88" name="Footer Placeholder 87"/>
          <p:cNvSpPr>
            <a:spLocks noGrp="1"/>
          </p:cNvSpPr>
          <p:nvPr>
            <p:ph type="ftr" sz="quarter" idx="11"/>
          </p:nvPr>
        </p:nvSpPr>
        <p:spPr>
          <a:xfrm>
            <a:off x="4037012" y="6356352"/>
            <a:ext cx="5105400" cy="365125"/>
          </a:xfrm>
        </p:spPr>
        <p:txBody>
          <a:bodyPr/>
          <a:lstStyle/>
          <a:p>
            <a:r>
              <a:rPr lang="as-IN" sz="1000" dirty="0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z="1000" dirty="0" smtClean="0"/>
              <a:t>palashg489@gmail.com</a:t>
            </a:r>
            <a:endParaRPr lang="en-US" sz="1000" dirty="0"/>
          </a:p>
        </p:txBody>
      </p:sp>
      <p:sp>
        <p:nvSpPr>
          <p:cNvPr id="87" name="Slide Number Placeholder 8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0" y="1219200"/>
            <a:ext cx="1173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মাল্টিমিডিয়া ক্লাসে সবাইকে ফুলেল শুভেচ্ছা।</a:t>
            </a:r>
            <a:endParaRPr lang="en-US" sz="5400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0" name="Picture 89" descr="Picture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6195986" cy="6858000"/>
          </a:xfrm>
          <a:prstGeom prst="rect">
            <a:avLst/>
          </a:prstGeom>
        </p:spPr>
      </p:pic>
      <p:pic>
        <p:nvPicPr>
          <p:cNvPr id="91" name="Picture 90" descr="Picture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5986" y="0"/>
            <a:ext cx="5992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8221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D0B6-D47C-4BF3-9160-B14D13772089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2612" y="6553200"/>
            <a:ext cx="7010400" cy="168276"/>
          </a:xfrm>
        </p:spPr>
        <p:txBody>
          <a:bodyPr/>
          <a:lstStyle/>
          <a:p>
            <a:pPr algn="ctr"/>
            <a:r>
              <a:rPr lang="as-IN" sz="900" dirty="0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z="900" dirty="0" smtClean="0">
                <a:solidFill>
                  <a:prstClr val="black"/>
                </a:solidFill>
              </a:rPr>
              <a:t>palashg489@gmail.com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612" y="1219200"/>
            <a:ext cx="10896600" cy="4462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সামষ্টিক শব্দটির  ইংরেজী প্রতিশব্দ</a:t>
            </a:r>
            <a:r>
              <a:rPr lang="en-US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Macro-</a:t>
            </a:r>
            <a:r>
              <a:rPr lang="hi-IN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যা প্রাচীন গ্রীক শব্দ</a:t>
            </a:r>
            <a:r>
              <a:rPr lang="en-US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Makros</a:t>
            </a:r>
            <a:r>
              <a:rPr lang="en-US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থেকে এসেছে। </a:t>
            </a:r>
            <a:r>
              <a:rPr lang="en-US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Macro </a:t>
            </a:r>
            <a:r>
              <a:rPr lang="bn-BD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শব্দের আভিধানিক অর্থ হল বড় বা সামগ্রিক </a:t>
            </a:r>
            <a:r>
              <a:rPr lang="hi-IN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অর্থনীতির আওতাভুক্ত কোন বিষয়কে যখন সামগ্রীক বা জাতীয় পর্যায়ে নিশ্লেষণ করা 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তখন তাকে সামষ্টিক অর্থনীতি বলে </a:t>
            </a:r>
            <a:r>
              <a:rPr lang="hi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যেমনঃ সামগ্রীক 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সামগ্রীক যোগান,  সামগ্রীক ভোগ, জাতীয় আয়, জাতীয় সঞ্চয় , নিয়োগ স্তর ইত্যাদি।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১৯৩৬ সালে ব্রিটিশ অর্থনীতিবিদ লর্ড জে এম কেইন্স  কর্তৃক প্রকাশিত যুগান্তকারী গ্রন্থ 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The General Theory of Employment, Interest &amp; Money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” – প্রকাশের পর সামষ্টিক অর্থনীতির গুরুত্ব বৃদ্ধি পায়।  </a:t>
            </a:r>
          </a:p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D0B6-D47C-4BF3-9160-B14D13772089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4012" y="6477000"/>
            <a:ext cx="6705600" cy="244476"/>
          </a:xfrm>
        </p:spPr>
        <p:txBody>
          <a:bodyPr/>
          <a:lstStyle/>
          <a:p>
            <a:pPr algn="ctr"/>
            <a:r>
              <a:rPr lang="as-IN" sz="900" dirty="0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z="900" dirty="0" smtClean="0">
                <a:solidFill>
                  <a:prstClr val="black"/>
                </a:solidFill>
              </a:rPr>
              <a:t>palashg489@gmail.com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3612" y="609600"/>
            <a:ext cx="45720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প্রবাহচিত্রে দেখানো হলো-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7012" y="1676400"/>
            <a:ext cx="32004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সামষ্টিক অর্থনৈতিক তত্ত্ব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484812" y="22860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223472" y="30480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484812" y="30480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0056812" y="30480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12" y="3733800"/>
            <a:ext cx="37338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সাধারণ দাম তত্ত্ব ও মুদ্রাস্ফীতি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8012" y="3733800"/>
            <a:ext cx="24384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আয় ও নিয়োগ তত্ত্ব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0012" y="3733800"/>
            <a:ext cx="2590800" cy="52322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অর্থনৈতিক প্রবৃদ্ধি তত্ত্ব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>
            <a:endCxn id="11" idx="0"/>
          </p:cNvCxnSpPr>
          <p:nvPr/>
        </p:nvCxnSpPr>
        <p:spPr>
          <a:xfrm>
            <a:off x="1293812" y="3048000"/>
            <a:ext cx="89154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D0B6-D47C-4BF3-9160-B14D13772089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4412" y="6553200"/>
            <a:ext cx="6781800" cy="168276"/>
          </a:xfrm>
        </p:spPr>
        <p:txBody>
          <a:bodyPr/>
          <a:lstStyle/>
          <a:p>
            <a:pPr algn="ctr"/>
            <a:r>
              <a:rPr lang="as-IN" sz="900" dirty="0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z="900" dirty="0" smtClean="0">
                <a:solidFill>
                  <a:prstClr val="black"/>
                </a:solidFill>
              </a:rPr>
              <a:t>palashg489@gmail.com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3612" y="457200"/>
            <a:ext cx="5257800" cy="830997"/>
          </a:xfrm>
          <a:prstGeom prst="rect">
            <a:avLst/>
          </a:prstGeom>
          <a:solidFill>
            <a:srgbClr val="00B050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একা একা কাজ করিঃ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008812" y="1981200"/>
            <a:ext cx="4648200" cy="2209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lc="http://schemas.openxmlformats.org/drawingml/2006/lockedCanvas"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752012" y="685800"/>
            <a:ext cx="1905000" cy="46166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৩মিনিট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7012" y="2667000"/>
            <a:ext cx="648286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ব্যষ্টিক ও সামষ্টিক অর্থনীতি কাকে বলে?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D0B6-D47C-4BF3-9160-B14D13772089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6412" y="6356351"/>
            <a:ext cx="6019800" cy="365125"/>
          </a:xfrm>
        </p:spPr>
        <p:txBody>
          <a:bodyPr/>
          <a:lstStyle/>
          <a:p>
            <a:r>
              <a:rPr lang="as-IN" dirty="0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dirty="0" smtClean="0">
                <a:solidFill>
                  <a:prstClr val="black"/>
                </a:solidFill>
              </a:rPr>
              <a:t>palashg489@gmail.com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6412" y="152400"/>
            <a:ext cx="55626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ব্যষ্টিক ও সামষ্টিক অর্থনীতির মধ্যে পার্থক্য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84212" y="1447800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 </a:t>
            </a:r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" y="838200"/>
          <a:ext cx="12188824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477"/>
                <a:gridCol w="5671123"/>
                <a:gridCol w="5102224"/>
              </a:tblGrid>
              <a:tr h="304799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বিষয়</a:t>
                      </a:r>
                      <a:r>
                        <a:rPr lang="bn-BD" sz="24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ব্যষ্টিক অর্থনীতি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সামষ্টিক অর্থনীতির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04799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সংজ্ঞা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BD" sz="2000" dirty="0" smtClean="0">
                          <a:solidFill>
                            <a:schemeClr val="dk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অর্থনীতির যে শাখায় ক্ষুদ্র</a:t>
                      </a:r>
                      <a:r>
                        <a:rPr lang="bn-BD" sz="2000" baseline="0" dirty="0" smtClean="0">
                          <a:solidFill>
                            <a:schemeClr val="dk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ক্ষুদ্র একক নিয়ে </a:t>
                      </a:r>
                      <a:r>
                        <a:rPr lang="bn-BD" sz="2000" dirty="0" smtClean="0">
                          <a:solidFill>
                            <a:schemeClr val="dk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আলোচনা করা হয়, তাকে ব্যষ্টিক অর্থনীতি বলে ।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dk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অর্থনীতির যে শাখায় সামগ্রিক</a:t>
                      </a:r>
                      <a:r>
                        <a:rPr lang="bn-BD" sz="2000" baseline="0" dirty="0" smtClean="0">
                          <a:solidFill>
                            <a:schemeClr val="dk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দিক নিয়ে </a:t>
                      </a:r>
                      <a:r>
                        <a:rPr lang="bn-BD" sz="2000" dirty="0" smtClean="0">
                          <a:solidFill>
                            <a:schemeClr val="dk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আলোচনা করা হয়, তাকে সামষ্টিক অর্থনীতি বলে।  </a:t>
                      </a:r>
                      <a:endParaRPr lang="en-US" sz="2000" dirty="0" smtClean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dk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অর্থ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ব্যষ্টিক বা Micro শব্দের অর্থ ক্ষুদ্র ।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সামষ্টিক বা Macro শব্দের অর্থ বৃহৎ।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301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dk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উদ্ভব</a:t>
                      </a:r>
                      <a:r>
                        <a:rPr lang="bn-BD" sz="2400" baseline="0" dirty="0" smtClean="0">
                          <a:solidFill>
                            <a:schemeClr val="dk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Micro শব্দটি গ্রীক শব্দ Mikros থেকে উদ্ভব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হয়েছে। 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Macro শব্দটি গ্রীক শব্দ Makros থেকে উদ্ভব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হয়েছে। 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301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dk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পরিধি</a:t>
                      </a:r>
                      <a:r>
                        <a:rPr lang="bn-BD" sz="2400" baseline="0" dirty="0" smtClean="0">
                          <a:solidFill>
                            <a:schemeClr val="dk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ব্যষ্টিক অর্থনীতির আওতা এবং পরিধি ক্ষুদ্র</a:t>
                      </a:r>
                      <a:r>
                        <a:rPr lang="hi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সামষ্টিক অর্থনীতির আওতা এবং পরিধি ব্যপক ও বিস্তৃত</a:t>
                      </a:r>
                      <a:r>
                        <a:rPr lang="hi-IN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301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dk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চিত্র</a:t>
                      </a:r>
                      <a:r>
                        <a:rPr lang="bn-BD" sz="2400" baseline="0" dirty="0" smtClean="0">
                          <a:solidFill>
                            <a:schemeClr val="dk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ব্যষ্টিক অর্থনীতির মাধ্যমে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দেশের অর্থনীতির আংশিক চিত্র পাওয়া যায়।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সামষ্টিক অর্থনীতির মাধ্যমে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দেশের অর্থনীতির পূর্ণাঙ্গ  চিত্র পাওয়া যায়। </a:t>
                      </a:r>
                      <a:endParaRPr lang="en-US" sz="2400" dirty="0" smtClean="0"/>
                    </a:p>
                  </a:txBody>
                  <a:tcPr/>
                </a:tc>
              </a:tr>
              <a:tr h="37301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dk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পূর্ণ</a:t>
                      </a:r>
                      <a:r>
                        <a:rPr lang="bn-BD" sz="2400" baseline="0" dirty="0" smtClean="0">
                          <a:solidFill>
                            <a:schemeClr val="dk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নিয়োগ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ব্যষ্টিক অর্থনীতিতে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দেশে পূর্ণ নিয়োগ অবস্থা বিরাজমান বলে ধরে  নেয়া হয়। 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সামষ্টিক অর্থনীতিতে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কখনোই দেশে পূর্ণ নিয়োগ অবস্থা বিদ্যমান ধরে  নেয়া যায় না। </a:t>
                      </a:r>
                      <a:endParaRPr lang="en-US" sz="2400" dirty="0"/>
                    </a:p>
                  </a:txBody>
                  <a:tcPr/>
                </a:tc>
              </a:tr>
              <a:tr h="3730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dk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ভারসাম্য</a:t>
                      </a:r>
                      <a:r>
                        <a:rPr lang="bn-BD" sz="2400" baseline="0" dirty="0" smtClean="0">
                          <a:solidFill>
                            <a:schemeClr val="dk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গত 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ব্যষ্টিক অর্থনীতিতে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আংশিক ভারসাম্য বিশ্লেষণ করে। 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সামষ্টিক অর্থনীতিতে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সামগ্রিক ভারসাম্য বিশ্লেষণ করে। </a:t>
                      </a:r>
                      <a:endParaRPr lang="en-US" sz="2000" dirty="0" smtClean="0"/>
                    </a:p>
                  </a:txBody>
                  <a:tcPr/>
                </a:tc>
              </a:tr>
              <a:tr h="3730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dk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সমর্থক</a:t>
                      </a:r>
                      <a:r>
                        <a:rPr lang="bn-BD" sz="2400" baseline="0" dirty="0" smtClean="0">
                          <a:solidFill>
                            <a:schemeClr val="dk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ক্ল্যাসিকাল এবং নিওক্ল্যাসিক্যাল অর্থনীতিবিদগণ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ব্যষ্টিক অর্থনীতির সমর্থক ।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আধুনিক অর্থনীতিবিদগণ সামষ্টিক অর্থনীতির  সমর্থক ।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D0B6-D47C-4BF3-9160-B14D13772089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13012" y="6477000"/>
            <a:ext cx="6553200" cy="244476"/>
          </a:xfrm>
        </p:spPr>
        <p:txBody>
          <a:bodyPr/>
          <a:lstStyle/>
          <a:p>
            <a:pPr algn="ctr"/>
            <a:r>
              <a:rPr lang="as-IN" sz="900" dirty="0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z="900" dirty="0" smtClean="0">
                <a:solidFill>
                  <a:prstClr val="black"/>
                </a:solidFill>
              </a:rPr>
              <a:t>palashg489@gmail.com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513012" y="381000"/>
            <a:ext cx="5562600" cy="990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 smtClean="0"/>
          </a:p>
        </p:txBody>
      </p:sp>
      <p:pic>
        <p:nvPicPr>
          <p:cNvPr id="7" name="Picture 6" descr="Picture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812" y="1524000"/>
            <a:ext cx="6031992" cy="419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5212" y="4876800"/>
            <a:ext cx="92202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ব্যষ্টিক এবং  সামষ্টিক অর্থনীতির মধ্যে পার্থক্য ছক আকারে লেখ।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D0B6-D47C-4BF3-9160-B14D13772089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6812" y="6477000"/>
            <a:ext cx="6553200" cy="244476"/>
          </a:xfrm>
        </p:spPr>
        <p:txBody>
          <a:bodyPr/>
          <a:lstStyle/>
          <a:p>
            <a:pPr algn="ctr"/>
            <a:r>
              <a:rPr lang="as-IN" sz="900" dirty="0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z="900" dirty="0" smtClean="0">
                <a:solidFill>
                  <a:prstClr val="black"/>
                </a:solidFill>
              </a:rPr>
              <a:t>palashg489@gmail.com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2132012" y="685800"/>
            <a:ext cx="7467600" cy="1143000"/>
          </a:xfrm>
          <a:prstGeom prst="ribbon2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u="sng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icture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612" y="2057400"/>
            <a:ext cx="5715000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6612" y="4953000"/>
            <a:ext cx="108966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বাংলাদেশের অর্থনীতিকে ব্যষ্টিক এবং  সামষ্টিক অর্থনীতিতে বিভাজন ছকে ব্যাখ্যা করো।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0212" y="4114800"/>
            <a:ext cx="9015645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3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DAB8-1E8B-4D31-BFD6-1AF162EBF662}" type="datetime1">
              <a:rPr lang="en-US" smtClean="0"/>
              <a:pPr/>
              <a:t>8/5/2020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360612" y="6477000"/>
            <a:ext cx="6858000" cy="244477"/>
          </a:xfrm>
        </p:spPr>
        <p:txBody>
          <a:bodyPr/>
          <a:lstStyle/>
          <a:p>
            <a:pPr algn="ctr"/>
            <a:r>
              <a:rPr lang="as-IN" sz="900" dirty="0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z="900" dirty="0" smtClean="0"/>
              <a:t>palashg489@gmail.com</a:t>
            </a:r>
            <a:endParaRPr lang="en-US" sz="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0533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2813" y="381000"/>
            <a:ext cx="2361585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3" name="Picture 2" descr="DA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34" y="990600"/>
            <a:ext cx="2323266" cy="274320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rokimg_240813_6907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944" y="1026944"/>
            <a:ext cx="1914564" cy="274248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137283" y="3749459"/>
            <a:ext cx="51040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পলাশ কুমার ঘোষ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প্রভাষক (অর্থনীতি)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সরকারি শহীদ সিরাজুদ্দীন হোসেন কলেজ,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খাজুরা, বাঘারপাড়া, যশোর।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01920-393252</a:t>
            </a:r>
            <a:endParaRPr lang="bn-IN" sz="2800" dirty="0" smtClean="0">
              <a:latin typeface="Times New Roman" pitchFamily="18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800" dirty="0" smtClean="0"/>
              <a:t>palashg489@gmail.com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22040" y="3810002"/>
            <a:ext cx="49366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অর্থনীতি প্রথম পত্র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একাদশ-দ্বাদশ 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প্রথম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৪৫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06/06/2020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2BFA7-DC0A-49BD-B8C7-F64F00117DFA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208212" y="6553200"/>
            <a:ext cx="6705600" cy="168277"/>
          </a:xfrm>
        </p:spPr>
        <p:txBody>
          <a:bodyPr/>
          <a:lstStyle/>
          <a:p>
            <a:pPr algn="ctr"/>
            <a:r>
              <a:rPr lang="as-IN" sz="900" dirty="0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z="900" dirty="0" smtClean="0"/>
              <a:t>palashg489@gmail.com</a:t>
            </a:r>
            <a:endParaRPr lang="en-US" sz="9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4612" y="152400"/>
            <a:ext cx="279522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5212" y="115669"/>
            <a:ext cx="259012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pic>
        <p:nvPicPr>
          <p:cNvPr id="16" name="Picture 15" descr="rokimg_240813_6903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0084" y="1032804"/>
            <a:ext cx="1914564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4655-ECB9-4B17-9BD2-F8FA6AE1E256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6812" y="6400800"/>
            <a:ext cx="7620000" cy="244476"/>
          </a:xfrm>
        </p:spPr>
        <p:txBody>
          <a:bodyPr/>
          <a:lstStyle/>
          <a:p>
            <a:pPr algn="ctr"/>
            <a:r>
              <a:rPr lang="as-IN" sz="900" dirty="0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z="900" dirty="0" smtClean="0"/>
              <a:t>palashg489@gmail.com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own Arrow Callout 4"/>
          <p:cNvSpPr/>
          <p:nvPr/>
        </p:nvSpPr>
        <p:spPr>
          <a:xfrm>
            <a:off x="4189412" y="762000"/>
            <a:ext cx="3505200" cy="1676400"/>
          </a:xfrm>
          <a:prstGeom prst="downArrowCallout">
            <a:avLst>
              <a:gd name="adj1" fmla="val 18214"/>
              <a:gd name="adj2" fmla="val 18080"/>
              <a:gd name="adj3" fmla="val 32485"/>
              <a:gd name="adj4" fmla="val 51802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012" y="2514600"/>
            <a:ext cx="11582400" cy="1569660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মৌলিক অর্থনৈতিক সমস্যা এবং সমাধান (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Basic Economic Problems and Remedies) </a:t>
            </a:r>
            <a:endParaRPr lang="en-US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D3A9-DEC9-471C-9C2B-994A8C1F4D6B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4012" y="6477000"/>
            <a:ext cx="6553200" cy="244476"/>
          </a:xfrm>
        </p:spPr>
        <p:txBody>
          <a:bodyPr/>
          <a:lstStyle/>
          <a:p>
            <a:pPr algn="ctr"/>
            <a:r>
              <a:rPr lang="as-IN" sz="900" dirty="0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z="900" dirty="0" smtClean="0"/>
              <a:t>palashg489@gmail.com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own Arrow Callout 4"/>
          <p:cNvSpPr/>
          <p:nvPr/>
        </p:nvSpPr>
        <p:spPr>
          <a:xfrm>
            <a:off x="4189412" y="762000"/>
            <a:ext cx="3505200" cy="1676400"/>
          </a:xfrm>
          <a:prstGeom prst="downArrowCallout">
            <a:avLst>
              <a:gd name="adj1" fmla="val 18214"/>
              <a:gd name="adj2" fmla="val 18080"/>
              <a:gd name="adj3" fmla="val 32485"/>
              <a:gd name="adj4" fmla="val 51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ঘোষণাঃ </a:t>
            </a:r>
            <a:endParaRPr lang="en-US" sz="5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0412" y="2743200"/>
            <a:ext cx="10820400" cy="1754326"/>
          </a:xfrm>
          <a:prstGeom prst="rect">
            <a:avLst/>
          </a:prstGeom>
        </p:spPr>
        <p:style>
          <a:lnRef idx="2">
            <a:schemeClr val="dk1"/>
          </a:lnRef>
          <a:fillRef idx="1002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ব্যষ্টিক ও সামষ্টিক অর্থনীতির ধারণা (Concept of Micro &amp;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Macro Economics)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8131-369E-4951-8E36-9536611E7F0B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9212" y="6477000"/>
            <a:ext cx="6781800" cy="244476"/>
          </a:xfrm>
        </p:spPr>
        <p:txBody>
          <a:bodyPr/>
          <a:lstStyle/>
          <a:p>
            <a:pPr algn="ctr"/>
            <a:r>
              <a:rPr lang="as-IN" sz="900" dirty="0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z="900" dirty="0" smtClean="0"/>
              <a:t>palashg489@gmail.com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22412" y="1905000"/>
            <a:ext cx="83820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শেষে শিক্ষার্থীরা যা যা শিখবে-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4113212" y="609600"/>
            <a:ext cx="3200400" cy="1219200"/>
          </a:xfrm>
          <a:prstGeom prst="downArrowCallout">
            <a:avLst>
              <a:gd name="adj1" fmla="val 25000"/>
              <a:gd name="adj2" fmla="val 23846"/>
              <a:gd name="adj3" fmla="val 25000"/>
              <a:gd name="adj4" fmla="val 499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6613" y="3200400"/>
            <a:ext cx="81534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ব্যষ্টিক অর্থনীতির উৎপত্তি ও ধারণা বলতে পারবে- 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36612" y="3962400"/>
            <a:ext cx="8153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সামষ্টিক অর্থনীতির উৎপত্তি ও ধারণা বলতে পারবে- 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36612" y="4724400"/>
            <a:ext cx="9448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ব্যষ্টিক ও সামষ্টিক অর্থনীতির মধ্যে পার্থক্য বলতে পারবে-  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5486400"/>
            <a:ext cx="9448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ব্যষ্টিক ও সামষ্টিক অর্থনীতির পারষ্পরিক গুরুত্ব বলতে পারবে-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1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944562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ব্যষ্টিক অর্থনীতি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(Micro Economics)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pcmc\Pictures\Ragner_files\frisch-13209-content-portrait-mobile-tin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0412" y="1447800"/>
            <a:ext cx="4800600" cy="5181600"/>
          </a:xfrm>
          <a:prstGeom prst="rect">
            <a:avLst/>
          </a:prstGeom>
          <a:ln w="762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6018213" y="1600200"/>
            <a:ext cx="5562600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অধ্যাপক রাগনার ফ্রিশ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Ranger Frisch)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জন্মঃ ৩রা মার্চ, ১৮৯৫, অসলো, নরওয়ে। </a:t>
            </a: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মৃত্যুঃ ৩১ জানুয়ারী, ১৯৭৩, অসলো, নরওয়ে। </a:t>
            </a: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শিক্ষাঃ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University of Oslo</a:t>
            </a: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বিখ্যাত গ্রন্থঃ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Theory of Production</a:t>
            </a: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নোবেল পুরষ্কারঃ ১৯৬৯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8124-C45F-480A-8304-FA79F3BC6EAB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41612" y="6553200"/>
            <a:ext cx="6858000" cy="168276"/>
          </a:xfrm>
        </p:spPr>
        <p:txBody>
          <a:bodyPr/>
          <a:lstStyle/>
          <a:p>
            <a:pPr algn="ctr"/>
            <a:r>
              <a:rPr lang="as-IN" sz="900" dirty="0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z="900" dirty="0" smtClean="0">
                <a:solidFill>
                  <a:prstClr val="black"/>
                </a:solidFill>
              </a:rPr>
              <a:t>palashg489@gmail.com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A75E-B976-4B49-A5FF-ED06719ACD3D}" type="datetime1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8212" y="5867400"/>
            <a:ext cx="8915400" cy="762000"/>
          </a:xfrm>
        </p:spPr>
        <p:txBody>
          <a:bodyPr/>
          <a:lstStyle/>
          <a:p>
            <a:r>
              <a:rPr lang="as-IN" dirty="0" smtClean="0"/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dirty="0" smtClean="0"/>
              <a:t>palashg489@gmail.com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5612" y="1143000"/>
            <a:ext cx="11201400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ব্যষ্টিক শব্দটির  ইংরেজী প্রতিশব্দ</a:t>
            </a:r>
            <a:r>
              <a:rPr lang="en-US" sz="36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Micro-</a:t>
            </a:r>
            <a:r>
              <a:rPr lang="hi-IN" sz="36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যা প্রাচীন গ্রীক শব্দ</a:t>
            </a:r>
            <a:r>
              <a:rPr lang="en-US" sz="36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Mikros</a:t>
            </a:r>
            <a:r>
              <a:rPr lang="en-US" sz="36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থেকে এসেছে। </a:t>
            </a:r>
            <a:r>
              <a:rPr lang="en-US" sz="36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Micro </a:t>
            </a:r>
            <a:r>
              <a:rPr lang="bn-BD" sz="36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শব্দের আভিধানিক অর্থ হল ক্ষুদ্র </a:t>
            </a:r>
            <a:r>
              <a:rPr lang="hi-IN" sz="36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অর্থনীতির যে শাখায় বিভিন্ন ব্যক্তি, প্রতিষ্ঠান বা সংস্থা সম্পর্কে পৃথক পৃথক ভাবে আলোচনা করা হয়, তাকে ব্যষ্টিক অর্থনীতি বলে । যেমনঃ ব্যক্তিগত চাহিদা, যোগান, আয়, ভোগ, সঞ্চয়, বিনিয়োগ ইত্যাদি</a:t>
            </a:r>
            <a:r>
              <a:rPr lang="en-US" sz="36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just"/>
            <a:r>
              <a:rPr lang="bn-BD" sz="36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	১৯৩৩ সালে অসলো বিশ্ববিদ্যালয়ের অধ্যাপক রাগনার ফ্রিশ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Ranger Frisch)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সর্বপ্রথম এই শব্দটি অর্থশাস্ত্রে ব্যবহার করেন। 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2630-46F3-4F23-A106-A9ED0E1D9C08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5074" y="6553200"/>
            <a:ext cx="6654138" cy="168276"/>
          </a:xfrm>
        </p:spPr>
        <p:txBody>
          <a:bodyPr/>
          <a:lstStyle/>
          <a:p>
            <a:pPr algn="ctr"/>
            <a:r>
              <a:rPr lang="as-IN" sz="900" dirty="0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z="900" dirty="0" smtClean="0">
                <a:solidFill>
                  <a:prstClr val="black"/>
                </a:solidFill>
              </a:rPr>
              <a:t>palashg489@gmail.com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3612" y="609600"/>
            <a:ext cx="45720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প্রবাহচিত্রে দেখানো হলো-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7012" y="1676400"/>
            <a:ext cx="32004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ব্যষ্টিক অর্থনৈতিক তত্ত্ব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484812" y="22860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836612" y="2743200"/>
            <a:ext cx="9982200" cy="76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760412" y="27432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0666412" y="28194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0812" y="3276600"/>
            <a:ext cx="2514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উৎপাদন মূল্য নির্ধারণ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4212" y="3352800"/>
            <a:ext cx="13716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বন্টন তত্ত্ব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32812" y="3352800"/>
            <a:ext cx="3429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কল্যাণমূলক অর্থনৈতিক তত্ত্ব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1522412" y="38100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27012" y="4343400"/>
            <a:ext cx="39624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>
            <a:off x="184808" y="4391464"/>
            <a:ext cx="256736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2336" y="4876800"/>
            <a:ext cx="1676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চাহিদ তত্ত্ব</a:t>
            </a:r>
            <a:endParaRPr lang="en-US" sz="2400" dirty="0"/>
          </a:p>
        </p:txBody>
      </p:sp>
      <p:sp>
        <p:nvSpPr>
          <p:cNvPr id="24" name="Down Arrow 23"/>
          <p:cNvSpPr/>
          <p:nvPr/>
        </p:nvSpPr>
        <p:spPr>
          <a:xfrm>
            <a:off x="4003016" y="43434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284412" y="4848664"/>
            <a:ext cx="2514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উৎপাদন ও ব্যয় তত্ত্ব </a:t>
            </a:r>
            <a:endParaRPr lang="en-US" sz="2400" dirty="0"/>
          </a:p>
        </p:txBody>
      </p:sp>
      <p:sp>
        <p:nvSpPr>
          <p:cNvPr id="29" name="Right Arrow 28"/>
          <p:cNvSpPr/>
          <p:nvPr/>
        </p:nvSpPr>
        <p:spPr>
          <a:xfrm>
            <a:off x="5180012" y="47244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Bent-Up Arrow 29"/>
          <p:cNvSpPr/>
          <p:nvPr/>
        </p:nvSpPr>
        <p:spPr>
          <a:xfrm rot="5400000">
            <a:off x="4239781" y="4698569"/>
            <a:ext cx="2438398" cy="813664"/>
          </a:xfrm>
          <a:prstGeom prst="bentUpArrow">
            <a:avLst>
              <a:gd name="adj1" fmla="val 11284"/>
              <a:gd name="adj2" fmla="val 13570"/>
              <a:gd name="adj3" fmla="val 219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5180012" y="54102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180012" y="39624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942012" y="3810000"/>
            <a:ext cx="152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মজুরি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42012" y="4572000"/>
            <a:ext cx="152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খাজনা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42012" y="5257800"/>
            <a:ext cx="152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সুদ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42012" y="5943600"/>
            <a:ext cx="152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মুনাফা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1" animBg="1"/>
      <p:bldP spid="9" grpId="1" animBg="1"/>
      <p:bldP spid="13" grpId="1" animBg="1"/>
      <p:bldP spid="14" grpId="1" animBg="1"/>
      <p:bldP spid="15" grpId="1" animBg="1"/>
      <p:bldP spid="17" grpId="1" animBg="1"/>
      <p:bldP spid="18" grpId="0" animBg="1"/>
      <p:bldP spid="19" grpId="1" animBg="1"/>
      <p:bldP spid="22" grpId="1" animBg="1"/>
      <p:bldP spid="23" grpId="0" animBg="1"/>
      <p:bldP spid="24" grpId="1" animBg="1"/>
      <p:bldP spid="26" grpId="1" animBg="1"/>
      <p:bldP spid="29" grpId="1" animBg="1"/>
      <p:bldP spid="30" grpId="1" animBg="1"/>
      <p:bldP spid="31" grpId="1" animBg="1"/>
      <p:bldP spid="32" grpId="1" animBg="1"/>
      <p:bldP spid="33" grpId="1" animBg="1"/>
      <p:bldP spid="34" grpId="1" animBg="1"/>
      <p:bldP spid="35" grpId="1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D0B6-D47C-4BF3-9160-B14D13772089}" type="datetime1">
              <a:rPr lang="en-US" smtClean="0">
                <a:solidFill>
                  <a:prstClr val="black"/>
                </a:solidFill>
              </a:rPr>
              <a:pPr/>
              <a:t>8/5/2020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79612" y="6477000"/>
            <a:ext cx="7010400" cy="244476"/>
          </a:xfrm>
        </p:spPr>
        <p:txBody>
          <a:bodyPr/>
          <a:lstStyle/>
          <a:p>
            <a:pPr algn="ctr"/>
            <a:r>
              <a:rPr lang="as-IN" sz="900" dirty="0" smtClean="0">
                <a:solidFill>
                  <a:prstClr val="black"/>
                </a:solidFill>
              </a:rPr>
              <a:t>পলাশ কুমার ঘোষ।সরকারি শহীদ সিরাজুদ্দীন হোসেন কলেজ, যশোর। মোবাইলঃ  01920-393252 ই-মেইলঃ </a:t>
            </a:r>
            <a:r>
              <a:rPr lang="en-US" sz="900" dirty="0" smtClean="0">
                <a:solidFill>
                  <a:prstClr val="black"/>
                </a:solidFill>
              </a:rPr>
              <a:t>palashg489@gmail.com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1012" y="609600"/>
            <a:ext cx="83058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সামষ্টিক অর্থনীতি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(Macro Economics)</a:t>
            </a:r>
          </a:p>
        </p:txBody>
      </p:sp>
      <p:pic>
        <p:nvPicPr>
          <p:cNvPr id="7" name="Picture 2" descr="C:\Users\pcmc\Pictures\key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2" y="1524000"/>
            <a:ext cx="4038600" cy="4648199"/>
          </a:xfrm>
          <a:prstGeom prst="rect">
            <a:avLst/>
          </a:prstGeom>
          <a:noFill/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TextBox 8"/>
          <p:cNvSpPr txBox="1"/>
          <p:nvPr/>
        </p:nvSpPr>
        <p:spPr>
          <a:xfrm>
            <a:off x="4875212" y="1752600"/>
            <a:ext cx="7086600" cy="31085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লর্ড জন মেনার্ড কেইনস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Lord John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Maynerd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Keynes)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জন্মঃ ৫ই জুন, ১৮৮৩, ক্যামব্রিজ, ইংল্যান্ড।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শিক্ষাঃ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King’s College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 গণিত, অর্থনীতি ও দর্শন) </a:t>
            </a: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বিখ্যাত গ্রন্থঃ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The General Theory of Employment, Interest &amp; Money  (1936) </a:t>
            </a: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মৃত্যুঃ ২১ এপ্রিল, ইংল্যান্ড।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815</TotalTime>
  <Words>846</Words>
  <Application>Microsoft Office PowerPoint</Application>
  <PresentationFormat>Custom</PresentationFormat>
  <Paragraphs>144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Theme1</vt:lpstr>
      <vt:lpstr>3_Concourse</vt:lpstr>
      <vt:lpstr>5_Concourse</vt:lpstr>
      <vt:lpstr>Trek</vt:lpstr>
      <vt:lpstr>1_Theme1</vt:lpstr>
      <vt:lpstr>4_Concourse</vt:lpstr>
      <vt:lpstr>6_Concourse</vt:lpstr>
      <vt:lpstr>1_Trek</vt:lpstr>
      <vt:lpstr>Flow</vt:lpstr>
      <vt:lpstr>Slide 1</vt:lpstr>
      <vt:lpstr>Slide 2</vt:lpstr>
      <vt:lpstr>Slide 3</vt:lpstr>
      <vt:lpstr>Slide 4</vt:lpstr>
      <vt:lpstr>Slide 5</vt:lpstr>
      <vt:lpstr>ব্যষ্টিক অর্থনীতি (Micro Economics)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obydullah</dc:creator>
  <cp:lastModifiedBy>Palash</cp:lastModifiedBy>
  <cp:revision>293</cp:revision>
  <dcterms:created xsi:type="dcterms:W3CDTF">2006-08-16T00:00:00Z</dcterms:created>
  <dcterms:modified xsi:type="dcterms:W3CDTF">2020-08-05T14:18:34Z</dcterms:modified>
</cp:coreProperties>
</file>