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2" r:id="rId3"/>
    <p:sldId id="265" r:id="rId4"/>
    <p:sldId id="268" r:id="rId5"/>
    <p:sldId id="261" r:id="rId6"/>
    <p:sldId id="276" r:id="rId7"/>
    <p:sldId id="277" r:id="rId8"/>
    <p:sldId id="259" r:id="rId9"/>
    <p:sldId id="263" r:id="rId10"/>
    <p:sldId id="266" r:id="rId11"/>
    <p:sldId id="270" r:id="rId12"/>
    <p:sldId id="269" r:id="rId13"/>
    <p:sldId id="271" r:id="rId14"/>
    <p:sldId id="272" r:id="rId15"/>
    <p:sldId id="267" r:id="rId16"/>
    <p:sldId id="273" r:id="rId17"/>
    <p:sldId id="264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66FF"/>
    <a:srgbClr val="B63520"/>
    <a:srgbClr val="FF33CC"/>
    <a:srgbClr val="B44522"/>
    <a:srgbClr val="AF4E27"/>
    <a:srgbClr val="AA41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F05BF-4AE9-4828-B53F-4212209236EE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059BF-CAA4-4A17-9631-21A5EE52A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15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Gaiiii,mn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059BF-CAA4-4A17-9631-21A5EE52A2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560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Gaiiii,mn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059BF-CAA4-4A17-9631-21A5EE52A24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3021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Gaiiii,mn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059BF-CAA4-4A17-9631-21A5EE52A24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3783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Gaiiii,mn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059BF-CAA4-4A17-9631-21A5EE52A24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92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Gaiiii,mn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059BF-CAA4-4A17-9631-21A5EE52A24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400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Gaiiii,mn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059BF-CAA4-4A17-9631-21A5EE52A24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507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Gaiiii,mn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059BF-CAA4-4A17-9631-21A5EE52A24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934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Gaiiii,mn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059BF-CAA4-4A17-9631-21A5EE52A24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8248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Gaiiii,mn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059BF-CAA4-4A17-9631-21A5EE52A24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198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Gaiiii,mn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059BF-CAA4-4A17-9631-21A5EE52A24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99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Gaiiii,mn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059BF-CAA4-4A17-9631-21A5EE52A2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9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Gaiiii,mn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059BF-CAA4-4A17-9631-21A5EE52A2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4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Gaiiii,mn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059BF-CAA4-4A17-9631-21A5EE52A2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59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Gaiiii,mn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059BF-CAA4-4A17-9631-21A5EE52A2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147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Gaiiii,mn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059BF-CAA4-4A17-9631-21A5EE52A2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18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Gaiiii,mn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059BF-CAA4-4A17-9631-21A5EE52A2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24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Gaiiii,mn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059BF-CAA4-4A17-9631-21A5EE52A24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04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Gaiiii,mn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059BF-CAA4-4A17-9631-21A5EE52A24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5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9A43E-B7CF-4C44-AF92-98D2CA737F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8D909E-104C-4616-86F5-1BBD997DFD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D011C-2C72-43C7-9A6B-0EEF102F4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A302C-262D-4E9D-BC18-4815DD98EC67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D98238-548E-4B5D-8AA0-4058866ED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3977EA-20C6-4B92-B964-F3105D173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C742D-0DE2-48D3-BF6A-BB99F8EAD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853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72D18-86FC-4F1A-8A1B-84E230E26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C2A94E-7512-46F1-8124-C9FD035256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C631F-FBA3-49ED-9A41-AF4A555B7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A302C-262D-4E9D-BC18-4815DD98EC67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EAD55-E42C-4052-B7F1-BE7E9BEB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800DEA-B189-4F20-80EC-0D294C7C4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C742D-0DE2-48D3-BF6A-BB99F8EAD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84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BBF500-66E4-4E45-8483-0425B0EB05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F242EA-7874-46C4-AC85-62050463A5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9B02F-29C5-4C5C-A30B-3AEA72E93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A302C-262D-4E9D-BC18-4815DD98EC67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0811D-7FE2-4FF0-8E0C-A80120796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36B00-C59E-4D28-ACBE-F8CC0E2AA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C742D-0DE2-48D3-BF6A-BB99F8EAD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43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A9D3B-74DE-4AC1-8BCB-FF965CE69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19803-1BE6-48E1-A100-9244C53D9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97CE42-D153-4F65-836A-59A6B13F6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A302C-262D-4E9D-BC18-4815DD98EC67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7BF22B-7289-49DF-ADCF-4D6022C8F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515A5-E6C8-46C8-B6C3-E1EFCB01D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C742D-0DE2-48D3-BF6A-BB99F8EAD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81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EAA62-FE1A-4BB1-BFCE-CBFEA9986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CA8C87-2C58-495C-96E5-A5B4E6A14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C2B8A-18DD-40CB-93AA-67769BE77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A302C-262D-4E9D-BC18-4815DD98EC67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0C0F0-55BE-4439-B898-03DDD8566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BD518-AFD0-4199-95B5-A98599723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C742D-0DE2-48D3-BF6A-BB99F8EAD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256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C6E25-1456-483C-A8D9-C9AB282CD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50068-6BEC-48B2-AD51-6A76FBDDD1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E520D3-322A-478A-A7C5-1C67EAC125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267FD2-D551-4399-8617-AAA2D9AFE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A302C-262D-4E9D-BC18-4815DD98EC67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AEB3B3-CC53-467D-ADFB-FCC7297DE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C7A08-9CF7-4E15-A7EC-F75924D54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C742D-0DE2-48D3-BF6A-BB99F8EAD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049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F95E5-034F-4FFB-9F7A-FF620239F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49D45E-D608-475C-BDF6-335C2A809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7FDCBA-6F46-4928-9EB8-183F97C2ED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8F1C3C-CFF2-48FC-8434-7530495843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3034E7-63E4-471D-AF9F-2C21878CE8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C223AA-F876-4FD3-B393-F541016D4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A302C-262D-4E9D-BC18-4815DD98EC67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AE04BE-8AC3-4C9F-8B62-436BF2281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728393-05DD-4C94-80BD-D84107815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C742D-0DE2-48D3-BF6A-BB99F8EAD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174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996D0-1483-43F4-8904-97A487AD1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1FAB30-0175-4579-B67D-77AB7B08C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A302C-262D-4E9D-BC18-4815DD98EC67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EA118C-BFC6-42C8-A3F3-1ADE65DC7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CA09DB-BCA1-48E4-B911-FD913D791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C742D-0DE2-48D3-BF6A-BB99F8EAD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97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7C9E135-1F4A-4D61-A2F2-F9A8CB6D4F05}"/>
              </a:ext>
            </a:extLst>
          </p:cNvPr>
          <p:cNvSpPr/>
          <p:nvPr userDrawn="1"/>
        </p:nvSpPr>
        <p:spPr>
          <a:xfrm>
            <a:off x="117565" y="126608"/>
            <a:ext cx="11938448" cy="6625883"/>
          </a:xfrm>
          <a:prstGeom prst="rect">
            <a:avLst/>
          </a:prstGeom>
          <a:noFill/>
          <a:ln w="250825" cmpd="thickThin">
            <a:solidFill>
              <a:srgbClr val="B63520">
                <a:alpha val="84706"/>
              </a:srgb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7734E2-836C-4EC1-88FF-065AE7F7C89A}"/>
              </a:ext>
            </a:extLst>
          </p:cNvPr>
          <p:cNvSpPr txBox="1"/>
          <p:nvPr userDrawn="1"/>
        </p:nvSpPr>
        <p:spPr>
          <a:xfrm>
            <a:off x="10128738" y="6291407"/>
            <a:ext cx="1861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>
                <a:solidFill>
                  <a:srgbClr val="B44522"/>
                </a:solidFill>
                <a:latin typeface="Bernard MT Condensed" panose="02050806060905020404" pitchFamily="18" charset="0"/>
              </a:rPr>
              <a:t>Rasheda Akhter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A4440F-0E05-4696-8218-03522EAF57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9" t="20438" r="4083" b="28362"/>
          <a:stretch/>
        </p:blipFill>
        <p:spPr>
          <a:xfrm>
            <a:off x="274318" y="250328"/>
            <a:ext cx="927463" cy="519379"/>
          </a:xfrm>
          <a:prstGeom prst="rect">
            <a:avLst/>
          </a:prstGeom>
        </p:spPr>
      </p:pic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A66443D0-9025-4280-A3F3-3CD3771E9049}"/>
              </a:ext>
            </a:extLst>
          </p:cNvPr>
          <p:cNvSpPr/>
          <p:nvPr userDrawn="1"/>
        </p:nvSpPr>
        <p:spPr>
          <a:xfrm>
            <a:off x="661182" y="6288260"/>
            <a:ext cx="457200" cy="457200"/>
          </a:xfrm>
          <a:prstGeom prst="flowChartConnector">
            <a:avLst/>
          </a:prstGeom>
          <a:solidFill>
            <a:srgbClr val="B635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Decision 3">
            <a:extLst>
              <a:ext uri="{FF2B5EF4-FFF2-40B4-BE49-F238E27FC236}">
                <a16:creationId xmlns:a16="http://schemas.microsoft.com/office/drawing/2014/main" id="{B6B6DC06-1601-4337-BF59-2EB0649CEB97}"/>
              </a:ext>
            </a:extLst>
          </p:cNvPr>
          <p:cNvSpPr/>
          <p:nvPr userDrawn="1"/>
        </p:nvSpPr>
        <p:spPr>
          <a:xfrm rot="18848254">
            <a:off x="25572" y="6141317"/>
            <a:ext cx="914400" cy="458109"/>
          </a:xfrm>
          <a:prstGeom prst="flowChartDecision">
            <a:avLst/>
          </a:prstGeom>
          <a:solidFill>
            <a:srgbClr val="B635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3D9AA570-1CA9-4B2C-99A5-0BD9EDCEDEFA}"/>
              </a:ext>
            </a:extLst>
          </p:cNvPr>
          <p:cNvSpPr/>
          <p:nvPr userDrawn="1"/>
        </p:nvSpPr>
        <p:spPr>
          <a:xfrm>
            <a:off x="0" y="5683349"/>
            <a:ext cx="457200" cy="525193"/>
          </a:xfrm>
          <a:prstGeom prst="flowChartConnector">
            <a:avLst/>
          </a:prstGeom>
          <a:solidFill>
            <a:srgbClr val="B635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618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50B1F-F408-4DF2-8B50-B51280552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AF700-84BF-4EF8-B82D-01535E033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3A1548-23B6-4FBD-8274-DDAB9B7644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1A032D-9645-4FC7-876F-B2BB45645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A302C-262D-4E9D-BC18-4815DD98EC67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A82903-8C3F-4F27-9171-43F61D480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09E7DC-306F-4CCE-83A3-9C3BB64B5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C742D-0DE2-48D3-BF6A-BB99F8EAD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3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B5279-70CC-45EF-856A-08F3DB681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ECD8AF-D7DA-42CF-BB7C-974ECFCEAD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1C6869-966A-4959-8A7D-C605A58829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8281BF-EB02-4C3C-9516-F1C2DBC51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A302C-262D-4E9D-BC18-4815DD98EC67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368C0-ACB8-4B64-B02B-76DFBD9AB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C2A3C2-FE76-411F-A0F9-3D998CA5A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C742D-0DE2-48D3-BF6A-BB99F8EAD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552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A421A7-7379-46A8-9A22-DF2080F53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00FC27-D13F-4FB4-A29C-57A04714F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AAF9A2-29E8-4577-BB6A-AC7EF0E984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A302C-262D-4E9D-BC18-4815DD98EC67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CE798-C74A-495B-AF2D-D140CDBC4D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8CA9B-DF4A-471E-9075-13440F048F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C742D-0DE2-48D3-BF6A-BB99F8EAD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39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63554C-A4E4-4812-BEC2-9DD126E3727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36068EB-A806-4CA4-B0EE-6BF7FE70263C}"/>
              </a:ext>
            </a:extLst>
          </p:cNvPr>
          <p:cNvSpPr/>
          <p:nvPr/>
        </p:nvSpPr>
        <p:spPr>
          <a:xfrm>
            <a:off x="2940147" y="-98474"/>
            <a:ext cx="296828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8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8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E24011-D6B9-41A7-87FE-5175195E1F82}"/>
              </a:ext>
            </a:extLst>
          </p:cNvPr>
          <p:cNvSpPr/>
          <p:nvPr/>
        </p:nvSpPr>
        <p:spPr>
          <a:xfrm>
            <a:off x="3207457" y="798566"/>
            <a:ext cx="343715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115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115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8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ownload.jpg">
            <a:extLst>
              <a:ext uri="{FF2B5EF4-FFF2-40B4-BE49-F238E27FC236}">
                <a16:creationId xmlns:a16="http://schemas.microsoft.com/office/drawing/2014/main" id="{8415A5A4-1B10-498F-BECF-B6C523A702A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4934" y="1715911"/>
            <a:ext cx="3931352" cy="32092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Picture 15" descr="pa1.jpg">
            <a:extLst>
              <a:ext uri="{FF2B5EF4-FFF2-40B4-BE49-F238E27FC236}">
                <a16:creationId xmlns:a16="http://schemas.microsoft.com/office/drawing/2014/main" id="{66EE8975-3636-4ED4-A181-E62DC7D78B0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35060" y="1546578"/>
            <a:ext cx="4218448" cy="34995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BB65671-5994-4C96-BC53-95889CFA11AE}"/>
              </a:ext>
            </a:extLst>
          </p:cNvPr>
          <p:cNvSpPr txBox="1"/>
          <p:nvPr/>
        </p:nvSpPr>
        <p:spPr>
          <a:xfrm>
            <a:off x="1964267" y="5156195"/>
            <a:ext cx="33527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latin typeface="NikoshBAN" pitchFamily="2" charset="0"/>
                <a:cs typeface="NikoshBAN" pitchFamily="2" charset="0"/>
              </a:rPr>
              <a:t>হাসপাতাল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       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C29888-74DE-46B9-9E56-6177DA8A180C}"/>
              </a:ext>
            </a:extLst>
          </p:cNvPr>
          <p:cNvSpPr txBox="1"/>
          <p:nvPr/>
        </p:nvSpPr>
        <p:spPr>
          <a:xfrm>
            <a:off x="6381042" y="5198529"/>
            <a:ext cx="3733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NikoshBAN" pitchFamily="2" charset="0"/>
                <a:cs typeface="NikoshBAN" pitchFamily="2" charset="0"/>
              </a:rPr>
              <a:t>পার্ক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F8C415D-F5D6-47FF-BE19-ED77AD343B20}"/>
              </a:ext>
            </a:extLst>
          </p:cNvPr>
          <p:cNvSpPr/>
          <p:nvPr/>
        </p:nvSpPr>
        <p:spPr>
          <a:xfrm>
            <a:off x="2301038" y="214481"/>
            <a:ext cx="780213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7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দেখতে পাচ্ছো?</a:t>
            </a:r>
            <a:endParaRPr lang="en-US" sz="72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06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1942E6-BAEE-4BFD-996E-E21462F22E25}"/>
              </a:ext>
            </a:extLst>
          </p:cNvPr>
          <p:cNvSpPr txBox="1"/>
          <p:nvPr/>
        </p:nvSpPr>
        <p:spPr>
          <a:xfrm>
            <a:off x="312516" y="2638279"/>
            <a:ext cx="1460983" cy="52322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b="1" dirty="0">
                <a:ln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2800" b="1" dirty="0">
              <a:ln>
                <a:solidFill>
                  <a:srgbClr val="002060"/>
                </a:solidFill>
              </a:ln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ব্যাহত হচ্ছে পাহাড়ি নৃ-গোষ্ঠী ...">
            <a:extLst>
              <a:ext uri="{FF2B5EF4-FFF2-40B4-BE49-F238E27FC236}">
                <a16:creationId xmlns:a16="http://schemas.microsoft.com/office/drawing/2014/main" id="{88E707DB-5C32-4DB6-AC91-643A1DFF2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57" y="877062"/>
            <a:ext cx="2229852" cy="1732547"/>
          </a:xfrm>
          <a:prstGeom prst="ellipse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0743F336-80C7-43FD-91B1-2F85BFE682B1}"/>
              </a:ext>
            </a:extLst>
          </p:cNvPr>
          <p:cNvSpPr txBox="1"/>
          <p:nvPr/>
        </p:nvSpPr>
        <p:spPr>
          <a:xfrm>
            <a:off x="1569155" y="3125591"/>
            <a:ext cx="1048737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প্রতিষ্ঠানগুলোর একটি তালিকা </a:t>
            </a:r>
          </a:p>
          <a:p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তৈরি কর?  </a:t>
            </a:r>
          </a:p>
        </p:txBody>
      </p:sp>
    </p:spTree>
    <p:extLst>
      <p:ext uri="{BB962C8B-B14F-4D97-AF65-F5344CB8AC3E}">
        <p14:creationId xmlns:p14="http://schemas.microsoft.com/office/powerpoint/2010/main" val="197241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B046C4DF-4609-4351-BDC2-232C4AAB919E}"/>
              </a:ext>
            </a:extLst>
          </p:cNvPr>
          <p:cNvGrpSpPr/>
          <p:nvPr/>
        </p:nvGrpSpPr>
        <p:grpSpPr>
          <a:xfrm>
            <a:off x="5260692" y="2756948"/>
            <a:ext cx="1670616" cy="1344105"/>
            <a:chOff x="3584291" y="2642647"/>
            <a:chExt cx="1670616" cy="134410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BC6E197C-50CF-4908-920E-F0CE71A89748}"/>
                </a:ext>
              </a:extLst>
            </p:cNvPr>
            <p:cNvSpPr/>
            <p:nvPr/>
          </p:nvSpPr>
          <p:spPr>
            <a:xfrm>
              <a:off x="3584291" y="2642647"/>
              <a:ext cx="1670616" cy="1344105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8" name="Oval 4">
              <a:extLst>
                <a:ext uri="{FF2B5EF4-FFF2-40B4-BE49-F238E27FC236}">
                  <a16:creationId xmlns:a16="http://schemas.microsoft.com/office/drawing/2014/main" id="{D75C4A58-CDEB-4B3A-BD08-D202EF9CDA6E}"/>
                </a:ext>
              </a:extLst>
            </p:cNvPr>
            <p:cNvSpPr txBox="1"/>
            <p:nvPr/>
          </p:nvSpPr>
          <p:spPr>
            <a:xfrm>
              <a:off x="3828947" y="2839487"/>
              <a:ext cx="1181304" cy="95042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IN" sz="2800" b="1" kern="1200" dirty="0">
                  <a:latin typeface="NikoshBAN" pitchFamily="2" charset="0"/>
                  <a:cs typeface="NikoshBAN" pitchFamily="2" charset="0"/>
                </a:rPr>
                <a:t>সামাজিক</a:t>
              </a:r>
            </a:p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IN" sz="2800" b="1" kern="1200" dirty="0">
                  <a:latin typeface="NikoshBAN" pitchFamily="2" charset="0"/>
                  <a:cs typeface="NikoshBAN" pitchFamily="2" charset="0"/>
                </a:rPr>
                <a:t>সম্পদ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60D0AF6-248D-470D-B8EE-F3E6E97C0CAC}"/>
              </a:ext>
            </a:extLst>
          </p:cNvPr>
          <p:cNvGrpSpPr/>
          <p:nvPr/>
        </p:nvGrpSpPr>
        <p:grpSpPr>
          <a:xfrm>
            <a:off x="5813904" y="1915115"/>
            <a:ext cx="564192" cy="594894"/>
            <a:chOff x="4137503" y="1800814"/>
            <a:chExt cx="564192" cy="59489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5" name="Arrow: Right 64">
              <a:extLst>
                <a:ext uri="{FF2B5EF4-FFF2-40B4-BE49-F238E27FC236}">
                  <a16:creationId xmlns:a16="http://schemas.microsoft.com/office/drawing/2014/main" id="{CCD4C853-0107-406E-93B7-40134DF29050}"/>
                </a:ext>
              </a:extLst>
            </p:cNvPr>
            <p:cNvSpPr/>
            <p:nvPr/>
          </p:nvSpPr>
          <p:spPr>
            <a:xfrm rot="16200000">
              <a:off x="4122152" y="1816165"/>
              <a:ext cx="594894" cy="564192"/>
            </a:xfrm>
            <a:prstGeom prst="rightArrow">
              <a:avLst>
                <a:gd name="adj1" fmla="val 60000"/>
                <a:gd name="adj2" fmla="val 50000"/>
              </a:avLst>
            </a:prstGeom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6" name="Arrow: Right 6">
              <a:extLst>
                <a:ext uri="{FF2B5EF4-FFF2-40B4-BE49-F238E27FC236}">
                  <a16:creationId xmlns:a16="http://schemas.microsoft.com/office/drawing/2014/main" id="{393999DC-A289-4027-8BC5-491FBCC1D8A0}"/>
                </a:ext>
              </a:extLst>
            </p:cNvPr>
            <p:cNvSpPr txBox="1"/>
            <p:nvPr/>
          </p:nvSpPr>
          <p:spPr>
            <a:xfrm rot="16200000">
              <a:off x="4206781" y="2013632"/>
              <a:ext cx="425636" cy="338516"/>
            </a:xfrm>
            <a:prstGeom prst="rect">
              <a:avLst/>
            </a:prstGeom>
            <a:sp3d z="-7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800" b="1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8E6EFAB-FCB6-4B57-8031-680A6C0B3EFC}"/>
              </a:ext>
            </a:extLst>
          </p:cNvPr>
          <p:cNvGrpSpPr/>
          <p:nvPr/>
        </p:nvGrpSpPr>
        <p:grpSpPr>
          <a:xfrm>
            <a:off x="5484742" y="321676"/>
            <a:ext cx="1493450" cy="1493450"/>
            <a:chOff x="3672874" y="26753"/>
            <a:chExt cx="1493450" cy="149345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8FA4725A-AB9B-4A99-8375-CBA08171B572}"/>
                </a:ext>
              </a:extLst>
            </p:cNvPr>
            <p:cNvSpPr/>
            <p:nvPr/>
          </p:nvSpPr>
          <p:spPr>
            <a:xfrm>
              <a:off x="3672874" y="26753"/>
              <a:ext cx="1493450" cy="1493450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4" name="Oval 8">
              <a:extLst>
                <a:ext uri="{FF2B5EF4-FFF2-40B4-BE49-F238E27FC236}">
                  <a16:creationId xmlns:a16="http://schemas.microsoft.com/office/drawing/2014/main" id="{A2F7D7E7-C284-4DD2-9AF7-DC9AE4A1265D}"/>
                </a:ext>
              </a:extLst>
            </p:cNvPr>
            <p:cNvSpPr txBox="1"/>
            <p:nvPr/>
          </p:nvSpPr>
          <p:spPr>
            <a:xfrm>
              <a:off x="3891585" y="245464"/>
              <a:ext cx="1056028" cy="105602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IN" sz="2800" b="1" kern="1200" dirty="0">
                  <a:latin typeface="NikoshBAN" pitchFamily="2" charset="0"/>
                  <a:cs typeface="NikoshBAN" pitchFamily="2" charset="0"/>
                </a:rPr>
                <a:t>বিদ্যালয়</a:t>
              </a:r>
              <a:endParaRPr lang="en-US" sz="2800" b="1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0249655-56CF-4477-B8BF-545FF797600B}"/>
              </a:ext>
            </a:extLst>
          </p:cNvPr>
          <p:cNvGrpSpPr/>
          <p:nvPr/>
        </p:nvGrpSpPr>
        <p:grpSpPr>
          <a:xfrm>
            <a:off x="6701775" y="2261824"/>
            <a:ext cx="558612" cy="564192"/>
            <a:chOff x="5025374" y="2147523"/>
            <a:chExt cx="558612" cy="56419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1" name="Arrow: Right 60">
              <a:extLst>
                <a:ext uri="{FF2B5EF4-FFF2-40B4-BE49-F238E27FC236}">
                  <a16:creationId xmlns:a16="http://schemas.microsoft.com/office/drawing/2014/main" id="{DCEF126F-E9AC-4ABC-95E9-680ABF5E641B}"/>
                </a:ext>
              </a:extLst>
            </p:cNvPr>
            <p:cNvSpPr/>
            <p:nvPr/>
          </p:nvSpPr>
          <p:spPr>
            <a:xfrm rot="18900000">
              <a:off x="5025374" y="2147523"/>
              <a:ext cx="558612" cy="564192"/>
            </a:xfrm>
            <a:prstGeom prst="rightArrow">
              <a:avLst>
                <a:gd name="adj1" fmla="val 60000"/>
                <a:gd name="adj2" fmla="val 50000"/>
              </a:avLst>
            </a:prstGeom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Arrow: Right 10">
              <a:extLst>
                <a:ext uri="{FF2B5EF4-FFF2-40B4-BE49-F238E27FC236}">
                  <a16:creationId xmlns:a16="http://schemas.microsoft.com/office/drawing/2014/main" id="{4435969F-B110-459B-AAE8-FD603F93494C}"/>
                </a:ext>
              </a:extLst>
            </p:cNvPr>
            <p:cNvSpPr txBox="1"/>
            <p:nvPr/>
          </p:nvSpPr>
          <p:spPr>
            <a:xfrm rot="18900000">
              <a:off x="5049916" y="2319611"/>
              <a:ext cx="391028" cy="338516"/>
            </a:xfrm>
            <a:prstGeom prst="rect">
              <a:avLst/>
            </a:prstGeom>
            <a:sp3d z="-7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800" b="1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4E1AB88-74DD-4F0E-AAB6-5223FE57709E}"/>
              </a:ext>
            </a:extLst>
          </p:cNvPr>
          <p:cNvGrpSpPr/>
          <p:nvPr/>
        </p:nvGrpSpPr>
        <p:grpSpPr>
          <a:xfrm>
            <a:off x="7146190" y="885360"/>
            <a:ext cx="1493450" cy="1493450"/>
            <a:chOff x="5469789" y="771059"/>
            <a:chExt cx="1493450" cy="149345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A6452D08-53F5-477A-A11F-21BDF289A8BC}"/>
                </a:ext>
              </a:extLst>
            </p:cNvPr>
            <p:cNvSpPr/>
            <p:nvPr/>
          </p:nvSpPr>
          <p:spPr>
            <a:xfrm>
              <a:off x="5469789" y="771059"/>
              <a:ext cx="1493450" cy="1493450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Oval 12">
              <a:extLst>
                <a:ext uri="{FF2B5EF4-FFF2-40B4-BE49-F238E27FC236}">
                  <a16:creationId xmlns:a16="http://schemas.microsoft.com/office/drawing/2014/main" id="{985FB9B9-4E74-42ED-B941-93470F27850C}"/>
                </a:ext>
              </a:extLst>
            </p:cNvPr>
            <p:cNvSpPr txBox="1"/>
            <p:nvPr/>
          </p:nvSpPr>
          <p:spPr>
            <a:xfrm>
              <a:off x="5688500" y="989770"/>
              <a:ext cx="1056028" cy="105602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IN" sz="2800" b="1" kern="1200" dirty="0">
                  <a:latin typeface="NikoshBAN" pitchFamily="2" charset="0"/>
                  <a:cs typeface="NikoshBAN" pitchFamily="2" charset="0"/>
                </a:rPr>
                <a:t>মসজিদ</a:t>
              </a:r>
              <a:endParaRPr lang="en-US" sz="2800" b="1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8683AE5-33C7-44E6-90F5-663B85630BFB}"/>
              </a:ext>
            </a:extLst>
          </p:cNvPr>
          <p:cNvGrpSpPr/>
          <p:nvPr/>
        </p:nvGrpSpPr>
        <p:grpSpPr>
          <a:xfrm>
            <a:off x="7142330" y="3146904"/>
            <a:ext cx="508369" cy="564192"/>
            <a:chOff x="5465929" y="3032603"/>
            <a:chExt cx="508369" cy="56419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7" name="Arrow: Right 56">
              <a:extLst>
                <a:ext uri="{FF2B5EF4-FFF2-40B4-BE49-F238E27FC236}">
                  <a16:creationId xmlns:a16="http://schemas.microsoft.com/office/drawing/2014/main" id="{0931ACAC-6C84-4F44-832A-64363A6AAF36}"/>
                </a:ext>
              </a:extLst>
            </p:cNvPr>
            <p:cNvSpPr/>
            <p:nvPr/>
          </p:nvSpPr>
          <p:spPr>
            <a:xfrm>
              <a:off x="5465929" y="3032603"/>
              <a:ext cx="508369" cy="564192"/>
            </a:xfrm>
            <a:prstGeom prst="rightArrow">
              <a:avLst>
                <a:gd name="adj1" fmla="val 60000"/>
                <a:gd name="adj2" fmla="val 50000"/>
              </a:avLst>
            </a:prstGeom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Arrow: Right 14">
              <a:extLst>
                <a:ext uri="{FF2B5EF4-FFF2-40B4-BE49-F238E27FC236}">
                  <a16:creationId xmlns:a16="http://schemas.microsoft.com/office/drawing/2014/main" id="{67C59AAD-DBB2-4423-8BFC-91995E913611}"/>
                </a:ext>
              </a:extLst>
            </p:cNvPr>
            <p:cNvSpPr txBox="1"/>
            <p:nvPr/>
          </p:nvSpPr>
          <p:spPr>
            <a:xfrm>
              <a:off x="5465929" y="3145441"/>
              <a:ext cx="355858" cy="338516"/>
            </a:xfrm>
            <a:prstGeom prst="rect">
              <a:avLst/>
            </a:prstGeom>
            <a:sp3d z="-7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800" b="1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CB179FD-0F1B-4AF3-B5EC-D4555ACC0A76}"/>
              </a:ext>
            </a:extLst>
          </p:cNvPr>
          <p:cNvGrpSpPr/>
          <p:nvPr/>
        </p:nvGrpSpPr>
        <p:grpSpPr>
          <a:xfrm>
            <a:off x="7890496" y="2682275"/>
            <a:ext cx="1493450" cy="1493450"/>
            <a:chOff x="6214095" y="2567974"/>
            <a:chExt cx="1493450" cy="149345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1B873E5C-9FB7-42CB-84B5-3A66EB62D308}"/>
                </a:ext>
              </a:extLst>
            </p:cNvPr>
            <p:cNvSpPr/>
            <p:nvPr/>
          </p:nvSpPr>
          <p:spPr>
            <a:xfrm>
              <a:off x="6214095" y="2567974"/>
              <a:ext cx="1493450" cy="1493450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Oval 16">
              <a:extLst>
                <a:ext uri="{FF2B5EF4-FFF2-40B4-BE49-F238E27FC236}">
                  <a16:creationId xmlns:a16="http://schemas.microsoft.com/office/drawing/2014/main" id="{7EAA80DB-4BD1-4941-8A30-A1CB5DF1158F}"/>
                </a:ext>
              </a:extLst>
            </p:cNvPr>
            <p:cNvSpPr txBox="1"/>
            <p:nvPr/>
          </p:nvSpPr>
          <p:spPr>
            <a:xfrm>
              <a:off x="6432806" y="2786685"/>
              <a:ext cx="1056028" cy="105602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IN" sz="2800" b="1" kern="1200" dirty="0">
                  <a:latin typeface="NikoshBAN" pitchFamily="2" charset="0"/>
                  <a:cs typeface="NikoshBAN" pitchFamily="2" charset="0"/>
                </a:rPr>
                <a:t>মন্দির</a:t>
              </a:r>
              <a:endParaRPr lang="en-US" sz="2800" b="1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89BBE18-CDA5-4F14-AF3C-B2BF39CA26E3}"/>
              </a:ext>
            </a:extLst>
          </p:cNvPr>
          <p:cNvGrpSpPr/>
          <p:nvPr/>
        </p:nvGrpSpPr>
        <p:grpSpPr>
          <a:xfrm>
            <a:off x="6698985" y="4034775"/>
            <a:ext cx="564192" cy="558612"/>
            <a:chOff x="5022584" y="3920474"/>
            <a:chExt cx="564192" cy="55861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3" name="Arrow: Right 52">
              <a:extLst>
                <a:ext uri="{FF2B5EF4-FFF2-40B4-BE49-F238E27FC236}">
                  <a16:creationId xmlns:a16="http://schemas.microsoft.com/office/drawing/2014/main" id="{A661A596-4674-4B66-93F0-A0DA720A1AC5}"/>
                </a:ext>
              </a:extLst>
            </p:cNvPr>
            <p:cNvSpPr/>
            <p:nvPr/>
          </p:nvSpPr>
          <p:spPr>
            <a:xfrm rot="2700000">
              <a:off x="5025374" y="3917684"/>
              <a:ext cx="558612" cy="564192"/>
            </a:xfrm>
            <a:prstGeom prst="rightArrow">
              <a:avLst>
                <a:gd name="adj1" fmla="val 60000"/>
                <a:gd name="adj2" fmla="val 50000"/>
              </a:avLst>
            </a:prstGeom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Arrow: Right 18">
              <a:extLst>
                <a:ext uri="{FF2B5EF4-FFF2-40B4-BE49-F238E27FC236}">
                  <a16:creationId xmlns:a16="http://schemas.microsoft.com/office/drawing/2014/main" id="{42A140BC-CEFF-468C-9E1F-FF9FB98FA9FD}"/>
                </a:ext>
              </a:extLst>
            </p:cNvPr>
            <p:cNvSpPr txBox="1"/>
            <p:nvPr/>
          </p:nvSpPr>
          <p:spPr>
            <a:xfrm rot="2700000">
              <a:off x="5049916" y="3971272"/>
              <a:ext cx="391028" cy="338516"/>
            </a:xfrm>
            <a:prstGeom prst="rect">
              <a:avLst/>
            </a:prstGeom>
            <a:sp3d z="-7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800" b="1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FC99F73-B69D-4B4C-98CD-7EEDD35E34FF}"/>
              </a:ext>
            </a:extLst>
          </p:cNvPr>
          <p:cNvGrpSpPr/>
          <p:nvPr/>
        </p:nvGrpSpPr>
        <p:grpSpPr>
          <a:xfrm>
            <a:off x="7146190" y="4479190"/>
            <a:ext cx="1493450" cy="1493450"/>
            <a:chOff x="5469789" y="4364889"/>
            <a:chExt cx="1493450" cy="149345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BBD3482F-16B8-47A5-B9DF-7363545270AD}"/>
                </a:ext>
              </a:extLst>
            </p:cNvPr>
            <p:cNvSpPr/>
            <p:nvPr/>
          </p:nvSpPr>
          <p:spPr>
            <a:xfrm>
              <a:off x="5469789" y="4364889"/>
              <a:ext cx="1493450" cy="1493450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Oval 20">
              <a:extLst>
                <a:ext uri="{FF2B5EF4-FFF2-40B4-BE49-F238E27FC236}">
                  <a16:creationId xmlns:a16="http://schemas.microsoft.com/office/drawing/2014/main" id="{3B960653-536B-44D3-9172-B0757E7D9232}"/>
                </a:ext>
              </a:extLst>
            </p:cNvPr>
            <p:cNvSpPr txBox="1"/>
            <p:nvPr/>
          </p:nvSpPr>
          <p:spPr>
            <a:xfrm>
              <a:off x="5688500" y="4583600"/>
              <a:ext cx="1056028" cy="105602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IN" sz="2800" b="1" kern="1200" dirty="0">
                  <a:latin typeface="NikoshBAN" pitchFamily="2" charset="0"/>
                  <a:cs typeface="NikoshBAN" pitchFamily="2" charset="0"/>
                </a:rPr>
                <a:t>গির্জা</a:t>
              </a:r>
              <a:endParaRPr lang="en-US" sz="2800" b="1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FA897C5-4EF1-4CE7-A572-DB2A195F18CF}"/>
              </a:ext>
            </a:extLst>
          </p:cNvPr>
          <p:cNvGrpSpPr/>
          <p:nvPr/>
        </p:nvGrpSpPr>
        <p:grpSpPr>
          <a:xfrm>
            <a:off x="5813904" y="4347991"/>
            <a:ext cx="564192" cy="594894"/>
            <a:chOff x="4137503" y="4233690"/>
            <a:chExt cx="564192" cy="59489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9" name="Arrow: Right 48">
              <a:extLst>
                <a:ext uri="{FF2B5EF4-FFF2-40B4-BE49-F238E27FC236}">
                  <a16:creationId xmlns:a16="http://schemas.microsoft.com/office/drawing/2014/main" id="{ACC1D74D-FA3A-496E-8A24-55D77DC0D58A}"/>
                </a:ext>
              </a:extLst>
            </p:cNvPr>
            <p:cNvSpPr/>
            <p:nvPr/>
          </p:nvSpPr>
          <p:spPr>
            <a:xfrm rot="5400000">
              <a:off x="4122152" y="4249041"/>
              <a:ext cx="594894" cy="564192"/>
            </a:xfrm>
            <a:prstGeom prst="rightArrow">
              <a:avLst>
                <a:gd name="adj1" fmla="val 60000"/>
                <a:gd name="adj2" fmla="val 50000"/>
              </a:avLst>
            </a:prstGeom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Arrow: Right 22">
              <a:extLst>
                <a:ext uri="{FF2B5EF4-FFF2-40B4-BE49-F238E27FC236}">
                  <a16:creationId xmlns:a16="http://schemas.microsoft.com/office/drawing/2014/main" id="{98249ADF-522E-45E8-9A8B-4D240B118D9B}"/>
                </a:ext>
              </a:extLst>
            </p:cNvPr>
            <p:cNvSpPr txBox="1"/>
            <p:nvPr/>
          </p:nvSpPr>
          <p:spPr>
            <a:xfrm rot="5400000">
              <a:off x="4206781" y="4277250"/>
              <a:ext cx="425636" cy="338516"/>
            </a:xfrm>
            <a:prstGeom prst="rect">
              <a:avLst/>
            </a:prstGeom>
            <a:sp3d z="-7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800" b="1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09A2581-D065-4A94-B443-666A51AA21DD}"/>
              </a:ext>
            </a:extLst>
          </p:cNvPr>
          <p:cNvGrpSpPr/>
          <p:nvPr/>
        </p:nvGrpSpPr>
        <p:grpSpPr>
          <a:xfrm>
            <a:off x="5245946" y="4986429"/>
            <a:ext cx="1767842" cy="1511806"/>
            <a:chOff x="3569545" y="4872128"/>
            <a:chExt cx="1767842" cy="151180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E66E8BD5-5709-45F2-9BB6-1507B11D4514}"/>
                </a:ext>
              </a:extLst>
            </p:cNvPr>
            <p:cNvSpPr/>
            <p:nvPr/>
          </p:nvSpPr>
          <p:spPr>
            <a:xfrm>
              <a:off x="3569545" y="4872128"/>
              <a:ext cx="1767842" cy="1493450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Oval 24">
              <a:extLst>
                <a:ext uri="{FF2B5EF4-FFF2-40B4-BE49-F238E27FC236}">
                  <a16:creationId xmlns:a16="http://schemas.microsoft.com/office/drawing/2014/main" id="{87D6A38A-02DE-4A92-BA7E-D05E3C8EF34E}"/>
                </a:ext>
              </a:extLst>
            </p:cNvPr>
            <p:cNvSpPr txBox="1"/>
            <p:nvPr/>
          </p:nvSpPr>
          <p:spPr>
            <a:xfrm>
              <a:off x="3794572" y="5327906"/>
              <a:ext cx="1250054" cy="105602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b="1" kern="1200" dirty="0">
                  <a:latin typeface="NikoshBAN" pitchFamily="2" charset="0"/>
                  <a:cs typeface="NikoshBAN" pitchFamily="2" charset="0"/>
                </a:rPr>
                <a:t>হাসপাতাল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480D251-D8AC-4128-A18A-CA5C5E29E736}"/>
              </a:ext>
            </a:extLst>
          </p:cNvPr>
          <p:cNvGrpSpPr/>
          <p:nvPr/>
        </p:nvGrpSpPr>
        <p:grpSpPr>
          <a:xfrm>
            <a:off x="4931614" y="4031985"/>
            <a:ext cx="558612" cy="564192"/>
            <a:chOff x="3255213" y="3917684"/>
            <a:chExt cx="558612" cy="56419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5" name="Arrow: Right 44">
              <a:extLst>
                <a:ext uri="{FF2B5EF4-FFF2-40B4-BE49-F238E27FC236}">
                  <a16:creationId xmlns:a16="http://schemas.microsoft.com/office/drawing/2014/main" id="{D3512366-7A79-4450-87A4-5E1FEFD8FA1E}"/>
                </a:ext>
              </a:extLst>
            </p:cNvPr>
            <p:cNvSpPr/>
            <p:nvPr/>
          </p:nvSpPr>
          <p:spPr>
            <a:xfrm rot="8100000">
              <a:off x="3255213" y="3917684"/>
              <a:ext cx="558612" cy="564192"/>
            </a:xfrm>
            <a:prstGeom prst="rightArrow">
              <a:avLst>
                <a:gd name="adj1" fmla="val 60000"/>
                <a:gd name="adj2" fmla="val 50000"/>
              </a:avLst>
            </a:prstGeom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Arrow: Right 26">
              <a:extLst>
                <a:ext uri="{FF2B5EF4-FFF2-40B4-BE49-F238E27FC236}">
                  <a16:creationId xmlns:a16="http://schemas.microsoft.com/office/drawing/2014/main" id="{4FFEEDC8-AA32-40EC-A344-A7277CC4CD58}"/>
                </a:ext>
              </a:extLst>
            </p:cNvPr>
            <p:cNvSpPr txBox="1"/>
            <p:nvPr/>
          </p:nvSpPr>
          <p:spPr>
            <a:xfrm rot="18900000">
              <a:off x="3398255" y="3971272"/>
              <a:ext cx="391028" cy="338516"/>
            </a:xfrm>
            <a:prstGeom prst="rect">
              <a:avLst/>
            </a:prstGeom>
            <a:sp3d z="-7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800" b="1" kern="120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96077FF-5FB9-42F4-A25B-172BD25AF5D4}"/>
              </a:ext>
            </a:extLst>
          </p:cNvPr>
          <p:cNvGrpSpPr/>
          <p:nvPr/>
        </p:nvGrpSpPr>
        <p:grpSpPr>
          <a:xfrm>
            <a:off x="3552360" y="4479190"/>
            <a:ext cx="1493450" cy="1493450"/>
            <a:chOff x="1875959" y="4364889"/>
            <a:chExt cx="1493450" cy="149345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9866501-B746-4C96-8038-1CC85916AC16}"/>
                </a:ext>
              </a:extLst>
            </p:cNvPr>
            <p:cNvSpPr/>
            <p:nvPr/>
          </p:nvSpPr>
          <p:spPr>
            <a:xfrm>
              <a:off x="1875959" y="4364889"/>
              <a:ext cx="1493450" cy="1493450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Oval 28">
              <a:extLst>
                <a:ext uri="{FF2B5EF4-FFF2-40B4-BE49-F238E27FC236}">
                  <a16:creationId xmlns:a16="http://schemas.microsoft.com/office/drawing/2014/main" id="{8293259F-7520-4DE1-BECE-90A48205D3D8}"/>
                </a:ext>
              </a:extLst>
            </p:cNvPr>
            <p:cNvSpPr txBox="1"/>
            <p:nvPr/>
          </p:nvSpPr>
          <p:spPr>
            <a:xfrm>
              <a:off x="2094670" y="4583600"/>
              <a:ext cx="1056028" cy="105602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IN" sz="2800" b="1" kern="1200" dirty="0">
                  <a:latin typeface="NikoshBAN" pitchFamily="2" charset="0"/>
                  <a:cs typeface="NikoshBAN" pitchFamily="2" charset="0"/>
                </a:rPr>
                <a:t>পার্ক</a:t>
              </a:r>
              <a:endParaRPr lang="en-US" sz="2800" b="1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271D671-78B3-4C80-9135-3FED848C787E}"/>
              </a:ext>
            </a:extLst>
          </p:cNvPr>
          <p:cNvGrpSpPr/>
          <p:nvPr/>
        </p:nvGrpSpPr>
        <p:grpSpPr>
          <a:xfrm>
            <a:off x="4541302" y="3146904"/>
            <a:ext cx="508369" cy="564192"/>
            <a:chOff x="2864901" y="3032603"/>
            <a:chExt cx="508369" cy="56419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1" name="Arrow: Right 40">
              <a:extLst>
                <a:ext uri="{FF2B5EF4-FFF2-40B4-BE49-F238E27FC236}">
                  <a16:creationId xmlns:a16="http://schemas.microsoft.com/office/drawing/2014/main" id="{AAD59798-0AA3-467D-804F-0768BECA1B07}"/>
                </a:ext>
              </a:extLst>
            </p:cNvPr>
            <p:cNvSpPr/>
            <p:nvPr/>
          </p:nvSpPr>
          <p:spPr>
            <a:xfrm rot="10800000">
              <a:off x="2864901" y="3032603"/>
              <a:ext cx="508369" cy="564192"/>
            </a:xfrm>
            <a:prstGeom prst="rightArrow">
              <a:avLst>
                <a:gd name="adj1" fmla="val 60000"/>
                <a:gd name="adj2" fmla="val 50000"/>
              </a:avLst>
            </a:prstGeom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Arrow: Right 30">
              <a:extLst>
                <a:ext uri="{FF2B5EF4-FFF2-40B4-BE49-F238E27FC236}">
                  <a16:creationId xmlns:a16="http://schemas.microsoft.com/office/drawing/2014/main" id="{C2730659-1410-4DED-BD7F-1708573A6978}"/>
                </a:ext>
              </a:extLst>
            </p:cNvPr>
            <p:cNvSpPr txBox="1"/>
            <p:nvPr/>
          </p:nvSpPr>
          <p:spPr>
            <a:xfrm rot="21600000">
              <a:off x="3017412" y="3145441"/>
              <a:ext cx="355858" cy="338516"/>
            </a:xfrm>
            <a:prstGeom prst="rect">
              <a:avLst/>
            </a:prstGeom>
            <a:sp3d z="-7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800" b="1" kern="120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609E2B0-B639-4437-A5FD-BD1F7F482C10}"/>
              </a:ext>
            </a:extLst>
          </p:cNvPr>
          <p:cNvGrpSpPr/>
          <p:nvPr/>
        </p:nvGrpSpPr>
        <p:grpSpPr>
          <a:xfrm>
            <a:off x="2808054" y="2682275"/>
            <a:ext cx="1493450" cy="1493450"/>
            <a:chOff x="1131653" y="2567974"/>
            <a:chExt cx="1493450" cy="149345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E9BF4B9-42D0-44B5-8D9B-4ABF51B789AC}"/>
                </a:ext>
              </a:extLst>
            </p:cNvPr>
            <p:cNvSpPr/>
            <p:nvPr/>
          </p:nvSpPr>
          <p:spPr>
            <a:xfrm>
              <a:off x="1131653" y="2567974"/>
              <a:ext cx="1493450" cy="1493450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Oval 32">
              <a:extLst>
                <a:ext uri="{FF2B5EF4-FFF2-40B4-BE49-F238E27FC236}">
                  <a16:creationId xmlns:a16="http://schemas.microsoft.com/office/drawing/2014/main" id="{7A2C0610-072B-45F1-BB0B-E4A41043CD26}"/>
                </a:ext>
              </a:extLst>
            </p:cNvPr>
            <p:cNvSpPr txBox="1"/>
            <p:nvPr/>
          </p:nvSpPr>
          <p:spPr>
            <a:xfrm>
              <a:off x="1350364" y="2786685"/>
              <a:ext cx="1056028" cy="105602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IN" sz="2800" b="1" kern="1200">
                  <a:latin typeface="NikoshBAN" pitchFamily="2" charset="0"/>
                  <a:cs typeface="NikoshBAN" pitchFamily="2" charset="0"/>
                </a:rPr>
                <a:t>খেলার মাঠ</a:t>
              </a:r>
              <a:endParaRPr lang="en-US" sz="2800" b="1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C409BE1-517B-4E38-8713-CF97CD45D5E8}"/>
              </a:ext>
            </a:extLst>
          </p:cNvPr>
          <p:cNvGrpSpPr/>
          <p:nvPr/>
        </p:nvGrpSpPr>
        <p:grpSpPr>
          <a:xfrm>
            <a:off x="4928824" y="2264614"/>
            <a:ext cx="564192" cy="558612"/>
            <a:chOff x="3252423" y="2150313"/>
            <a:chExt cx="564192" cy="55861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7" name="Arrow: Right 36">
              <a:extLst>
                <a:ext uri="{FF2B5EF4-FFF2-40B4-BE49-F238E27FC236}">
                  <a16:creationId xmlns:a16="http://schemas.microsoft.com/office/drawing/2014/main" id="{3AA3E766-EED2-47A0-B30D-24A6FD5B4BA2}"/>
                </a:ext>
              </a:extLst>
            </p:cNvPr>
            <p:cNvSpPr/>
            <p:nvPr/>
          </p:nvSpPr>
          <p:spPr>
            <a:xfrm rot="13500000">
              <a:off x="3255213" y="2147523"/>
              <a:ext cx="558612" cy="564192"/>
            </a:xfrm>
            <a:prstGeom prst="rightArrow">
              <a:avLst>
                <a:gd name="adj1" fmla="val 60000"/>
                <a:gd name="adj2" fmla="val 50000"/>
              </a:avLst>
            </a:prstGeom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Arrow: Right 34">
              <a:extLst>
                <a:ext uri="{FF2B5EF4-FFF2-40B4-BE49-F238E27FC236}">
                  <a16:creationId xmlns:a16="http://schemas.microsoft.com/office/drawing/2014/main" id="{B6B731E2-B5B6-4352-96B2-E6C78C462EBB}"/>
                </a:ext>
              </a:extLst>
            </p:cNvPr>
            <p:cNvSpPr txBox="1"/>
            <p:nvPr/>
          </p:nvSpPr>
          <p:spPr>
            <a:xfrm rot="24300000">
              <a:off x="3398255" y="2319611"/>
              <a:ext cx="391028" cy="338516"/>
            </a:xfrm>
            <a:prstGeom prst="rect">
              <a:avLst/>
            </a:prstGeom>
            <a:sp3d z="-7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800" b="1" kern="120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F987405-518F-44F7-A3F0-CD4FB92FB8A8}"/>
              </a:ext>
            </a:extLst>
          </p:cNvPr>
          <p:cNvGrpSpPr/>
          <p:nvPr/>
        </p:nvGrpSpPr>
        <p:grpSpPr>
          <a:xfrm>
            <a:off x="3552360" y="885360"/>
            <a:ext cx="1493450" cy="1493450"/>
            <a:chOff x="1875959" y="771059"/>
            <a:chExt cx="1493450" cy="149345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82BD891-39C9-40FE-A403-57515A40995C}"/>
                </a:ext>
              </a:extLst>
            </p:cNvPr>
            <p:cNvSpPr/>
            <p:nvPr/>
          </p:nvSpPr>
          <p:spPr>
            <a:xfrm>
              <a:off x="1875959" y="771059"/>
              <a:ext cx="1493450" cy="1493450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Oval 36">
              <a:extLst>
                <a:ext uri="{FF2B5EF4-FFF2-40B4-BE49-F238E27FC236}">
                  <a16:creationId xmlns:a16="http://schemas.microsoft.com/office/drawing/2014/main" id="{26E2B9E6-C1A0-4C98-B09E-56E382CAE66D}"/>
                </a:ext>
              </a:extLst>
            </p:cNvPr>
            <p:cNvSpPr txBox="1"/>
            <p:nvPr/>
          </p:nvSpPr>
          <p:spPr>
            <a:xfrm>
              <a:off x="2094670" y="989770"/>
              <a:ext cx="1056028" cy="105602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IN" sz="2800" b="1" kern="1200" dirty="0">
                  <a:latin typeface="NikoshBAN" pitchFamily="2" charset="0"/>
                  <a:cs typeface="NikoshBAN" pitchFamily="2" charset="0"/>
                </a:rPr>
                <a:t>রাস্তা</a:t>
              </a:r>
              <a:endParaRPr lang="en-US" sz="2800" b="1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120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DA4E3C-FA02-4118-B05C-479BF8980D57}"/>
              </a:ext>
            </a:extLst>
          </p:cNvPr>
          <p:cNvSpPr txBox="1"/>
          <p:nvPr/>
        </p:nvSpPr>
        <p:spPr>
          <a:xfrm>
            <a:off x="1732701" y="2252904"/>
            <a:ext cx="9759102" cy="175432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sz="5400" b="1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সামাজিক সম্পদের সুবিধাগুলো জানবোঃ</a:t>
            </a:r>
            <a:endParaRPr lang="en-US" sz="5400" b="1" dirty="0">
              <a:ln>
                <a:solidFill>
                  <a:srgbClr val="002060"/>
                </a:solidFill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37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1F9448-0899-4E06-8C06-570E4CED344F}"/>
              </a:ext>
            </a:extLst>
          </p:cNvPr>
          <p:cNvSpPr txBox="1"/>
          <p:nvPr/>
        </p:nvSpPr>
        <p:spPr>
          <a:xfrm>
            <a:off x="2383294" y="2116726"/>
            <a:ext cx="6749716" cy="92333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৩৮ পৃষ্ঠা দেখিঃ</a:t>
            </a:r>
            <a:endParaRPr lang="en-US" sz="5400" b="1" dirty="0">
              <a:ln>
                <a:solidFill>
                  <a:srgbClr val="002060"/>
                </a:solidFill>
              </a:ln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4" descr="How To Make Your Child Do Homework - What Parents Ask">
            <a:extLst>
              <a:ext uri="{FF2B5EF4-FFF2-40B4-BE49-F238E27FC236}">
                <a16:creationId xmlns:a16="http://schemas.microsoft.com/office/drawing/2014/main" id="{5C078E2C-A163-4AE8-B77B-5143BF19FE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9"/>
          <a:stretch/>
        </p:blipFill>
        <p:spPr bwMode="auto">
          <a:xfrm>
            <a:off x="9806356" y="1094874"/>
            <a:ext cx="1979814" cy="1716072"/>
          </a:xfrm>
          <a:prstGeom prst="ellipse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3AEBFC-BD8E-49F8-A186-77938FC2403C}"/>
              </a:ext>
            </a:extLst>
          </p:cNvPr>
          <p:cNvSpPr txBox="1"/>
          <p:nvPr/>
        </p:nvSpPr>
        <p:spPr>
          <a:xfrm>
            <a:off x="10054393" y="2950174"/>
            <a:ext cx="1640302" cy="58477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dirty="0">
                <a:ln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200" b="1" dirty="0">
              <a:ln>
                <a:solidFill>
                  <a:srgbClr val="002060"/>
                </a:solidFill>
              </a:ln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463AD4-B773-412D-AAE6-544D0AECA52C}"/>
              </a:ext>
            </a:extLst>
          </p:cNvPr>
          <p:cNvSpPr txBox="1"/>
          <p:nvPr/>
        </p:nvSpPr>
        <p:spPr>
          <a:xfrm>
            <a:off x="2401863" y="3438952"/>
            <a:ext cx="5680981" cy="92333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মিনিট নিরবে পড়িঃ</a:t>
            </a:r>
            <a:endParaRPr lang="en-US" sz="5400" b="1" dirty="0">
              <a:ln>
                <a:solidFill>
                  <a:srgbClr val="002060"/>
                </a:solidFill>
              </a:ln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9869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CE28418-6E6C-428D-B785-444A3D81BC72}"/>
              </a:ext>
            </a:extLst>
          </p:cNvPr>
          <p:cNvSpPr txBox="1"/>
          <p:nvPr/>
        </p:nvSpPr>
        <p:spPr>
          <a:xfrm>
            <a:off x="1794932" y="426156"/>
            <a:ext cx="9843911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সামাজিক সম্পদগুলো তোমার এলাকায় কী সুবিধা দিচ্ছে তা লেখঃ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F274930-5FD2-4D00-8EF2-A6D7315280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682820"/>
              </p:ext>
            </p:extLst>
          </p:nvPr>
        </p:nvGraphicFramePr>
        <p:xfrm>
          <a:off x="2556937" y="1628420"/>
          <a:ext cx="8839200" cy="464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29640">
                <a:tc>
                  <a:txBody>
                    <a:bodyPr/>
                    <a:lstStyle/>
                    <a:p>
                      <a:pPr algn="ctr"/>
                      <a:r>
                        <a:rPr lang="bn-IN" sz="4000" dirty="0">
                          <a:latin typeface="NikoshBAN" pitchFamily="2" charset="0"/>
                          <a:cs typeface="NikoshBAN" pitchFamily="2" charset="0"/>
                        </a:rPr>
                        <a:t>সামাজিক সম্পদ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000" dirty="0">
                          <a:latin typeface="NikoshBAN" pitchFamily="2" charset="0"/>
                          <a:cs typeface="NikoshBAN" pitchFamily="2" charset="0"/>
                        </a:rPr>
                        <a:t>সুবিধা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9640">
                <a:tc>
                  <a:txBody>
                    <a:bodyPr/>
                    <a:lstStyle/>
                    <a:p>
                      <a:pPr algn="ctr"/>
                      <a:r>
                        <a:rPr lang="bn-IN" sz="4000" dirty="0">
                          <a:latin typeface="NikoshBAN" pitchFamily="2" charset="0"/>
                          <a:cs typeface="NikoshBAN" pitchFamily="2" charset="0"/>
                        </a:rPr>
                        <a:t>হাসপাতাল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9640">
                <a:tc>
                  <a:txBody>
                    <a:bodyPr/>
                    <a:lstStyle/>
                    <a:p>
                      <a:pPr algn="ctr"/>
                      <a:r>
                        <a:rPr lang="bn-IN" sz="4000" dirty="0">
                          <a:latin typeface="NikoshBAN" pitchFamily="2" charset="0"/>
                          <a:cs typeface="NikoshBAN" pitchFamily="2" charset="0"/>
                        </a:rPr>
                        <a:t>ধর্মীয়</a:t>
                      </a:r>
                      <a:r>
                        <a:rPr lang="bn-IN" sz="4000" baseline="0" dirty="0">
                          <a:latin typeface="NikoshBAN" pitchFamily="2" charset="0"/>
                          <a:cs typeface="NikoshBAN" pitchFamily="2" charset="0"/>
                        </a:rPr>
                        <a:t> প্রতিষ্ঠান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9640">
                <a:tc>
                  <a:txBody>
                    <a:bodyPr/>
                    <a:lstStyle/>
                    <a:p>
                      <a:pPr algn="ctr"/>
                      <a:r>
                        <a:rPr lang="bn-IN" sz="4000" dirty="0">
                          <a:latin typeface="NikoshBAN" pitchFamily="2" charset="0"/>
                          <a:cs typeface="NikoshBAN" pitchFamily="2" charset="0"/>
                        </a:rPr>
                        <a:t>বিদ্যালয়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9640">
                <a:tc>
                  <a:txBody>
                    <a:bodyPr/>
                    <a:lstStyle/>
                    <a:p>
                      <a:pPr algn="ctr"/>
                      <a:r>
                        <a:rPr lang="bn-IN" sz="4000" dirty="0">
                          <a:latin typeface="NikoshBAN" pitchFamily="2" charset="0"/>
                          <a:cs typeface="NikoshBAN" pitchFamily="2" charset="0"/>
                        </a:rPr>
                        <a:t>খেলার</a:t>
                      </a:r>
                      <a:r>
                        <a:rPr lang="bn-IN" sz="4000" baseline="0" dirty="0">
                          <a:latin typeface="NikoshBAN" pitchFamily="2" charset="0"/>
                          <a:cs typeface="NikoshBAN" pitchFamily="2" charset="0"/>
                        </a:rPr>
                        <a:t> মাঠ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1B28DC38-BBAB-46C7-9722-C7BCA4545C60}"/>
              </a:ext>
            </a:extLst>
          </p:cNvPr>
          <p:cNvSpPr txBox="1"/>
          <p:nvPr/>
        </p:nvSpPr>
        <p:spPr>
          <a:xfrm>
            <a:off x="7306735" y="2596444"/>
            <a:ext cx="326243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স্বাস্থ্যসেবা দেওয়া হয়।</a:t>
            </a: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ইবাদত করা হয়।</a:t>
            </a: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পড়ালেখা করা হয়।</a:t>
            </a: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খেলাধুলা করা হয়।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4" descr="How To Make Your Child Do Homework - What Parents Ask">
            <a:extLst>
              <a:ext uri="{FF2B5EF4-FFF2-40B4-BE49-F238E27FC236}">
                <a16:creationId xmlns:a16="http://schemas.microsoft.com/office/drawing/2014/main" id="{B001C062-B992-451A-B2C9-C38615F8D9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9"/>
          <a:stretch/>
        </p:blipFill>
        <p:spPr bwMode="auto">
          <a:xfrm>
            <a:off x="346267" y="1196474"/>
            <a:ext cx="1979814" cy="1716072"/>
          </a:xfrm>
          <a:prstGeom prst="ellipse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2B21C0D-6215-4EA4-9250-807A43499A94}"/>
              </a:ext>
            </a:extLst>
          </p:cNvPr>
          <p:cNvSpPr txBox="1"/>
          <p:nvPr/>
        </p:nvSpPr>
        <p:spPr>
          <a:xfrm>
            <a:off x="594304" y="3051774"/>
            <a:ext cx="1640302" cy="58477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dirty="0">
                <a:ln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200" b="1" dirty="0">
              <a:ln>
                <a:solidFill>
                  <a:srgbClr val="002060"/>
                </a:solidFill>
              </a:ln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97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B5A8F2C6-EB77-4340-A014-8DDF47900D7B}"/>
              </a:ext>
            </a:extLst>
          </p:cNvPr>
          <p:cNvSpPr txBox="1"/>
          <p:nvPr/>
        </p:nvSpPr>
        <p:spPr>
          <a:xfrm>
            <a:off x="4100688" y="114489"/>
            <a:ext cx="374508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96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en-US" sz="9600" b="1" dirty="0">
              <a:ln>
                <a:solidFill>
                  <a:srgbClr val="002060"/>
                </a:solidFill>
              </a:ln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B70D62-6182-441B-9FC6-14FA6E6C9C4A}"/>
              </a:ext>
            </a:extLst>
          </p:cNvPr>
          <p:cNvSpPr txBox="1"/>
          <p:nvPr/>
        </p:nvSpPr>
        <p:spPr>
          <a:xfrm>
            <a:off x="2383294" y="2116726"/>
            <a:ext cx="8205684" cy="92333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54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54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 সামাজিক সম্পদের নাম বল।</a:t>
            </a:r>
            <a:endParaRPr lang="en-US" sz="5400" b="1" dirty="0">
              <a:ln>
                <a:solidFill>
                  <a:srgbClr val="002060"/>
                </a:solidFill>
              </a:ln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166FFC-6EF7-4790-A46E-3A77EFA39972}"/>
              </a:ext>
            </a:extLst>
          </p:cNvPr>
          <p:cNvSpPr txBox="1"/>
          <p:nvPr/>
        </p:nvSpPr>
        <p:spPr>
          <a:xfrm>
            <a:off x="2447018" y="4116285"/>
            <a:ext cx="8232271" cy="175432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54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54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ধর্মীয় প্রতিষ্ঠান থেকে আমারা কি কি সুবিধা পাই? দুটি বল।</a:t>
            </a:r>
            <a:endParaRPr lang="en-US" sz="5400" b="1" dirty="0">
              <a:ln>
                <a:solidFill>
                  <a:srgbClr val="002060"/>
                </a:solidFill>
              </a:ln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61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AF121EB9-5600-4075-8466-883A14A2DE1B}"/>
              </a:ext>
            </a:extLst>
          </p:cNvPr>
          <p:cNvSpPr txBox="1"/>
          <p:nvPr/>
        </p:nvSpPr>
        <p:spPr>
          <a:xfrm>
            <a:off x="4235119" y="644121"/>
            <a:ext cx="4692313" cy="120032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sz="72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</a:t>
            </a:r>
            <a:endParaRPr lang="en-US" sz="7200" b="1" dirty="0">
              <a:ln>
                <a:solidFill>
                  <a:srgbClr val="002060"/>
                </a:solidFill>
              </a:ln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85DBB26-08B1-46C0-9E27-477D7C6892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09072"/>
            <a:ext cx="2627243" cy="25384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AAFC5F-4207-44C4-93D0-500D0C1510D3}"/>
              </a:ext>
            </a:extLst>
          </p:cNvPr>
          <p:cNvSpPr txBox="1"/>
          <p:nvPr/>
        </p:nvSpPr>
        <p:spPr>
          <a:xfrm>
            <a:off x="1896534" y="3114301"/>
            <a:ext cx="978746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5400" b="1" dirty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তোমার এলাকার</a:t>
            </a:r>
          </a:p>
          <a:p>
            <a:pPr algn="ctr"/>
            <a:r>
              <a:rPr lang="en-US" sz="5400" b="1" dirty="0">
                <a:latin typeface="NikoshBAN" pitchFamily="2" charset="0"/>
                <a:cs typeface="NikoshBAN" pitchFamily="2" charset="0"/>
              </a:rPr>
              <a:t>মানুষদের কীভাবে সাহায্য করছে তা লেখ।</a:t>
            </a:r>
          </a:p>
        </p:txBody>
      </p:sp>
    </p:spTree>
    <p:extLst>
      <p:ext uri="{BB962C8B-B14F-4D97-AF65-F5344CB8AC3E}">
        <p14:creationId xmlns:p14="http://schemas.microsoft.com/office/powerpoint/2010/main" val="2884472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79F33B-5560-4FFC-A011-1D741F99D9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1" y="135466"/>
            <a:ext cx="11921066" cy="661528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DF5EFF4-1A16-41CE-887F-CBA25875F096}"/>
              </a:ext>
            </a:extLst>
          </p:cNvPr>
          <p:cNvSpPr txBox="1"/>
          <p:nvPr/>
        </p:nvSpPr>
        <p:spPr>
          <a:xfrm>
            <a:off x="5963355" y="-393511"/>
            <a:ext cx="6101644" cy="31547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199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99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66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F2E014-5B6B-4695-8E52-1528C6308A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7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7373"/>
          <a:stretch/>
        </p:blipFill>
        <p:spPr>
          <a:xfrm>
            <a:off x="0" y="5472332"/>
            <a:ext cx="12192000" cy="13856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CD2699-0537-4AA0-9558-1F0E9C18A499}"/>
              </a:ext>
            </a:extLst>
          </p:cNvPr>
          <p:cNvSpPr txBox="1"/>
          <p:nvPr/>
        </p:nvSpPr>
        <p:spPr>
          <a:xfrm>
            <a:off x="8169836" y="3714467"/>
            <a:ext cx="4094932" cy="1815882"/>
          </a:xfrm>
          <a:prstGeom prst="rect">
            <a:avLst/>
          </a:prstGeom>
          <a:noFill/>
          <a:ln w="38100"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bn-IN" sz="28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বাংলাদেশ ও বিশ্বপরিচয়</a:t>
            </a:r>
            <a:r>
              <a:rPr lang="en-US" sz="28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b="1" dirty="0">
              <a:solidFill>
                <a:schemeClr val="bg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bn-IN" sz="28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</a:p>
          <a:p>
            <a:r>
              <a:rPr lang="bn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সামাজিক ও রাষ্ট্রীয় সম্পদ</a:t>
            </a:r>
          </a:p>
          <a:p>
            <a:r>
              <a:rPr lang="bn-IN" sz="28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জীবনযাপন </a:t>
            </a:r>
            <a:r>
              <a:rPr lang="en-US" sz="28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bn-IN" sz="28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দায়িত্ব।</a:t>
            </a:r>
            <a:endParaRPr lang="en-US" sz="2400" b="1" dirty="0">
              <a:solidFill>
                <a:schemeClr val="bg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EA622B-82A7-40E7-BA3C-FCBE0D10C072}"/>
              </a:ext>
            </a:extLst>
          </p:cNvPr>
          <p:cNvSpPr txBox="1"/>
          <p:nvPr/>
        </p:nvSpPr>
        <p:spPr>
          <a:xfrm>
            <a:off x="749879" y="3756673"/>
            <a:ext cx="5927015" cy="1877437"/>
          </a:xfrm>
          <a:prstGeom prst="rect">
            <a:avLst/>
          </a:prstGeom>
          <a:noFill/>
          <a:ln w="571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রাশেদা আখতার</a:t>
            </a:r>
          </a:p>
          <a:p>
            <a:pPr algn="ctr"/>
            <a:r>
              <a:rPr lang="bn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প্রধান</a:t>
            </a:r>
            <a:r>
              <a:rPr lang="bn-BD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 শিক্ষক</a:t>
            </a:r>
            <a:br>
              <a:rPr lang="bn-BD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</a:br>
            <a:r>
              <a:rPr lang="bn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হীরা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পুর সরকারি প্রাথমিক বিদ্যালয়</a:t>
            </a:r>
            <a:br>
              <a:rPr lang="bn-BD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</a:br>
            <a:r>
              <a:rPr lang="bn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দাগনভূঞা, ফেনী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06C7B8F-8D9A-4E78-8438-DA52689E634E}"/>
              </a:ext>
            </a:extLst>
          </p:cNvPr>
          <p:cNvGrpSpPr/>
          <p:nvPr/>
        </p:nvGrpSpPr>
        <p:grpSpPr>
          <a:xfrm>
            <a:off x="1983543" y="998809"/>
            <a:ext cx="3015247" cy="2548983"/>
            <a:chOff x="918816" y="1056448"/>
            <a:chExt cx="3450798" cy="3061691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823D34C1-A3D0-4EE1-8F36-4DF145BF2C45}"/>
                </a:ext>
              </a:extLst>
            </p:cNvPr>
            <p:cNvSpPr/>
            <p:nvPr/>
          </p:nvSpPr>
          <p:spPr>
            <a:xfrm rot="18673104">
              <a:off x="1333429" y="1321934"/>
              <a:ext cx="971426" cy="1059665"/>
            </a:xfrm>
            <a:prstGeom prst="roundRect">
              <a:avLst>
                <a:gd name="adj" fmla="val 10870"/>
              </a:avLst>
            </a:prstGeom>
            <a:solidFill>
              <a:srgbClr val="00B0F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33CC"/>
                </a:solidFill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15C32CE0-9CD7-4B1C-BC66-15D7F3EF878E}"/>
                </a:ext>
              </a:extLst>
            </p:cNvPr>
            <p:cNvSpPr/>
            <p:nvPr/>
          </p:nvSpPr>
          <p:spPr>
            <a:xfrm rot="14893393">
              <a:off x="3045559" y="1725860"/>
              <a:ext cx="1263487" cy="1384622"/>
            </a:xfrm>
            <a:prstGeom prst="roundRect">
              <a:avLst>
                <a:gd name="adj" fmla="val 10870"/>
              </a:avLst>
            </a:prstGeom>
            <a:solidFill>
              <a:schemeClr val="bg1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33CC"/>
                </a:solidFill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CC2366D-9AD9-4627-B9E4-2143D94076E7}"/>
                </a:ext>
              </a:extLst>
            </p:cNvPr>
            <p:cNvSpPr/>
            <p:nvPr/>
          </p:nvSpPr>
          <p:spPr>
            <a:xfrm rot="18383586">
              <a:off x="2611372" y="2441047"/>
              <a:ext cx="1304598" cy="1749338"/>
            </a:xfrm>
            <a:prstGeom prst="roundRect">
              <a:avLst>
                <a:gd name="adj" fmla="val 4652"/>
              </a:avLst>
            </a:prstGeom>
            <a:solidFill>
              <a:srgbClr val="FD562F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33CC"/>
                </a:solidFill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CBAE941A-01EB-4445-BA69-A434F5A68376}"/>
                </a:ext>
              </a:extLst>
            </p:cNvPr>
            <p:cNvSpPr/>
            <p:nvPr/>
          </p:nvSpPr>
          <p:spPr>
            <a:xfrm rot="17991568">
              <a:off x="1646830" y="2988738"/>
              <a:ext cx="803046" cy="1455756"/>
            </a:xfrm>
            <a:prstGeom prst="roundRect">
              <a:avLst>
                <a:gd name="adj" fmla="val 10870"/>
              </a:avLst>
            </a:prstGeom>
            <a:solidFill>
              <a:srgbClr val="92D05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33CC"/>
                </a:solidFill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AF15DAE6-0416-40A8-A5F0-14899E803C08}"/>
                </a:ext>
              </a:extLst>
            </p:cNvPr>
            <p:cNvSpPr/>
            <p:nvPr/>
          </p:nvSpPr>
          <p:spPr>
            <a:xfrm rot="16543129">
              <a:off x="1314675" y="1902512"/>
              <a:ext cx="1008445" cy="1800164"/>
            </a:xfrm>
            <a:prstGeom prst="roundRect">
              <a:avLst>
                <a:gd name="adj" fmla="val 10870"/>
              </a:avLst>
            </a:prstGeom>
            <a:solidFill>
              <a:srgbClr val="FFC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33CC"/>
                </a:solidFill>
              </a:endParaRP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3609F8D9-91FC-4A48-9C34-589176835A88}"/>
                </a:ext>
              </a:extLst>
            </p:cNvPr>
            <p:cNvSpPr/>
            <p:nvPr/>
          </p:nvSpPr>
          <p:spPr>
            <a:xfrm rot="16936978">
              <a:off x="2101572" y="1159736"/>
              <a:ext cx="1501515" cy="1294939"/>
            </a:xfrm>
            <a:prstGeom prst="roundRect">
              <a:avLst>
                <a:gd name="adj" fmla="val 10870"/>
              </a:avLst>
            </a:prstGeom>
            <a:solidFill>
              <a:srgbClr val="FF33CC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33CC"/>
                </a:solidFill>
              </a:endParaRPr>
            </a:p>
          </p:txBody>
        </p:sp>
        <p:sp>
          <p:nvSpPr>
            <p:cNvPr id="23" name="Flowchart: Connector 22">
              <a:extLst>
                <a:ext uri="{FF2B5EF4-FFF2-40B4-BE49-F238E27FC236}">
                  <a16:creationId xmlns:a16="http://schemas.microsoft.com/office/drawing/2014/main" id="{23D61B00-A6A5-4BC7-8FB7-8ECCF7383CC8}"/>
                </a:ext>
              </a:extLst>
            </p:cNvPr>
            <p:cNvSpPr/>
            <p:nvPr/>
          </p:nvSpPr>
          <p:spPr>
            <a:xfrm>
              <a:off x="1311437" y="1395651"/>
              <a:ext cx="2671011" cy="2658978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33CC"/>
                </a:solidFill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9CEA771-257D-49CA-BE21-D60C88ACFE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684"/>
            <a:stretch/>
          </p:blipFill>
          <p:spPr>
            <a:xfrm>
              <a:off x="1479880" y="1537881"/>
              <a:ext cx="2334126" cy="2375075"/>
            </a:xfrm>
            <a:prstGeom prst="flowChartConnector">
              <a:avLst/>
            </a:prstGeom>
            <a:ln w="57150">
              <a:solidFill>
                <a:srgbClr val="C444C7"/>
              </a:solidFill>
            </a:ln>
          </p:spPr>
        </p:pic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23E34F83-8E99-48D7-9632-C7C26C891167}"/>
              </a:ext>
            </a:extLst>
          </p:cNvPr>
          <p:cNvSpPr/>
          <p:nvPr/>
        </p:nvSpPr>
        <p:spPr>
          <a:xfrm>
            <a:off x="1837028" y="196000"/>
            <a:ext cx="35942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A1D4EFA-3725-4820-94F6-800A7FD8315C}"/>
              </a:ext>
            </a:extLst>
          </p:cNvPr>
          <p:cNvSpPr/>
          <p:nvPr/>
        </p:nvSpPr>
        <p:spPr>
          <a:xfrm>
            <a:off x="7642129" y="207721"/>
            <a:ext cx="29803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পরিচিতি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C1A9097-EE96-4C19-B6C6-B09D0800B81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88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522"/>
          <a:stretch/>
        </p:blipFill>
        <p:spPr>
          <a:xfrm>
            <a:off x="5776032" y="395111"/>
            <a:ext cx="1956858" cy="506871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5F112DB-8125-4E6F-B2B7-873565AA078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9" t="15128" r="35370" b="13891"/>
          <a:stretch/>
        </p:blipFill>
        <p:spPr>
          <a:xfrm>
            <a:off x="8387646" y="1079395"/>
            <a:ext cx="1919111" cy="2521759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096615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A25584-30C1-4C7C-93F9-EA96ABF18A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7" y="124180"/>
            <a:ext cx="11909778" cy="663786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A07DB31-3FA0-4CC6-9BA6-8C56D0C84885}"/>
              </a:ext>
            </a:extLst>
          </p:cNvPr>
          <p:cNvSpPr/>
          <p:nvPr/>
        </p:nvSpPr>
        <p:spPr>
          <a:xfrm>
            <a:off x="2877980" y="1853096"/>
            <a:ext cx="629210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9600" dirty="0">
                <a:latin typeface="NikoshBAN" pitchFamily="2" charset="0"/>
                <a:cs typeface="NikoshBAN" pitchFamily="2" charset="0"/>
              </a:rPr>
              <a:t>সামাজিক সম্পদ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13BF5B-B5B5-48D5-BB83-8870491C5C55}"/>
              </a:ext>
            </a:extLst>
          </p:cNvPr>
          <p:cNvSpPr txBox="1"/>
          <p:nvPr/>
        </p:nvSpPr>
        <p:spPr>
          <a:xfrm>
            <a:off x="2743200" y="227379"/>
            <a:ext cx="6423377" cy="186204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sz="11500" b="1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11500" b="1" dirty="0">
              <a:ln>
                <a:solidFill>
                  <a:srgbClr val="002060"/>
                </a:solidFill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033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2206776-0F7F-4395-93E2-BCD2E6CE4D02}"/>
              </a:ext>
            </a:extLst>
          </p:cNvPr>
          <p:cNvGrpSpPr/>
          <p:nvPr/>
        </p:nvGrpSpPr>
        <p:grpSpPr>
          <a:xfrm>
            <a:off x="613610" y="668861"/>
            <a:ext cx="11205857" cy="5658643"/>
            <a:chOff x="457200" y="692925"/>
            <a:chExt cx="10753330" cy="565864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633274B-6839-4754-80E6-17BC2F50F961}"/>
                </a:ext>
              </a:extLst>
            </p:cNvPr>
            <p:cNvSpPr txBox="1"/>
            <p:nvPr/>
          </p:nvSpPr>
          <p:spPr>
            <a:xfrm>
              <a:off x="2666132" y="2129590"/>
              <a:ext cx="8544398" cy="2442410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Arrow: Notched Right 3">
              <a:extLst>
                <a:ext uri="{FF2B5EF4-FFF2-40B4-BE49-F238E27FC236}">
                  <a16:creationId xmlns:a16="http://schemas.microsoft.com/office/drawing/2014/main" id="{95FE056A-D884-4DF2-B542-C596BDC2EAE2}"/>
                </a:ext>
              </a:extLst>
            </p:cNvPr>
            <p:cNvSpPr/>
            <p:nvPr/>
          </p:nvSpPr>
          <p:spPr>
            <a:xfrm rot="16200000">
              <a:off x="701533" y="3948171"/>
              <a:ext cx="2867380" cy="1939414"/>
            </a:xfrm>
            <a:prstGeom prst="notchedRightArrow">
              <a:avLst>
                <a:gd name="adj1" fmla="val 65267"/>
                <a:gd name="adj2" fmla="val 27099"/>
              </a:avLst>
            </a:prstGeom>
            <a:solidFill>
              <a:srgbClr val="C44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11D7AE8-20B8-48D2-81E9-25146E3C3042}"/>
                </a:ext>
              </a:extLst>
            </p:cNvPr>
            <p:cNvSpPr/>
            <p:nvPr/>
          </p:nvSpPr>
          <p:spPr>
            <a:xfrm>
              <a:off x="1528565" y="692925"/>
              <a:ext cx="1238864" cy="4675239"/>
            </a:xfrm>
            <a:prstGeom prst="rect">
              <a:avLst/>
            </a:prstGeom>
            <a:solidFill>
              <a:srgbClr val="C44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CD255D1-F99C-4FE4-A9F0-005BD15AC0CF}"/>
                </a:ext>
              </a:extLst>
            </p:cNvPr>
            <p:cNvSpPr/>
            <p:nvPr/>
          </p:nvSpPr>
          <p:spPr>
            <a:xfrm>
              <a:off x="457200" y="1666568"/>
              <a:ext cx="3372464" cy="345888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22740F0-6664-44EB-AB6E-BE88A833170B}"/>
                </a:ext>
              </a:extLst>
            </p:cNvPr>
            <p:cNvSpPr/>
            <p:nvPr/>
          </p:nvSpPr>
          <p:spPr>
            <a:xfrm>
              <a:off x="617470" y="1803581"/>
              <a:ext cx="3054877" cy="3157166"/>
            </a:xfrm>
            <a:prstGeom prst="ellipse">
              <a:avLst/>
            </a:prstGeom>
            <a:solidFill>
              <a:srgbClr val="7030A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77A3812-8D68-41D3-B094-1263BA9F72C5}"/>
              </a:ext>
            </a:extLst>
          </p:cNvPr>
          <p:cNvSpPr txBox="1"/>
          <p:nvPr/>
        </p:nvSpPr>
        <p:spPr>
          <a:xfrm>
            <a:off x="3055820" y="1256038"/>
            <a:ext cx="716695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44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bn-IN" sz="44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শেষে শিক্ষার্থীরা</a:t>
            </a:r>
            <a:r>
              <a:rPr lang="bn-IN" sz="44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......</a:t>
            </a:r>
            <a:r>
              <a:rPr lang="bn-BD" sz="44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5430DF-B621-40A2-9070-F386688F9F73}"/>
              </a:ext>
            </a:extLst>
          </p:cNvPr>
          <p:cNvSpPr/>
          <p:nvPr/>
        </p:nvSpPr>
        <p:spPr>
          <a:xfrm>
            <a:off x="902602" y="2691579"/>
            <a:ext cx="256031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6CB916-6456-47BD-8050-F4C40B378824}"/>
              </a:ext>
            </a:extLst>
          </p:cNvPr>
          <p:cNvSpPr txBox="1"/>
          <p:nvPr/>
        </p:nvSpPr>
        <p:spPr>
          <a:xfrm>
            <a:off x="4165599" y="2103524"/>
            <a:ext cx="775546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IN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১. সামাজিক ও</a:t>
            </a:r>
            <a:r>
              <a:rPr lang="bn-IN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রাষ্ট্রীয় সম্পদ কাকে বলে বলতে পারবে।</a:t>
            </a:r>
          </a:p>
          <a:p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IN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২. কয়েকটি সামাজিক ও রাষ্ট্রীয় সম্পদের নাম বলতে    পারবে।</a:t>
            </a:r>
          </a:p>
          <a:p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IN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৩. এলাকার সামাজিক সম্পদ ও রাষ্ট্রীয় সম্পদগুলো চিহ্নিত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227262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30267FF-BA9E-4AC4-936D-5CC588037A9B}"/>
              </a:ext>
            </a:extLst>
          </p:cNvPr>
          <p:cNvSpPr/>
          <p:nvPr/>
        </p:nvSpPr>
        <p:spPr>
          <a:xfrm>
            <a:off x="2301038" y="214481"/>
            <a:ext cx="780213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7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দেখতে পাচ্ছো?</a:t>
            </a:r>
            <a:endParaRPr lang="en-US" sz="72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82BE99-546B-4A24-A1C6-70F16951044E}"/>
              </a:ext>
            </a:extLst>
          </p:cNvPr>
          <p:cNvSpPr/>
          <p:nvPr/>
        </p:nvSpPr>
        <p:spPr>
          <a:xfrm>
            <a:off x="5199122" y="5369075"/>
            <a:ext cx="280076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8000" b="1" dirty="0">
                <a:latin typeface="NikoshBAN" pitchFamily="2" charset="0"/>
                <a:cs typeface="NikoshBAN" pitchFamily="2" charset="0"/>
              </a:rPr>
              <a:t>বিদ্যালয়</a:t>
            </a:r>
          </a:p>
        </p:txBody>
      </p:sp>
      <p:pic>
        <p:nvPicPr>
          <p:cNvPr id="14" name="Picture 13" descr="vlcsnap-2016-10-20-17h08m07s61.png">
            <a:extLst>
              <a:ext uri="{FF2B5EF4-FFF2-40B4-BE49-F238E27FC236}">
                <a16:creationId xmlns:a16="http://schemas.microsoft.com/office/drawing/2014/main" id="{8278AB67-6105-4562-8234-2FB8E42628D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1706" y="1387475"/>
            <a:ext cx="7318630" cy="3941934"/>
          </a:xfrm>
          <a:prstGeom prst="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123084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30267FF-BA9E-4AC4-936D-5CC588037A9B}"/>
              </a:ext>
            </a:extLst>
          </p:cNvPr>
          <p:cNvSpPr/>
          <p:nvPr/>
        </p:nvSpPr>
        <p:spPr>
          <a:xfrm>
            <a:off x="2301038" y="214481"/>
            <a:ext cx="780213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7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দেখতে পাচ্ছো?</a:t>
            </a:r>
            <a:endParaRPr lang="en-US" sz="72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82BE99-546B-4A24-A1C6-70F16951044E}"/>
              </a:ext>
            </a:extLst>
          </p:cNvPr>
          <p:cNvSpPr/>
          <p:nvPr/>
        </p:nvSpPr>
        <p:spPr>
          <a:xfrm>
            <a:off x="5267712" y="5410384"/>
            <a:ext cx="255069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8000" b="1" dirty="0">
                <a:latin typeface="NikoshBAN" pitchFamily="2" charset="0"/>
                <a:cs typeface="NikoshBAN" pitchFamily="2" charset="0"/>
              </a:rPr>
              <a:t>মসজিদ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m1.jpeg">
            <a:extLst>
              <a:ext uri="{FF2B5EF4-FFF2-40B4-BE49-F238E27FC236}">
                <a16:creationId xmlns:a16="http://schemas.microsoft.com/office/drawing/2014/main" id="{EBF99C25-9458-4737-AA52-FA181E4CF5E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556" y="1204243"/>
            <a:ext cx="7213599" cy="42680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427404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30267FF-BA9E-4AC4-936D-5CC588037A9B}"/>
              </a:ext>
            </a:extLst>
          </p:cNvPr>
          <p:cNvSpPr/>
          <p:nvPr/>
        </p:nvSpPr>
        <p:spPr>
          <a:xfrm>
            <a:off x="2301038" y="214481"/>
            <a:ext cx="780213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7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দেখতে পাচ্ছো?</a:t>
            </a:r>
            <a:endParaRPr lang="en-US" sz="72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82BE99-546B-4A24-A1C6-70F16951044E}"/>
              </a:ext>
            </a:extLst>
          </p:cNvPr>
          <p:cNvSpPr/>
          <p:nvPr/>
        </p:nvSpPr>
        <p:spPr>
          <a:xfrm>
            <a:off x="4742730" y="5410384"/>
            <a:ext cx="360066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8000" b="1" dirty="0">
                <a:latin typeface="NikoshBAN" pitchFamily="2" charset="0"/>
                <a:cs typeface="NikoshBAN" pitchFamily="2" charset="0"/>
              </a:rPr>
              <a:t>খেলার মাঠ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p1.jpg">
            <a:extLst>
              <a:ext uri="{FF2B5EF4-FFF2-40B4-BE49-F238E27FC236}">
                <a16:creationId xmlns:a16="http://schemas.microsoft.com/office/drawing/2014/main" id="{475C6C9F-3513-46FA-815F-099D77E5EA1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955" y="1501422"/>
            <a:ext cx="6233642" cy="39426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849137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r1.jpg">
            <a:extLst>
              <a:ext uri="{FF2B5EF4-FFF2-40B4-BE49-F238E27FC236}">
                <a16:creationId xmlns:a16="http://schemas.microsoft.com/office/drawing/2014/main" id="{1D82A069-B05C-4BF2-B1F8-81268622874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8356" y="1354667"/>
            <a:ext cx="7394222" cy="3809999"/>
          </a:xfrm>
          <a:prstGeom prst="round2DiagRect">
            <a:avLst>
              <a:gd name="adj1" fmla="val 50000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CA9ADB7-C935-4277-A888-39BA25AA762C}"/>
              </a:ext>
            </a:extLst>
          </p:cNvPr>
          <p:cNvSpPr/>
          <p:nvPr/>
        </p:nvSpPr>
        <p:spPr>
          <a:xfrm>
            <a:off x="2301038" y="214481"/>
            <a:ext cx="780213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7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দেখতে পাচ্ছো?</a:t>
            </a:r>
            <a:endParaRPr lang="en-US" sz="72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0C597D-A6A4-4D4A-A2F4-9E6BA0A28B19}"/>
              </a:ext>
            </a:extLst>
          </p:cNvPr>
          <p:cNvSpPr/>
          <p:nvPr/>
        </p:nvSpPr>
        <p:spPr>
          <a:xfrm>
            <a:off x="5724569" y="5410384"/>
            <a:ext cx="163698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8000" b="1" dirty="0">
                <a:latin typeface="NikoshBAN" pitchFamily="2" charset="0"/>
                <a:cs typeface="NikoshBAN" pitchFamily="2" charset="0"/>
              </a:rPr>
              <a:t>রাস্তা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475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BE6D5F4-9321-4ED5-9980-30777978436C}"/>
              </a:ext>
            </a:extLst>
          </p:cNvPr>
          <p:cNvSpPr/>
          <p:nvPr/>
        </p:nvSpPr>
        <p:spPr>
          <a:xfrm>
            <a:off x="2301038" y="214481"/>
            <a:ext cx="780213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7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দেখতে পাচ্ছো?</a:t>
            </a:r>
            <a:endParaRPr lang="en-US" sz="72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627979F-8B11-4885-AB57-19C470E2B1DE}"/>
              </a:ext>
            </a:extLst>
          </p:cNvPr>
          <p:cNvSpPr/>
          <p:nvPr/>
        </p:nvSpPr>
        <p:spPr>
          <a:xfrm>
            <a:off x="5364657" y="5534561"/>
            <a:ext cx="154401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8000" b="1" dirty="0">
                <a:latin typeface="NikoshBAN" pitchFamily="2" charset="0"/>
                <a:cs typeface="NikoshBAN" pitchFamily="2" charset="0"/>
              </a:rPr>
              <a:t>সেতু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pa1.jpg">
            <a:extLst>
              <a:ext uri="{FF2B5EF4-FFF2-40B4-BE49-F238E27FC236}">
                <a16:creationId xmlns:a16="http://schemas.microsoft.com/office/drawing/2014/main" id="{7D03FF82-FD28-475C-AE71-5EEE2B29467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75058" y="1422010"/>
            <a:ext cx="7546276" cy="41349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7505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312</Words>
  <Application>Microsoft Office PowerPoint</Application>
  <PresentationFormat>Widescreen</PresentationFormat>
  <Paragraphs>105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Bernard MT Condensed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68</cp:revision>
  <dcterms:created xsi:type="dcterms:W3CDTF">2020-07-02T17:54:22Z</dcterms:created>
  <dcterms:modified xsi:type="dcterms:W3CDTF">2020-08-05T16:50:53Z</dcterms:modified>
</cp:coreProperties>
</file>