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296" r:id="rId4"/>
    <p:sldId id="297" r:id="rId5"/>
    <p:sldId id="282" r:id="rId6"/>
    <p:sldId id="298" r:id="rId7"/>
    <p:sldId id="299" r:id="rId8"/>
    <p:sldId id="323" r:id="rId9"/>
    <p:sldId id="324" r:id="rId10"/>
    <p:sldId id="326" r:id="rId11"/>
    <p:sldId id="290" r:id="rId12"/>
    <p:sldId id="280" r:id="rId13"/>
    <p:sldId id="301" r:id="rId14"/>
    <p:sldId id="328" r:id="rId15"/>
    <p:sldId id="302" r:id="rId16"/>
    <p:sldId id="303" r:id="rId17"/>
    <p:sldId id="305" r:id="rId18"/>
    <p:sldId id="306" r:id="rId19"/>
    <p:sldId id="309" r:id="rId20"/>
    <p:sldId id="317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BBCED-B0C0-4EC1-9B22-FB373A6438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27528A-9974-4F27-BCAB-BD38D8D9914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2400" dirty="0"/>
            <a:t>১৯৩৯ সালের ২ জুলাই</a:t>
          </a:r>
          <a:endParaRPr lang="en-US" sz="2400" dirty="0"/>
        </a:p>
      </dgm:t>
    </dgm:pt>
    <dgm:pt modelId="{9CF582FF-26BD-4AF2-B968-888D855A5BBE}" type="parTrans" cxnId="{5A9B2A5E-4E38-485F-BE1C-DC99E31002B5}">
      <dgm:prSet/>
      <dgm:spPr/>
      <dgm:t>
        <a:bodyPr/>
        <a:lstStyle/>
        <a:p>
          <a:endParaRPr lang="en-US"/>
        </a:p>
      </dgm:t>
    </dgm:pt>
    <dgm:pt modelId="{0335EBB8-6ABD-4897-BDB4-DAAE5B55C39C}" type="sibTrans" cxnId="{5A9B2A5E-4E38-485F-BE1C-DC99E31002B5}">
      <dgm:prSet/>
      <dgm:spPr/>
      <dgm:t>
        <a:bodyPr/>
        <a:lstStyle/>
        <a:p>
          <a:endParaRPr lang="en-US"/>
        </a:p>
      </dgm:t>
    </dgm:pt>
    <dgm:pt modelId="{B47572B8-9F26-48F3-B0DF-2C61F93D3565}">
      <dgm:prSet phldrT="[Text]"/>
      <dgm:spPr>
        <a:solidFill>
          <a:schemeClr val="accent6"/>
        </a:solidFill>
      </dgm:spPr>
      <dgm:t>
        <a:bodyPr/>
        <a:lstStyle/>
        <a:p>
          <a:r>
            <a:rPr lang="bn-IN" dirty="0"/>
            <a:t>১৯৫৬ সালে ঢাকার সেন্ট গ্রেগরিজ হাইস্কুল থেকে প্রবেশিকা,১৯৫৮ সালে উচ্চমাধ্যমিক,ঢাকা বিশ্ববিদ্যালয় থেকে স্নাতক ও স্নাত্তকোত্ত্রর ডিগ্রী লাভ।</a:t>
          </a:r>
          <a:endParaRPr lang="en-US" dirty="0"/>
        </a:p>
      </dgm:t>
    </dgm:pt>
    <dgm:pt modelId="{D2E949B4-072C-4018-A852-AED737E320B5}" type="parTrans" cxnId="{1A26ACF2-6743-4BFB-861F-CC025E0C6976}">
      <dgm:prSet/>
      <dgm:spPr/>
      <dgm:t>
        <a:bodyPr/>
        <a:lstStyle/>
        <a:p>
          <a:endParaRPr lang="en-US"/>
        </a:p>
      </dgm:t>
    </dgm:pt>
    <dgm:pt modelId="{5D94492D-93EF-48C8-9E63-E5AB6D94FC40}" type="sibTrans" cxnId="{1A26ACF2-6743-4BFB-861F-CC025E0C6976}">
      <dgm:prSet/>
      <dgm:spPr/>
      <dgm:t>
        <a:bodyPr/>
        <a:lstStyle/>
        <a:p>
          <a:endParaRPr lang="en-US"/>
        </a:p>
      </dgm:t>
    </dgm:pt>
    <dgm:pt modelId="{6511BE3F-8372-4F1C-872E-F4C093EFECF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600" dirty="0"/>
            <a:t>কর্ম জীবন</a:t>
          </a:r>
        </a:p>
        <a:p>
          <a:r>
            <a:rPr lang="bn-IN" sz="3600" dirty="0"/>
            <a:t>অধ্যাপনা</a:t>
          </a:r>
          <a:endParaRPr lang="en-US" sz="3600" dirty="0"/>
        </a:p>
      </dgm:t>
    </dgm:pt>
    <dgm:pt modelId="{441152EB-E8CA-4F1B-ADF8-E3AAB237C3E2}" type="parTrans" cxnId="{F6A257FC-A095-4FF4-9A6C-6CEBAF3615BC}">
      <dgm:prSet/>
      <dgm:spPr/>
      <dgm:t>
        <a:bodyPr/>
        <a:lstStyle/>
        <a:p>
          <a:endParaRPr lang="en-US"/>
        </a:p>
      </dgm:t>
    </dgm:pt>
    <dgm:pt modelId="{5A19D1DF-13A5-46CC-A93C-A5D8EBDD9BBB}" type="sibTrans" cxnId="{F6A257FC-A095-4FF4-9A6C-6CEBAF3615BC}">
      <dgm:prSet/>
      <dgm:spPr/>
      <dgm:t>
        <a:bodyPr/>
        <a:lstStyle/>
        <a:p>
          <a:endParaRPr lang="en-US"/>
        </a:p>
      </dgm:t>
    </dgm:pt>
    <dgm:pt modelId="{4C9CAF12-AB5C-4202-AC4A-87796319C1C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3600" dirty="0"/>
            <a:t>পুরষ্কার</a:t>
          </a:r>
        </a:p>
        <a:p>
          <a:r>
            <a:rPr lang="bn-IN" sz="3600" dirty="0"/>
            <a:t>বাংলা একাডেমি</a:t>
          </a:r>
          <a:endParaRPr lang="en-US" sz="3600" dirty="0"/>
        </a:p>
      </dgm:t>
    </dgm:pt>
    <dgm:pt modelId="{5BB5A6A7-CDB4-4960-AC5D-A49F69A4673C}" type="parTrans" cxnId="{CE45C5CA-E491-4165-B50C-8289D27F7545}">
      <dgm:prSet/>
      <dgm:spPr/>
      <dgm:t>
        <a:bodyPr/>
        <a:lstStyle/>
        <a:p>
          <a:endParaRPr lang="en-US"/>
        </a:p>
      </dgm:t>
    </dgm:pt>
    <dgm:pt modelId="{C198DE01-8AD7-4506-9F87-6A68EA56535D}" type="sibTrans" cxnId="{CE45C5CA-E491-4165-B50C-8289D27F7545}">
      <dgm:prSet/>
      <dgm:spPr/>
      <dgm:t>
        <a:bodyPr/>
        <a:lstStyle/>
        <a:p>
          <a:endParaRPr lang="en-US"/>
        </a:p>
      </dgm:t>
    </dgm:pt>
    <dgm:pt modelId="{EC3A5DA7-78B6-456A-81AE-EF8C64C14C9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2000" dirty="0"/>
            <a:t>বিশেষ উল্যেখযোগ্য গ্রন্থ</a:t>
          </a:r>
        </a:p>
        <a:p>
          <a:r>
            <a:rPr lang="bn-IN" sz="2000" dirty="0"/>
            <a:t>প্রেম অপ্রেম নিয়ে বেঁচে আছি,রবীন্দ্র নাথ কিশোর জীবনী।</a:t>
          </a:r>
          <a:endParaRPr lang="en-US" sz="2000" dirty="0"/>
        </a:p>
      </dgm:t>
    </dgm:pt>
    <dgm:pt modelId="{972B9360-4985-4835-99BE-51A257748A63}" type="parTrans" cxnId="{EC9F0F70-5C7D-4BF7-8CC2-165F48A405D0}">
      <dgm:prSet/>
      <dgm:spPr/>
      <dgm:t>
        <a:bodyPr/>
        <a:lstStyle/>
        <a:p>
          <a:endParaRPr lang="en-US"/>
        </a:p>
      </dgm:t>
    </dgm:pt>
    <dgm:pt modelId="{F3618824-1DEF-4065-B20E-75E979B95863}" type="sibTrans" cxnId="{EC9F0F70-5C7D-4BF7-8CC2-165F48A405D0}">
      <dgm:prSet/>
      <dgm:spPr/>
      <dgm:t>
        <a:bodyPr/>
        <a:lstStyle/>
        <a:p>
          <a:endParaRPr lang="en-US"/>
        </a:p>
      </dgm:t>
    </dgm:pt>
    <dgm:pt modelId="{CBA12551-0180-4B26-B63F-A71A707D3AB1}" type="pres">
      <dgm:prSet presAssocID="{4E4BBCED-B0C0-4EC1-9B22-FB373A64384E}" presName="Name0" presStyleCnt="0">
        <dgm:presLayoutVars>
          <dgm:dir/>
          <dgm:resizeHandles val="exact"/>
        </dgm:presLayoutVars>
      </dgm:prSet>
      <dgm:spPr/>
    </dgm:pt>
    <dgm:pt modelId="{AF581426-ECDA-4EA5-9D03-12379BD9C114}" type="pres">
      <dgm:prSet presAssocID="{4E4BBCED-B0C0-4EC1-9B22-FB373A64384E}" presName="cycle" presStyleCnt="0"/>
      <dgm:spPr/>
    </dgm:pt>
    <dgm:pt modelId="{E3941CA6-AE74-4297-9B84-8B37DBCC1435}" type="pres">
      <dgm:prSet presAssocID="{1527528A-9974-4F27-BCAB-BD38D8D99141}" presName="nodeFirstNode" presStyleLbl="node1" presStyleIdx="0" presStyleCnt="5">
        <dgm:presLayoutVars>
          <dgm:bulletEnabled val="1"/>
        </dgm:presLayoutVars>
      </dgm:prSet>
      <dgm:spPr/>
    </dgm:pt>
    <dgm:pt modelId="{42B132F8-3687-4C03-81EE-31C1DC7403EE}" type="pres">
      <dgm:prSet presAssocID="{0335EBB8-6ABD-4897-BDB4-DAAE5B55C39C}" presName="sibTransFirstNode" presStyleLbl="bgShp" presStyleIdx="0" presStyleCnt="1"/>
      <dgm:spPr/>
    </dgm:pt>
    <dgm:pt modelId="{D756FFC3-1E93-4040-8645-D850CCFAE3CB}" type="pres">
      <dgm:prSet presAssocID="{B47572B8-9F26-48F3-B0DF-2C61F93D3565}" presName="nodeFollowingNodes" presStyleLbl="node1" presStyleIdx="1" presStyleCnt="5">
        <dgm:presLayoutVars>
          <dgm:bulletEnabled val="1"/>
        </dgm:presLayoutVars>
      </dgm:prSet>
      <dgm:spPr/>
    </dgm:pt>
    <dgm:pt modelId="{E8A0AE1D-58B1-4558-8FC4-1B4657B000B6}" type="pres">
      <dgm:prSet presAssocID="{6511BE3F-8372-4F1C-872E-F4C093EFECFC}" presName="nodeFollowingNodes" presStyleLbl="node1" presStyleIdx="2" presStyleCnt="5">
        <dgm:presLayoutVars>
          <dgm:bulletEnabled val="1"/>
        </dgm:presLayoutVars>
      </dgm:prSet>
      <dgm:spPr/>
    </dgm:pt>
    <dgm:pt modelId="{CA23F732-9512-45EE-8C2E-5BAAC779C30F}" type="pres">
      <dgm:prSet presAssocID="{4C9CAF12-AB5C-4202-AC4A-87796319C1C6}" presName="nodeFollowingNodes" presStyleLbl="node1" presStyleIdx="3" presStyleCnt="5">
        <dgm:presLayoutVars>
          <dgm:bulletEnabled val="1"/>
        </dgm:presLayoutVars>
      </dgm:prSet>
      <dgm:spPr/>
    </dgm:pt>
    <dgm:pt modelId="{207BA3B7-E3E2-4787-9D2D-A5EF15884E50}" type="pres">
      <dgm:prSet presAssocID="{EC3A5DA7-78B6-456A-81AE-EF8C64C14C9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F6A257FC-A095-4FF4-9A6C-6CEBAF3615BC}" srcId="{4E4BBCED-B0C0-4EC1-9B22-FB373A64384E}" destId="{6511BE3F-8372-4F1C-872E-F4C093EFECFC}" srcOrd="2" destOrd="0" parTransId="{441152EB-E8CA-4F1B-ADF8-E3AAB237C3E2}" sibTransId="{5A19D1DF-13A5-46CC-A93C-A5D8EBDD9BBB}"/>
    <dgm:cxn modelId="{EC9F0F70-5C7D-4BF7-8CC2-165F48A405D0}" srcId="{4E4BBCED-B0C0-4EC1-9B22-FB373A64384E}" destId="{EC3A5DA7-78B6-456A-81AE-EF8C64C14C94}" srcOrd="4" destOrd="0" parTransId="{972B9360-4985-4835-99BE-51A257748A63}" sibTransId="{F3618824-1DEF-4065-B20E-75E979B95863}"/>
    <dgm:cxn modelId="{5F0B4784-85B3-4D53-884D-2E8D3E51E439}" type="presOf" srcId="{6511BE3F-8372-4F1C-872E-F4C093EFECFC}" destId="{E8A0AE1D-58B1-4558-8FC4-1B4657B000B6}" srcOrd="0" destOrd="0" presId="urn:microsoft.com/office/officeart/2005/8/layout/cycle3"/>
    <dgm:cxn modelId="{1A26ACF2-6743-4BFB-861F-CC025E0C6976}" srcId="{4E4BBCED-B0C0-4EC1-9B22-FB373A64384E}" destId="{B47572B8-9F26-48F3-B0DF-2C61F93D3565}" srcOrd="1" destOrd="0" parTransId="{D2E949B4-072C-4018-A852-AED737E320B5}" sibTransId="{5D94492D-93EF-48C8-9E63-E5AB6D94FC40}"/>
    <dgm:cxn modelId="{E2A8F678-B5CA-4EC8-B7D7-EFC5EDFF77C3}" type="presOf" srcId="{1527528A-9974-4F27-BCAB-BD38D8D99141}" destId="{E3941CA6-AE74-4297-9B84-8B37DBCC1435}" srcOrd="0" destOrd="0" presId="urn:microsoft.com/office/officeart/2005/8/layout/cycle3"/>
    <dgm:cxn modelId="{1591B8C3-F1FB-4575-9A8A-B3301A704C32}" type="presOf" srcId="{B47572B8-9F26-48F3-B0DF-2C61F93D3565}" destId="{D756FFC3-1E93-4040-8645-D850CCFAE3CB}" srcOrd="0" destOrd="0" presId="urn:microsoft.com/office/officeart/2005/8/layout/cycle3"/>
    <dgm:cxn modelId="{CCFC4800-3C9D-4DFB-8284-F9755E7D7AE1}" type="presOf" srcId="{4C9CAF12-AB5C-4202-AC4A-87796319C1C6}" destId="{CA23F732-9512-45EE-8C2E-5BAAC779C30F}" srcOrd="0" destOrd="0" presId="urn:microsoft.com/office/officeart/2005/8/layout/cycle3"/>
    <dgm:cxn modelId="{CE45C5CA-E491-4165-B50C-8289D27F7545}" srcId="{4E4BBCED-B0C0-4EC1-9B22-FB373A64384E}" destId="{4C9CAF12-AB5C-4202-AC4A-87796319C1C6}" srcOrd="3" destOrd="0" parTransId="{5BB5A6A7-CDB4-4960-AC5D-A49F69A4673C}" sibTransId="{C198DE01-8AD7-4506-9F87-6A68EA56535D}"/>
    <dgm:cxn modelId="{79A6C0EC-EEF3-4763-AFE9-E311BC91DEF3}" type="presOf" srcId="{4E4BBCED-B0C0-4EC1-9B22-FB373A64384E}" destId="{CBA12551-0180-4B26-B63F-A71A707D3AB1}" srcOrd="0" destOrd="0" presId="urn:microsoft.com/office/officeart/2005/8/layout/cycle3"/>
    <dgm:cxn modelId="{BB833658-179C-4EA7-8694-6C6ABEC964B2}" type="presOf" srcId="{0335EBB8-6ABD-4897-BDB4-DAAE5B55C39C}" destId="{42B132F8-3687-4C03-81EE-31C1DC7403EE}" srcOrd="0" destOrd="0" presId="urn:microsoft.com/office/officeart/2005/8/layout/cycle3"/>
    <dgm:cxn modelId="{5A9B2A5E-4E38-485F-BE1C-DC99E31002B5}" srcId="{4E4BBCED-B0C0-4EC1-9B22-FB373A64384E}" destId="{1527528A-9974-4F27-BCAB-BD38D8D99141}" srcOrd="0" destOrd="0" parTransId="{9CF582FF-26BD-4AF2-B968-888D855A5BBE}" sibTransId="{0335EBB8-6ABD-4897-BDB4-DAAE5B55C39C}"/>
    <dgm:cxn modelId="{DA9E9BAD-3D0E-4076-A3FA-55CCFB2B27EE}" type="presOf" srcId="{EC3A5DA7-78B6-456A-81AE-EF8C64C14C94}" destId="{207BA3B7-E3E2-4787-9D2D-A5EF15884E50}" srcOrd="0" destOrd="0" presId="urn:microsoft.com/office/officeart/2005/8/layout/cycle3"/>
    <dgm:cxn modelId="{EB5E50B0-0585-41A9-BA2C-B48493E6C990}" type="presParOf" srcId="{CBA12551-0180-4B26-B63F-A71A707D3AB1}" destId="{AF581426-ECDA-4EA5-9D03-12379BD9C114}" srcOrd="0" destOrd="0" presId="urn:microsoft.com/office/officeart/2005/8/layout/cycle3"/>
    <dgm:cxn modelId="{7FFB52AF-0DD8-4864-AF37-A3FB55E523CB}" type="presParOf" srcId="{AF581426-ECDA-4EA5-9D03-12379BD9C114}" destId="{E3941CA6-AE74-4297-9B84-8B37DBCC1435}" srcOrd="0" destOrd="0" presId="urn:microsoft.com/office/officeart/2005/8/layout/cycle3"/>
    <dgm:cxn modelId="{0F8ACC6F-C711-4F0F-A9AE-C75C7F4A9AC4}" type="presParOf" srcId="{AF581426-ECDA-4EA5-9D03-12379BD9C114}" destId="{42B132F8-3687-4C03-81EE-31C1DC7403EE}" srcOrd="1" destOrd="0" presId="urn:microsoft.com/office/officeart/2005/8/layout/cycle3"/>
    <dgm:cxn modelId="{BD16F17C-26D0-46E9-9B67-BA94368A78AC}" type="presParOf" srcId="{AF581426-ECDA-4EA5-9D03-12379BD9C114}" destId="{D756FFC3-1E93-4040-8645-D850CCFAE3CB}" srcOrd="2" destOrd="0" presId="urn:microsoft.com/office/officeart/2005/8/layout/cycle3"/>
    <dgm:cxn modelId="{10201ACD-327C-4693-B4E2-36E0DECE2725}" type="presParOf" srcId="{AF581426-ECDA-4EA5-9D03-12379BD9C114}" destId="{E8A0AE1D-58B1-4558-8FC4-1B4657B000B6}" srcOrd="3" destOrd="0" presId="urn:microsoft.com/office/officeart/2005/8/layout/cycle3"/>
    <dgm:cxn modelId="{25D5D6E1-1BB3-4EC4-AEBA-89BA6D7724A5}" type="presParOf" srcId="{AF581426-ECDA-4EA5-9D03-12379BD9C114}" destId="{CA23F732-9512-45EE-8C2E-5BAAC779C30F}" srcOrd="4" destOrd="0" presId="urn:microsoft.com/office/officeart/2005/8/layout/cycle3"/>
    <dgm:cxn modelId="{0C450D2D-A6F6-45F5-B990-8F212F31D4DA}" type="presParOf" srcId="{AF581426-ECDA-4EA5-9D03-12379BD9C114}" destId="{207BA3B7-E3E2-4787-9D2D-A5EF15884E5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132F8-3687-4C03-81EE-31C1DC7403EE}">
      <dsp:nvSpPr>
        <dsp:cNvPr id="0" name=""/>
        <dsp:cNvSpPr/>
      </dsp:nvSpPr>
      <dsp:spPr>
        <a:xfrm>
          <a:off x="1170103" y="-43516"/>
          <a:ext cx="6803793" cy="6803793"/>
        </a:xfrm>
        <a:prstGeom prst="circularArrow">
          <a:avLst>
            <a:gd name="adj1" fmla="val 5544"/>
            <a:gd name="adj2" fmla="val 330680"/>
            <a:gd name="adj3" fmla="val 13754991"/>
            <a:gd name="adj4" fmla="val 173987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41CA6-AE74-4297-9B84-8B37DBCC1435}">
      <dsp:nvSpPr>
        <dsp:cNvPr id="0" name=""/>
        <dsp:cNvSpPr/>
      </dsp:nvSpPr>
      <dsp:spPr>
        <a:xfrm>
          <a:off x="2964656" y="982"/>
          <a:ext cx="3214687" cy="16073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/>
            <a:t>১৯৩৯ সালের ২ জুলাই</a:t>
          </a:r>
          <a:endParaRPr lang="en-US" sz="2400" kern="1200" dirty="0"/>
        </a:p>
      </dsp:txBody>
      <dsp:txXfrm>
        <a:off x="3043120" y="79446"/>
        <a:ext cx="3057759" cy="1450415"/>
      </dsp:txXfrm>
    </dsp:sp>
    <dsp:sp modelId="{D756FFC3-1E93-4040-8645-D850CCFAE3CB}">
      <dsp:nvSpPr>
        <dsp:cNvPr id="0" name=""/>
        <dsp:cNvSpPr/>
      </dsp:nvSpPr>
      <dsp:spPr>
        <a:xfrm>
          <a:off x="5724056" y="2005804"/>
          <a:ext cx="3214687" cy="16073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600" kern="1200" dirty="0"/>
            <a:t>১৯৫৬ সালে ঢাকার সেন্ট গ্রেগরিজ হাইস্কুল থেকে প্রবেশিকা,১৯৫৮ সালে উচ্চমাধ্যমিক,ঢাকা বিশ্ববিদ্যালয় থেকে স্নাতক ও স্নাত্তকোত্ত্রর ডিগ্রী লাভ।</a:t>
          </a:r>
          <a:endParaRPr lang="en-US" sz="1600" kern="1200" dirty="0"/>
        </a:p>
      </dsp:txBody>
      <dsp:txXfrm>
        <a:off x="5802520" y="2084268"/>
        <a:ext cx="3057759" cy="1450415"/>
      </dsp:txXfrm>
    </dsp:sp>
    <dsp:sp modelId="{E8A0AE1D-58B1-4558-8FC4-1B4657B000B6}">
      <dsp:nvSpPr>
        <dsp:cNvPr id="0" name=""/>
        <dsp:cNvSpPr/>
      </dsp:nvSpPr>
      <dsp:spPr>
        <a:xfrm>
          <a:off x="4670059" y="5249673"/>
          <a:ext cx="3214687" cy="16073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কর্ম জীবন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অধ্যাপনা</a:t>
          </a:r>
          <a:endParaRPr lang="en-US" sz="3600" kern="1200" dirty="0"/>
        </a:p>
      </dsp:txBody>
      <dsp:txXfrm>
        <a:off x="4748523" y="5328137"/>
        <a:ext cx="3057759" cy="1450415"/>
      </dsp:txXfrm>
    </dsp:sp>
    <dsp:sp modelId="{CA23F732-9512-45EE-8C2E-5BAAC779C30F}">
      <dsp:nvSpPr>
        <dsp:cNvPr id="0" name=""/>
        <dsp:cNvSpPr/>
      </dsp:nvSpPr>
      <dsp:spPr>
        <a:xfrm>
          <a:off x="1259253" y="5249673"/>
          <a:ext cx="3214687" cy="16073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পুরষ্কার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/>
            <a:t>বাংলা একাডেমি</a:t>
          </a:r>
          <a:endParaRPr lang="en-US" sz="3600" kern="1200" dirty="0"/>
        </a:p>
      </dsp:txBody>
      <dsp:txXfrm>
        <a:off x="1337717" y="5328137"/>
        <a:ext cx="3057759" cy="1450415"/>
      </dsp:txXfrm>
    </dsp:sp>
    <dsp:sp modelId="{207BA3B7-E3E2-4787-9D2D-A5EF15884E50}">
      <dsp:nvSpPr>
        <dsp:cNvPr id="0" name=""/>
        <dsp:cNvSpPr/>
      </dsp:nvSpPr>
      <dsp:spPr>
        <a:xfrm>
          <a:off x="205256" y="2005804"/>
          <a:ext cx="3214687" cy="160734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/>
            <a:t>বিশেষ উল্যেখযোগ্য গ্রন্থ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/>
            <a:t>প্রেম অপ্রেম নিয়ে বেঁচে আছি,রবীন্দ্র নাথ কিশোর জীবনী।</a:t>
          </a:r>
          <a:endParaRPr lang="en-US" sz="2000" kern="1200" dirty="0"/>
        </a:p>
      </dsp:txBody>
      <dsp:txXfrm>
        <a:off x="283720" y="2084268"/>
        <a:ext cx="3057759" cy="145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6B0A9-28D2-4886-B653-2AD528547813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CE01-F6FC-4CD2-A1F1-3074B54B6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86000" y="2362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bg1"/>
                </a:solidFill>
                <a:latin typeface="NikoshBAN"/>
              </a:rPr>
              <a:t>স্বাগতম</a:t>
            </a:r>
            <a:r>
              <a:rPr lang="en-US" dirty="0">
                <a:latin typeface="NikoshBAN"/>
              </a:rPr>
              <a:t> </a:t>
            </a:r>
          </a:p>
        </p:txBody>
      </p:sp>
      <p:pic>
        <p:nvPicPr>
          <p:cNvPr id="4" name="Picture 3" descr="aHR0cHM6Ly9jb250ZW50cy5kYWlseWphbmFrYW50aGEuY29tL2ZpbGVzLzIwMTYwOS8xNDczMjA2MDQ2XzMuan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71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</a:t>
            </a:r>
            <a:r>
              <a:rPr lang="en-US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       </a:t>
            </a:r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876800"/>
            <a:ext cx="1304925" cy="1650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562600"/>
            <a:ext cx="22098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শ্রীশচন্দ্র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দাশ</a:t>
            </a:r>
            <a:r>
              <a:rPr lang="en-US" sz="3600" dirty="0">
                <a:latin typeface="NikoshB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029200"/>
            <a:ext cx="407840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/>
              </a:rPr>
              <a:t>‘</a:t>
            </a:r>
            <a:r>
              <a:rPr lang="en-US" sz="4000" dirty="0" err="1">
                <a:latin typeface="NikoshBAN"/>
              </a:rPr>
              <a:t>সাহিত্য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সন্দর্শন</a:t>
            </a:r>
            <a:r>
              <a:rPr lang="en-US" sz="4000" dirty="0">
                <a:latin typeface="NikoshBAN"/>
              </a:rPr>
              <a:t>’ </a:t>
            </a:r>
            <a:r>
              <a:rPr lang="en-US" sz="4000" dirty="0" err="1">
                <a:latin typeface="NikoshBAN"/>
              </a:rPr>
              <a:t>গ্রন্থের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রচয়িতা</a:t>
            </a:r>
            <a:r>
              <a:rPr lang="en-US" sz="4000" dirty="0">
                <a:latin typeface="NikoshBAN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1290" r="22308" b="30645"/>
          <a:stretch/>
        </p:blipFill>
        <p:spPr>
          <a:xfrm>
            <a:off x="3392275" y="2568006"/>
            <a:ext cx="1295400" cy="2057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914400"/>
            <a:ext cx="2209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/>
              </a:rPr>
              <a:t>রাজা রামমোহন রায়</a:t>
            </a:r>
            <a:r>
              <a:rPr lang="en-US" sz="3200" dirty="0"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350866"/>
            <a:ext cx="37338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/>
              </a:rPr>
              <a:t>ইংরেজ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কবি</a:t>
            </a:r>
            <a:r>
              <a:rPr lang="en-US" sz="4000" dirty="0">
                <a:latin typeface="NikoshBAN"/>
              </a:rPr>
              <a:t> ও </a:t>
            </a:r>
            <a:r>
              <a:rPr lang="en-US" sz="4000" dirty="0" err="1">
                <a:latin typeface="NikoshBAN"/>
              </a:rPr>
              <a:t>নাট্যকার</a:t>
            </a:r>
            <a:r>
              <a:rPr lang="en-US" sz="4000" dirty="0">
                <a:latin typeface="NikoshBAN"/>
              </a:rPr>
              <a:t> </a:t>
            </a:r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57200"/>
            <a:ext cx="2119915" cy="1676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3502885"/>
            <a:ext cx="2209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/>
              </a:rPr>
              <a:t>শেক্সপীয়র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609600"/>
            <a:ext cx="37338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/>
              </a:rPr>
              <a:t>সমাজ-সংস্কারক ও বহু ভাষাবিদ পন্ডিত</a:t>
            </a:r>
            <a:r>
              <a:rPr lang="en-US" sz="3600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9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9144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8"/>
            <a:r>
              <a:rPr lang="bn-IN" sz="7200" b="1" dirty="0">
                <a:latin typeface="NikoshBAN"/>
              </a:rPr>
              <a:t>কবিতা</a:t>
            </a:r>
            <a:r>
              <a:rPr lang="en-US" sz="7200" b="1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246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6963" y="276999"/>
            <a:ext cx="91809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ছন্দোবদ্ধ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ভাষায়,অর্থা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ৎ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পদ্যে,যা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লিখিত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হয়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তাকেই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আমরা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‘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’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বলে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থাকি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। </a:t>
            </a:r>
          </a:p>
          <a:p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কবিতার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প্রধান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রূপ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২টি –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মহাকাব্য</a:t>
            </a:r>
            <a:r>
              <a:rPr 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4800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গীতিক</a:t>
            </a:r>
            <a:r>
              <a:rPr lang="bn-IN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/>
              </a:rPr>
              <a:t>বিতা।</a:t>
            </a:r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  <a:p>
            <a:endParaRPr lang="en-US" sz="4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মহাকাব্য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050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মহাকাব্য রচিত হয় যুদ্ধ বিগ্রহের কোন কাহিনী অবলম্বন করে।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9000"/>
            <a:ext cx="3010929" cy="31242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4151" y="3505200"/>
            <a:ext cx="3319849" cy="3048000"/>
          </a:xfrm>
          <a:prstGeom prst="rect">
            <a:avLst/>
          </a:prstGeom>
        </p:spPr>
      </p:pic>
      <p:pic>
        <p:nvPicPr>
          <p:cNvPr id="7" name="Picture 6" descr="9f345ed27_1584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98874"/>
            <a:ext cx="2247900" cy="3216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u="sng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8956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মহাকাব্য বলতে কি বোঝায় সংক্ষেপে লিখ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গীতি কবিতা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48768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‘বক্তার ভাবোচ্ছাসের পরিস্ফুটন মাত্র যাহার উদ্দেশ্য,সেই কাব্যই গীতি কাব্য।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3962400" cy="28956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581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ভক্তিমুলক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14800"/>
            <a:ext cx="3733800" cy="2438400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4191000" cy="2371725"/>
          </a:xfrm>
          <a:prstGeom prst="rect">
            <a:avLst/>
          </a:prstGeom>
        </p:spPr>
      </p:pic>
      <p:pic>
        <p:nvPicPr>
          <p:cNvPr id="9" name="Picture 8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676400"/>
            <a:ext cx="3886200" cy="2085975"/>
          </a:xfrm>
          <a:prstGeom prst="rect">
            <a:avLst/>
          </a:prstGeom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267200"/>
            <a:ext cx="4267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স্বদেশপ্রীতিমূলক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2857500" cy="24384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2828925" cy="23622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3162300" cy="22098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419600"/>
            <a:ext cx="28575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প্রেমমূলক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মানুষ-নিয়ে-রবীন্দ্রনাথ-ঠাকুরের-উক্তি-বাণী-rabindranath-thakur-quotes-bangla-attoprokash-2-Copy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2362200"/>
            <a:ext cx="4572000" cy="42672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86000"/>
            <a:ext cx="3657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প্রকৃতি বিষয়ক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276600" cy="36576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057400"/>
            <a:ext cx="34290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9789" y="4271554"/>
            <a:ext cx="3477986" cy="1938992"/>
          </a:xfrm>
          <a:prstGeom prst="rect">
            <a:avLst/>
          </a:prstGeom>
          <a:noFill/>
          <a:ln w="53975" cap="sq" cmpd="dbl">
            <a:solidFill>
              <a:schemeClr val="accent6"/>
            </a:solidFill>
            <a:prstDash val="sysDash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সময়ঃ৪০মিনিট</a:t>
            </a:r>
          </a:p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তারিখঃ২৫/০৭/২০২০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8234" y="4232366"/>
            <a:ext cx="3477986" cy="2092881"/>
          </a:xfrm>
          <a:prstGeom prst="rect">
            <a:avLst/>
          </a:prstGeom>
          <a:noFill/>
          <a:ln w="60325" cap="rnd" cmpd="dbl">
            <a:prstDash val="sysDash"/>
            <a:beve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সাইফুল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endParaRPr lang="bn-IN" altLang="en-US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সর্বলক্ষণা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আলিম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মাদ্রাসা</a:t>
            </a:r>
            <a:endParaRPr lang="en-US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মনোহ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দী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altLang="en-US" sz="24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নরসিংদী</a:t>
            </a:r>
            <a:r>
              <a:rPr lang="en-US" alt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7004" y="1544126"/>
            <a:ext cx="183206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dirty="0"/>
              <a:t> 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3998" r="6306" b="5381"/>
          <a:stretch/>
        </p:blipFill>
        <p:spPr>
          <a:xfrm>
            <a:off x="5972175" y="381001"/>
            <a:ext cx="2345600" cy="3341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7200"/>
            <a:ext cx="23622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4958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600" b="1" u="sng" dirty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u="sng" dirty="0">
              <a:ln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52400" y="2895600"/>
            <a:ext cx="929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গীতিকাব্য  বলতে কি বোঝায়? সংক্ষেপে আলোচনা কর।</a:t>
            </a:r>
            <a:endParaRPr lang="en-US" sz="54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/>
              </a:rPr>
              <a:t>ধন্যবাদ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 descr="টগর-480x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3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ho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0"/>
            <a:ext cx="2705100" cy="28194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971800" cy="2819400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24200"/>
            <a:ext cx="2297019" cy="37338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51200" cy="2819400"/>
          </a:xfrm>
          <a:prstGeom prst="rect">
            <a:avLst/>
          </a:prstGeom>
        </p:spPr>
      </p:pic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3376612"/>
            <a:ext cx="3276600" cy="3481388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3505200"/>
            <a:ext cx="29718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 cstate="print"/>
          <a:srcRect t="10000" b="1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u="sng" dirty="0">
                <a:latin typeface="NikoshBAN" pitchFamily="2" charset="0"/>
                <a:cs typeface="NikoshBAN" pitchFamily="2" charset="0"/>
              </a:rPr>
              <a:t>যা শিখতে পারবে 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bn-IN" sz="3600" dirty="0">
                <a:latin typeface="NikoshBAN" pitchFamily="2" charset="0"/>
                <a:cs typeface="NikoshBAN" pitchFamily="2" charset="0"/>
              </a:rPr>
              <a:t>এ পাঠ শেষে শিক্ষার্থীরা- </a:t>
            </a:r>
          </a:p>
          <a:p>
            <a:pPr lvl="3"/>
            <a:r>
              <a:rPr lang="bn-IN" sz="3600" dirty="0">
                <a:latin typeface="NikoshBAN" pitchFamily="2" charset="0"/>
                <a:cs typeface="NikoshBAN" pitchFamily="2" charset="0"/>
              </a:rPr>
              <a:t>১.প্রবন্ধটি শুদ্ধ উচ্চারনে পাঠ করতে পারবে। </a:t>
            </a:r>
          </a:p>
          <a:p>
            <a:pPr lvl="3"/>
            <a:r>
              <a:rPr lang="bn-IN" sz="3600" dirty="0">
                <a:latin typeface="NikoshBAN" pitchFamily="2" charset="0"/>
                <a:cs typeface="NikoshBAN" pitchFamily="2" charset="0"/>
              </a:rPr>
              <a:t>২.লেখক পরিচিতি বলতে পারবে 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1714500" lvl="3" indent="-342900"/>
            <a:r>
              <a:rPr lang="bn-IN" sz="3600" dirty="0">
                <a:latin typeface="NikoshBAN" pitchFamily="2" charset="0"/>
                <a:cs typeface="NikoshBAN" pitchFamily="2" charset="0"/>
              </a:rPr>
              <a:t>৩.কবিতার সাধারণ বৈশিষ্ট্য  বর্ননা  করতে পারবে ।</a:t>
            </a:r>
          </a:p>
          <a:p>
            <a:pPr marL="1714500" lvl="3" indent="-342900"/>
            <a:r>
              <a:rPr lang="bn-IN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972" y="2743200"/>
            <a:ext cx="1907628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_7072018-09-12_153673152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962400"/>
            <a:ext cx="1581150" cy="2476500"/>
          </a:xfrm>
          <a:prstGeom prst="rect">
            <a:avLst/>
          </a:prstGeom>
        </p:spPr>
      </p:pic>
      <p:pic>
        <p:nvPicPr>
          <p:cNvPr id="3" name="Picture 2" descr="book_2982018-09-12_153673166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962400"/>
            <a:ext cx="1609725" cy="2476500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1000"/>
            <a:ext cx="2133600" cy="238125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04800"/>
            <a:ext cx="2752725" cy="2524125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7850" y="304800"/>
            <a:ext cx="3486150" cy="2543175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3000" y="3810000"/>
            <a:ext cx="1685925" cy="2714625"/>
          </a:xfrm>
          <a:prstGeom prst="rect">
            <a:avLst/>
          </a:prstGeom>
        </p:spPr>
      </p:pic>
      <p:pic>
        <p:nvPicPr>
          <p:cNvPr id="9" name="Picture 8" descr="imgrok_19288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1875" y="3886200"/>
            <a:ext cx="176212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3422" y="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শব্দার্থ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ও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টীকা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2209800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/>
              </a:rPr>
              <a:t>এ</a:t>
            </a:r>
            <a:r>
              <a:rPr lang="bn-IN" sz="2800" dirty="0">
                <a:latin typeface="NikoshBAN"/>
              </a:rPr>
              <a:t>ইচ</a:t>
            </a:r>
            <a:r>
              <a:rPr lang="en-US" sz="2800" dirty="0">
                <a:latin typeface="NikoshBAN"/>
              </a:rPr>
              <a:t>.</a:t>
            </a:r>
            <a:r>
              <a:rPr lang="bn-IN" sz="2800" dirty="0">
                <a:latin typeface="NikoshBAN"/>
              </a:rPr>
              <a:t>জি</a:t>
            </a:r>
            <a:r>
              <a:rPr lang="en-US" sz="2800" dirty="0">
                <a:latin typeface="NikoshBAN"/>
              </a:rPr>
              <a:t>.</a:t>
            </a:r>
            <a:r>
              <a:rPr lang="bn-IN" sz="2800" dirty="0">
                <a:latin typeface="NikoshBAN"/>
              </a:rPr>
              <a:t>ওয়েলস</a:t>
            </a:r>
            <a:r>
              <a:rPr lang="en-US" sz="2800" dirty="0">
                <a:latin typeface="NikoshBAN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997968"/>
            <a:ext cx="373380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/>
              </a:rPr>
              <a:t>ইংরেজি ঔপন্যাসিক,সাংবাদিক ও ঐতিহাসিক,বৈজ্ঞানিক কল্পকাহিনীর স্রষ্টা।</a:t>
            </a:r>
            <a:r>
              <a:rPr lang="en-US" sz="2800" dirty="0">
                <a:latin typeface="NikoshBAN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350485"/>
            <a:ext cx="220980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/>
              </a:rPr>
              <a:t>এডগার অ্যালান পো</a:t>
            </a:r>
            <a:r>
              <a:rPr lang="en-US" sz="2800" dirty="0"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350866"/>
            <a:ext cx="3733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/>
              </a:rPr>
              <a:t>আমেরিকার কবি,গল্পকার ও সমালোচক</a:t>
            </a:r>
            <a:r>
              <a:rPr lang="en-US" sz="3200" dirty="0">
                <a:latin typeface="NikoshBAN"/>
              </a:rPr>
              <a:t> </a:t>
            </a:r>
          </a:p>
        </p:txBody>
      </p:sp>
      <p:pic>
        <p:nvPicPr>
          <p:cNvPr id="12" name="Picture 11" descr="science-fiction-writer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09600"/>
            <a:ext cx="1899134" cy="1899133"/>
          </a:xfrm>
          <a:prstGeom prst="rect">
            <a:avLst/>
          </a:prstGeom>
        </p:spPr>
      </p:pic>
      <p:pic>
        <p:nvPicPr>
          <p:cNvPr id="13" name="Picture 12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667000"/>
            <a:ext cx="1933575" cy="2371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336524"/>
            <a:ext cx="1981200" cy="15214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1000" y="5715000"/>
            <a:ext cx="2209800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/>
              </a:rPr>
              <a:t>এরিস্টোটল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05400" y="5486400"/>
            <a:ext cx="373380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/>
              </a:rPr>
              <a:t>গ্রিক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দার্শনিক,বিজ্ঞানী,সাহিত্য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সমালোচক,দার্শনিক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প্লেটোর</a:t>
            </a:r>
            <a:r>
              <a:rPr lang="en-US" sz="2400" dirty="0">
                <a:latin typeface="NikoshBAN"/>
              </a:rPr>
              <a:t> </a:t>
            </a:r>
            <a:r>
              <a:rPr lang="en-US" sz="2400" dirty="0" err="1">
                <a:latin typeface="NikoshBAN"/>
              </a:rPr>
              <a:t>শিষ্য</a:t>
            </a:r>
            <a:r>
              <a:rPr lang="en-US" sz="2400" dirty="0">
                <a:latin typeface="NikoshB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79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200400"/>
            <a:ext cx="22098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/>
              </a:rPr>
              <a:t>তারাশঙ্কর বন্দ্যোপাধ্যায়</a:t>
            </a:r>
            <a:r>
              <a:rPr lang="en-US" sz="3200" dirty="0">
                <a:latin typeface="NikoshBAN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5597" y="5562600"/>
            <a:ext cx="4078403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/>
              </a:rPr>
              <a:t>‘</a:t>
            </a:r>
            <a:r>
              <a:rPr lang="bn-IN" sz="3200" dirty="0">
                <a:latin typeface="NikoshBAN"/>
              </a:rPr>
              <a:t>কবি,নাট্যকার ও সঙ্গীত রচয়িতা</a:t>
            </a:r>
            <a:r>
              <a:rPr lang="en-US" sz="3200" dirty="0">
                <a:latin typeface="NikoshBAN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762000"/>
            <a:ext cx="2209800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/>
              </a:rPr>
              <a:t>গীরিশ চন্দ্র ঘোষ</a:t>
            </a:r>
            <a:r>
              <a:rPr lang="en-US" sz="2800" dirty="0">
                <a:latin typeface="NikoshBAN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350866"/>
            <a:ext cx="37338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/>
              </a:rPr>
              <a:t>আধুনিক বাংলা সাহিত্যের বিখ্যাত ঔপন্যাসিক ও গল্পকার</a:t>
            </a:r>
            <a:r>
              <a:rPr lang="en-US" sz="3200" dirty="0">
                <a:latin typeface="NikoshBAN"/>
              </a:rPr>
              <a:t> </a:t>
            </a:r>
          </a:p>
        </p:txBody>
      </p:sp>
      <p:pic>
        <p:nvPicPr>
          <p:cNvPr id="13" name="Picture 12" descr="nurubrl-1551282375-42f23c0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04800"/>
            <a:ext cx="1828800" cy="21823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762000"/>
            <a:ext cx="3733800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/>
              </a:rPr>
              <a:t>বাংলা নাটকের যুগন্ধর পুরুষ</a:t>
            </a:r>
            <a:r>
              <a:rPr lang="en-US" sz="4000" dirty="0">
                <a:latin typeface="NikoshBAN"/>
              </a:rPr>
              <a:t> </a:t>
            </a:r>
          </a:p>
        </p:txBody>
      </p:sp>
      <p:pic>
        <p:nvPicPr>
          <p:cNvPr id="16" name="Picture 1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590800"/>
            <a:ext cx="1847850" cy="2476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5638800"/>
            <a:ext cx="22098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/>
              </a:rPr>
              <a:t>দ্বীজেন্দ্রলাল রায়</a:t>
            </a:r>
            <a:r>
              <a:rPr lang="en-US" sz="3600" dirty="0">
                <a:latin typeface="NikoshBAN"/>
              </a:rPr>
              <a:t> </a:t>
            </a:r>
          </a:p>
        </p:txBody>
      </p:sp>
      <p:pic>
        <p:nvPicPr>
          <p:cNvPr id="18" name="Picture 17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181600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2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241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Shorif Molla</cp:lastModifiedBy>
  <cp:revision>145</cp:revision>
  <dcterms:created xsi:type="dcterms:W3CDTF">2006-08-16T00:00:00Z</dcterms:created>
  <dcterms:modified xsi:type="dcterms:W3CDTF">2020-08-02T13:30:33Z</dcterms:modified>
</cp:coreProperties>
</file>