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71" r:id="rId10"/>
    <p:sldId id="266" r:id="rId11"/>
    <p:sldId id="267" r:id="rId12"/>
    <p:sldId id="268" r:id="rId13"/>
    <p:sldId id="265" r:id="rId14"/>
    <p:sldId id="269" r:id="rId15"/>
    <p:sldId id="270" r:id="rId16"/>
    <p:sldId id="272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177800" y="127000"/>
            <a:ext cx="8839200" cy="6629400"/>
          </a:xfrm>
          <a:prstGeom prst="foldedCorner">
            <a:avLst>
              <a:gd name="adj" fmla="val 793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i\Desktop\download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77200" cy="503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609600"/>
            <a:ext cx="75438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আজকের মাল্টিমিডিয়া ক্লাস রুমে সবাইকে স্বাগতম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7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155369" y="76200"/>
            <a:ext cx="8839200" cy="6629400"/>
          </a:xfrm>
          <a:prstGeom prst="foldedCorner">
            <a:avLst>
              <a:gd name="adj" fmla="val 793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2000"/>
            <a:ext cx="6553200" cy="36861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4800601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যকৃত আমাদের দেহের অতিরিক্ত অ্যামাইনো এসিডকে ভেঙ্গে ইউরিয়া,ইউরিক এসিড,অ্যামাইনো ইত্যাদি নাইট্রোজেন ঘটিত বর্জ্য পদার্থ তৈরি করে।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3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152400" y="115746"/>
            <a:ext cx="8839200" cy="6629400"/>
          </a:xfrm>
          <a:prstGeom prst="foldedCorner">
            <a:avLst>
              <a:gd name="adj" fmla="val 793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85" b="97385" l="2913" r="9490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" y="990600"/>
            <a:ext cx="3226500" cy="5090350"/>
          </a:xfrm>
          <a:prstGeom prst="rect">
            <a:avLst/>
          </a:prstGeom>
        </p:spPr>
      </p:pic>
      <p:pic>
        <p:nvPicPr>
          <p:cNvPr id="5" name="Picture 2" descr="C:\Users\user\Pictures\images-gif-ss-20tea-pic05-500x50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143000"/>
            <a:ext cx="2627586" cy="13716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48" y="2895102"/>
            <a:ext cx="2627586" cy="128134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Content Placeholder 4" descr="red balloon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672448" y="4495799"/>
            <a:ext cx="2627586" cy="1374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3810000" y="1981200"/>
            <a:ext cx="18624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00400" y="3390900"/>
            <a:ext cx="2438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1"/>
          </p:cNvCxnSpPr>
          <p:nvPr/>
        </p:nvCxnSpPr>
        <p:spPr>
          <a:xfrm>
            <a:off x="3048000" y="5183154"/>
            <a:ext cx="2624448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85900" y="228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" pitchFamily="2" charset="0"/>
                <a:cs typeface="Nikosh" pitchFamily="2" charset="0"/>
              </a:rPr>
              <a:t>কিডনির সাথে তুলনা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7920" y="3168836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ইউরেটার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3462" y="4921545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মূত্রথলি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962" y="1782501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বৃক্ক</a:t>
            </a:r>
            <a:r>
              <a:rPr lang="bn-IN" dirty="0" smtClean="0"/>
              <a:t> 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526170" y="3430446"/>
            <a:ext cx="4191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762000" y="2016354"/>
            <a:ext cx="388475" cy="48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484212" y="5157700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0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186079" y="76200"/>
            <a:ext cx="8839200" cy="6629400"/>
          </a:xfrm>
          <a:prstGeom prst="foldedCorner">
            <a:avLst>
              <a:gd name="adj" fmla="val 793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 descr="C:\Users\Salahuddin\Desktop\Blood Vessel 5.png"/>
          <p:cNvPicPr>
            <a:picLocks noChangeAspect="1" noChangeArrowheads="1"/>
          </p:cNvPicPr>
          <p:nvPr/>
        </p:nvPicPr>
        <p:blipFill>
          <a:blip r:embed="rId2"/>
          <a:srcRect l="20000" r="24445" b="37631"/>
          <a:stretch>
            <a:fillRect/>
          </a:stretch>
        </p:blipFill>
        <p:spPr bwMode="auto">
          <a:xfrm>
            <a:off x="1990363" y="1143000"/>
            <a:ext cx="19050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Salahuddin\Desktop\Uretor 2.png"/>
          <p:cNvPicPr>
            <a:picLocks noChangeAspect="1" noChangeArrowheads="1"/>
          </p:cNvPicPr>
          <p:nvPr/>
        </p:nvPicPr>
        <p:blipFill>
          <a:blip r:embed="rId3"/>
          <a:srcRect l="14328" t="20906" r="21194" b="14983"/>
          <a:stretch>
            <a:fillRect/>
          </a:stretch>
        </p:blipFill>
        <p:spPr bwMode="auto">
          <a:xfrm>
            <a:off x="1943100" y="2091280"/>
            <a:ext cx="2057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Salahuddin\Desktop\Bladder 3.png"/>
          <p:cNvPicPr>
            <a:picLocks noChangeAspect="1" noChangeArrowheads="1"/>
          </p:cNvPicPr>
          <p:nvPr/>
        </p:nvPicPr>
        <p:blipFill>
          <a:blip r:embed="rId4"/>
          <a:srcRect l="26118" t="80663" r="35672" b="4007"/>
          <a:stretch>
            <a:fillRect/>
          </a:stretch>
        </p:blipFill>
        <p:spPr bwMode="auto">
          <a:xfrm>
            <a:off x="2333263" y="5301205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16" descr="Kidney 1.png"/>
          <p:cNvPicPr>
            <a:picLocks noChangeAspect="1"/>
          </p:cNvPicPr>
          <p:nvPr/>
        </p:nvPicPr>
        <p:blipFill>
          <a:blip r:embed="rId5"/>
          <a:srcRect l="71635" t="13469" b="61276"/>
          <a:stretch>
            <a:fillRect/>
          </a:stretch>
        </p:blipFill>
        <p:spPr>
          <a:xfrm>
            <a:off x="3753091" y="1922482"/>
            <a:ext cx="749300" cy="1143000"/>
          </a:xfrm>
          <a:prstGeom prst="rect">
            <a:avLst/>
          </a:prstGeom>
        </p:spPr>
      </p:pic>
      <p:pic>
        <p:nvPicPr>
          <p:cNvPr id="9" name="Content Placeholder 15" descr="Kidney 1.png"/>
          <p:cNvPicPr>
            <a:picLocks noChangeAspect="1"/>
          </p:cNvPicPr>
          <p:nvPr/>
        </p:nvPicPr>
        <p:blipFill>
          <a:blip r:embed="rId5"/>
          <a:srcRect t="8418" r="68752" b="68011"/>
          <a:stretch>
            <a:fillRect/>
          </a:stretch>
        </p:blipFill>
        <p:spPr>
          <a:xfrm>
            <a:off x="1676400" y="1590675"/>
            <a:ext cx="825500" cy="1066800"/>
          </a:xfrm>
          <a:prstGeom prst="rect">
            <a:avLst/>
          </a:prstGeom>
        </p:spPr>
      </p:pic>
      <p:pic>
        <p:nvPicPr>
          <p:cNvPr id="10" name="Picture 4" descr="C:\Users\Salahuddin\Desktop\Urethra 4.png"/>
          <p:cNvPicPr>
            <a:picLocks noChangeAspect="1" noChangeArrowheads="1"/>
          </p:cNvPicPr>
          <p:nvPr/>
        </p:nvPicPr>
        <p:blipFill>
          <a:blip r:embed="rId6"/>
          <a:srcRect l="42836" t="95993" r="52388" b="-1569"/>
          <a:stretch>
            <a:fillRect/>
          </a:stretch>
        </p:blipFill>
        <p:spPr bwMode="auto">
          <a:xfrm>
            <a:off x="2790463" y="6096000"/>
            <a:ext cx="30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20991" y="228599"/>
            <a:ext cx="716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" pitchFamily="2" charset="0"/>
                <a:cs typeface="Nikosh" pitchFamily="2" charset="0"/>
              </a:rPr>
              <a:t>রেচনতন্ত্র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8059" y="1121873"/>
            <a:ext cx="243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পৃষ্টীয় মহাধমনী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09104" y="1181582"/>
            <a:ext cx="2758955" cy="2019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58559" y="1549412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বৃক্কীয় ধমনি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27693" y="2072632"/>
            <a:ext cx="183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বৃক্কীয় শিরা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866385" y="4627499"/>
            <a:ext cx="196130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58559" y="2605733"/>
            <a:ext cx="3035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বৃক্ক/ কিডনি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191002" y="2847975"/>
            <a:ext cx="1636691" cy="193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03873" y="436588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ইউরেটার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46031" y="5495301"/>
            <a:ext cx="2653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মূত্রথলি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81046" y="611722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মূত্রনালি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29" name="Elbow Connector 28"/>
          <p:cNvCxnSpPr/>
          <p:nvPr/>
        </p:nvCxnSpPr>
        <p:spPr>
          <a:xfrm flipV="1">
            <a:off x="3440272" y="2362200"/>
            <a:ext cx="2387421" cy="131782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Bent Arrow 29"/>
          <p:cNvSpPr/>
          <p:nvPr/>
        </p:nvSpPr>
        <p:spPr>
          <a:xfrm>
            <a:off x="3440272" y="1811022"/>
            <a:ext cx="2505759" cy="551177"/>
          </a:xfrm>
          <a:prstGeom prst="bentArrow">
            <a:avLst>
              <a:gd name="adj1" fmla="val 0"/>
              <a:gd name="adj2" fmla="val 8498"/>
              <a:gd name="adj3" fmla="val 25000"/>
              <a:gd name="adj4" fmla="val 4375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428980" y="5756911"/>
            <a:ext cx="247489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971800" y="6340997"/>
            <a:ext cx="285589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0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4" grpId="0"/>
      <p:bldP spid="17" grpId="0"/>
      <p:bldP spid="21" grpId="0"/>
      <p:bldP spid="24" grpId="0"/>
      <p:bldP spid="25" grpId="0"/>
      <p:bldP spid="26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152400" y="76200"/>
            <a:ext cx="8839200" cy="6629400"/>
          </a:xfrm>
          <a:prstGeom prst="foldedCorner">
            <a:avLst>
              <a:gd name="adj" fmla="val 793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xplosion 1 2"/>
          <p:cNvSpPr/>
          <p:nvPr/>
        </p:nvSpPr>
        <p:spPr>
          <a:xfrm>
            <a:off x="2286000" y="76200"/>
            <a:ext cx="4572000" cy="1524000"/>
          </a:xfrm>
          <a:prstGeom prst="irregularSeal1">
            <a:avLst/>
          </a:prstGeom>
          <a:solidFill>
            <a:schemeClr val="bg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জোড়ায় কাজ </a:t>
            </a:r>
            <a:endParaRPr lang="en-US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101193"/>
              </p:ext>
            </p:extLst>
          </p:nvPr>
        </p:nvGraphicFramePr>
        <p:xfrm>
          <a:off x="1066801" y="2971800"/>
          <a:ext cx="4800598" cy="35052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664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69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71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1211"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solidFill>
                            <a:srgbClr val="002060"/>
                          </a:solidFill>
                          <a:latin typeface="Nikosh" pitchFamily="2" charset="0"/>
                          <a:cs typeface="Nikosh" pitchFamily="2" charset="0"/>
                        </a:rPr>
                        <a:t>বর্জ্য</a:t>
                      </a:r>
                      <a:r>
                        <a:rPr lang="en-US" sz="2400" b="0" dirty="0">
                          <a:solidFill>
                            <a:srgbClr val="002060"/>
                          </a:solidFill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bn-IN" sz="2400" b="0" dirty="0">
                          <a:solidFill>
                            <a:srgbClr val="002060"/>
                          </a:solidFill>
                          <a:latin typeface="Nikosh" pitchFamily="2" charset="0"/>
                          <a:cs typeface="Nikosh" pitchFamily="2" charset="0"/>
                        </a:rPr>
                        <a:t>পদার্থ </a:t>
                      </a:r>
                      <a:endParaRPr lang="en-US" sz="2400" b="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solidFill>
                            <a:srgbClr val="002060"/>
                          </a:solidFill>
                          <a:latin typeface="Nikosh" pitchFamily="2" charset="0"/>
                          <a:cs typeface="Nikosh" pitchFamily="2" charset="0"/>
                        </a:rPr>
                        <a:t>অঙ্গ</a:t>
                      </a:r>
                      <a:endParaRPr lang="en-US" sz="2400" b="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3989">
                <a:tc>
                  <a:txBody>
                    <a:bodyPr/>
                    <a:lstStyle/>
                    <a:p>
                      <a:endParaRPr lang="en-US" sz="2400" dirty="0" smtClean="0">
                        <a:latin typeface="Nikosh" pitchFamily="2" charset="0"/>
                        <a:cs typeface="Nikosh" pitchFamily="2" charset="0"/>
                      </a:endParaRPr>
                    </a:p>
                    <a:p>
                      <a:endParaRPr lang="en-US" sz="24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17526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রেচন পদার্থের নাম  ও নিষ্কাশিত অঙ্গের নাম  দ্বারা নিচের ছকটি পূরণ কর।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3574649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" pitchFamily="2" charset="0"/>
                <a:cs typeface="Nikosh" pitchFamily="2" charset="0"/>
              </a:rPr>
              <a:t>ফুসফুস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6869" y="4210683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" pitchFamily="2" charset="0"/>
                <a:cs typeface="Nikosh" pitchFamily="2" charset="0"/>
              </a:rPr>
              <a:t>বৃক্ক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4953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" pitchFamily="2" charset="0"/>
                <a:cs typeface="Nikosh" pitchFamily="2" charset="0"/>
              </a:rPr>
              <a:t>বৃক্ক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7223" y="57912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" pitchFamily="2" charset="0"/>
                <a:cs typeface="Nikosh" pitchFamily="2" charset="0"/>
              </a:rPr>
              <a:t>ঘর্মগ্রন্থি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2275820"/>
            <a:ext cx="3119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উত্তর মিলিয়ে নাও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8688" y="360455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কার্বন ডাই অক্সাইড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8688" y="4210683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ইউরিয়া,ইউরিক এসিড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8688" y="4953001"/>
            <a:ext cx="2631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নাইট্রোজেন ঘটিত বর্জ্য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5791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অতিরিক্ত পানি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7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152400" y="76200"/>
            <a:ext cx="8839200" cy="6629400"/>
          </a:xfrm>
          <a:prstGeom prst="foldedCorner">
            <a:avLst>
              <a:gd name="adj" fmla="val 793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746721" y="1880605"/>
            <a:ext cx="1587500" cy="3352801"/>
            <a:chOff x="914400" y="1066800"/>
            <a:chExt cx="2870200" cy="5181600"/>
          </a:xfrm>
        </p:grpSpPr>
        <p:pic>
          <p:nvPicPr>
            <p:cNvPr id="5" name="Content Placeholder 15" descr="Kidney 1.png"/>
            <p:cNvPicPr>
              <a:picLocks noChangeAspect="1"/>
            </p:cNvPicPr>
            <p:nvPr/>
          </p:nvPicPr>
          <p:blipFill>
            <a:blip r:embed="rId2"/>
            <a:srcRect t="8418" r="68752" b="68011"/>
            <a:stretch>
              <a:fillRect/>
            </a:stretch>
          </p:blipFill>
          <p:spPr>
            <a:xfrm>
              <a:off x="914400" y="1066800"/>
              <a:ext cx="825500" cy="1066800"/>
            </a:xfrm>
            <a:prstGeom prst="rect">
              <a:avLst/>
            </a:prstGeom>
          </p:spPr>
        </p:pic>
        <p:pic>
          <p:nvPicPr>
            <p:cNvPr id="6" name="Content Placeholder 16" descr="Kidney 1.png"/>
            <p:cNvPicPr>
              <a:picLocks noChangeAspect="1"/>
            </p:cNvPicPr>
            <p:nvPr/>
          </p:nvPicPr>
          <p:blipFill>
            <a:blip r:embed="rId2"/>
            <a:srcRect l="71635" t="13469" b="61276"/>
            <a:stretch>
              <a:fillRect/>
            </a:stretch>
          </p:blipFill>
          <p:spPr>
            <a:xfrm>
              <a:off x="3035300" y="1371600"/>
              <a:ext cx="749300" cy="1143000"/>
            </a:xfrm>
            <a:prstGeom prst="rect">
              <a:avLst/>
            </a:prstGeom>
          </p:spPr>
        </p:pic>
        <p:pic>
          <p:nvPicPr>
            <p:cNvPr id="7" name="Picture 2" descr="C:\Users\Salahuddin\Desktop\Uretor 2.png"/>
            <p:cNvPicPr>
              <a:picLocks noChangeAspect="1" noChangeArrowheads="1"/>
            </p:cNvPicPr>
            <p:nvPr/>
          </p:nvPicPr>
          <p:blipFill>
            <a:blip r:embed="rId3"/>
            <a:srcRect l="14328" t="20906" r="21194" b="14983"/>
            <a:stretch>
              <a:fillRect/>
            </a:stretch>
          </p:blipFill>
          <p:spPr bwMode="auto">
            <a:xfrm>
              <a:off x="1206500" y="1600200"/>
              <a:ext cx="2057400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 descr="C:\Users\Salahuddin\Desktop\Bladder 3.png"/>
            <p:cNvPicPr>
              <a:picLocks noChangeAspect="1" noChangeArrowheads="1"/>
            </p:cNvPicPr>
            <p:nvPr/>
          </p:nvPicPr>
          <p:blipFill>
            <a:blip r:embed="rId4"/>
            <a:srcRect l="26118" t="80663" r="35672" b="4007"/>
            <a:stretch>
              <a:fillRect/>
            </a:stretch>
          </p:blipFill>
          <p:spPr bwMode="auto">
            <a:xfrm>
              <a:off x="1587500" y="4876800"/>
              <a:ext cx="1219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 descr="C:\Users\Salahuddin\Desktop\Urethra 4.png"/>
            <p:cNvPicPr>
              <a:picLocks noChangeAspect="1" noChangeArrowheads="1"/>
            </p:cNvPicPr>
            <p:nvPr/>
          </p:nvPicPr>
          <p:blipFill>
            <a:blip r:embed="rId5"/>
            <a:srcRect l="42836" t="95993" r="52388" b="-1569"/>
            <a:stretch>
              <a:fillRect/>
            </a:stretch>
          </p:blipFill>
          <p:spPr bwMode="auto">
            <a:xfrm>
              <a:off x="2044700" y="5638800"/>
              <a:ext cx="304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Explosion 1 9"/>
          <p:cNvSpPr/>
          <p:nvPr/>
        </p:nvSpPr>
        <p:spPr>
          <a:xfrm>
            <a:off x="2057400" y="156883"/>
            <a:ext cx="5181600" cy="1568823"/>
          </a:xfrm>
          <a:prstGeom prst="irregularSeal1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দলগত কাজ </a:t>
            </a:r>
            <a:endParaRPr lang="en-US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5233406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মানব দেহে এই তন্ত্রটির ভূমিকা আলোচনা কর 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3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152400" y="76200"/>
            <a:ext cx="8839200" cy="6629400"/>
          </a:xfrm>
          <a:prstGeom prst="foldedCorner">
            <a:avLst>
              <a:gd name="adj" fmla="val 793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xplosion 1 1"/>
          <p:cNvSpPr/>
          <p:nvPr/>
        </p:nvSpPr>
        <p:spPr>
          <a:xfrm>
            <a:off x="2286000" y="76200"/>
            <a:ext cx="4572000" cy="1676400"/>
          </a:xfrm>
          <a:prstGeom prst="irregularSeal1">
            <a:avLst/>
          </a:prstGeom>
          <a:solidFill>
            <a:schemeClr val="bg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মূল্যায়ন </a:t>
            </a:r>
            <a:endParaRPr lang="en-US" sz="4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478" y="19812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১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। নাইট্রোজেন ঘটিত নিষ্কাশনে মানবদেহের কোন অঙ্গটি প্রধান ভূমিকা রাখে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</a:t>
            </a:r>
            <a:endParaRPr lang="bn-IN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478" y="27432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২। কোন গ্যাস চুনের পানিকে ঘোলা করে?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401993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৩। নিঃশ্বাসের বায়ুতে শতকরা কতভাগ কার্বন ডাই অক্সাইড থাকে?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273" y="4157241"/>
            <a:ext cx="4126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৪। প্রধান রেচন অঙ্গ কোনটি?</a:t>
            </a:r>
          </a:p>
          <a:p>
            <a:r>
              <a:rPr lang="bn-IN" sz="2800" dirty="0">
                <a:latin typeface="Nikosh" pitchFamily="2" charset="0"/>
                <a:cs typeface="Nikosh" pitchFamily="2" charset="0"/>
              </a:rPr>
              <a:t>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849738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৫। যকৃত আমাদের দেহের অতিরিক্ত অ্যামাইনো এসিড ভেংগে কী করে?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158911" y="76200"/>
            <a:ext cx="8839200" cy="6629400"/>
          </a:xfrm>
          <a:prstGeom prst="foldedCorner">
            <a:avLst>
              <a:gd name="adj" fmla="val 793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i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716024"/>
            <a:ext cx="4648200" cy="260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2133600" y="76200"/>
            <a:ext cx="4876800" cy="1639824"/>
          </a:xfrm>
          <a:prstGeom prst="irregularSeal1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বাড়ির কাজ </a:t>
            </a:r>
            <a:endParaRPr lang="en-US" sz="4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4761053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রেচনতন্ত্রের চিহ্নিত চিত্র অঙ্কন করবে।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79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152400" y="76200"/>
            <a:ext cx="8839200" cy="6629400"/>
          </a:xfrm>
          <a:prstGeom prst="foldedCorner">
            <a:avLst>
              <a:gd name="adj" fmla="val 793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i\Desktop\download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91160"/>
            <a:ext cx="832104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1600200"/>
            <a:ext cx="5638800" cy="3124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Thanks 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3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182218" y="152400"/>
            <a:ext cx="8839200" cy="6629400"/>
          </a:xfrm>
          <a:prstGeom prst="foldedCorner">
            <a:avLst>
              <a:gd name="adj" fmla="val 793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mtClean="0"/>
              <a:t> 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38400" y="381000"/>
            <a:ext cx="38100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পরিচিতি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948" y="2498035"/>
            <a:ext cx="350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দেলওয়ারা বেগম </a:t>
            </a:r>
          </a:p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সহকারি শিক্ষক ( বি,এসসি) </a:t>
            </a:r>
          </a:p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আলতাদীঘি স্নাতক মাদরাসা,শেরপুর,বগুড়া। </a:t>
            </a:r>
          </a:p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ই-মেইলঃ 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deleara1979@gamil.com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0348" y="2498035"/>
            <a:ext cx="312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শ্রেণিঃদাখিল ৮ম</a:t>
            </a:r>
          </a:p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বিষয়ঃ বিজ্ঞান </a:t>
            </a:r>
          </a:p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অধ্যায়ঃ ৫ম </a:t>
            </a:r>
          </a:p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সময়ঃ ৪৫মিনিট </a:t>
            </a:r>
          </a:p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তারিখঃ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০৬/০৮/২০২০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ইং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D:\Image\69413891_410833392902020_568395760640249036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79" y="2440564"/>
            <a:ext cx="1697077" cy="1272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03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152400" y="86405"/>
            <a:ext cx="8839200" cy="6629400"/>
          </a:xfrm>
          <a:prstGeom prst="foldedCorner">
            <a:avLst>
              <a:gd name="adj" fmla="val 793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i\Desktop\breath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53268"/>
            <a:ext cx="2790145" cy="279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\Desktop\inspiracion-y-espiracion-gif-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106" y="1653268"/>
            <a:ext cx="2572917" cy="279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\Desktop\download 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5"/>
          <a:stretch/>
        </p:blipFill>
        <p:spPr bwMode="auto">
          <a:xfrm>
            <a:off x="5444023" y="1702933"/>
            <a:ext cx="3568255" cy="26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304801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" pitchFamily="2" charset="0"/>
                <a:cs typeface="Nikosh" pitchFamily="2" charset="0"/>
              </a:rPr>
              <a:t>চিত্রগুলো দেখে ভেবে বলো এখানে কী ঘটছে?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648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শ্বাস-প্রশ্বাস  চলছে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4648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ঘাম ঝরছে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" y="304801"/>
            <a:ext cx="8801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" pitchFamily="2" charset="0"/>
                <a:cs typeface="Nikosh" pitchFamily="2" charset="0"/>
              </a:rPr>
              <a:t>আমরা নাক দিয়ে নিঃশ্বাস ছাড়ি, আবার অতি গরমে গা ঘামে।বলতো এগুলো কী ধরনের পদার্থ?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50" y="581799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" pitchFamily="2" charset="0"/>
                <a:cs typeface="Nikosh" pitchFamily="2" charset="0"/>
              </a:rPr>
              <a:t>এবার বলতো বর্জ্য পদার্থ নিষ্কাশন ব্যবস্থকে কী বলে?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1227" y="5171420"/>
            <a:ext cx="263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আবার চেষ্টা কর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448" y="296451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" pitchFamily="2" charset="0"/>
                <a:cs typeface="Nikosh" pitchFamily="2" charset="0"/>
              </a:rPr>
              <a:t>যে তন্ত্র রেচন কার্যে সাহায্য করে তাকে কী বলে ?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6" grpId="1"/>
      <p:bldP spid="7" grpId="0"/>
      <p:bldP spid="7" grpId="1"/>
      <p:bldP spid="8" grpId="0"/>
      <p:bldP spid="8" grpId="1"/>
      <p:bldP spid="8" grpId="2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152400" y="76200"/>
            <a:ext cx="8839200" cy="6629400"/>
          </a:xfrm>
          <a:prstGeom prst="foldedCorner">
            <a:avLst>
              <a:gd name="adj" fmla="val 793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71600" y="762000"/>
            <a:ext cx="64770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আজকের পাঠ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3505200"/>
            <a:ext cx="60198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রেচনতন্ত্র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3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152400" y="76200"/>
            <a:ext cx="8839200" cy="6629400"/>
          </a:xfrm>
          <a:prstGeom prst="foldedCorner">
            <a:avLst>
              <a:gd name="adj" fmla="val 793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ular Callout 1"/>
          <p:cNvSpPr/>
          <p:nvPr/>
        </p:nvSpPr>
        <p:spPr>
          <a:xfrm>
            <a:off x="990600" y="838200"/>
            <a:ext cx="4800600" cy="1219200"/>
          </a:xfrm>
          <a:prstGeom prst="wedgeRectCallout">
            <a:avLst>
              <a:gd name="adj1" fmla="val -25604"/>
              <a:gd name="adj2" fmla="val 149702"/>
            </a:avLst>
          </a:prstGeom>
          <a:solidFill>
            <a:schemeClr val="bg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পাঠ শেষে শিক্ষার্থীর............... </a:t>
            </a:r>
            <a:endParaRPr lang="en-US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380014"/>
            <a:ext cx="5181600" cy="1384995"/>
          </a:xfrm>
          <a:prstGeom prst="rect">
            <a:avLst/>
          </a:prstGeom>
          <a:solidFill>
            <a:schemeClr val="bg2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১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রেচনতন্ত্র কী তা বলতে পারবে; </a:t>
            </a:r>
          </a:p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রেচনতন্ত্রের গুরুত্ব ব্যাখ্যা করতে পারবে; </a:t>
            </a:r>
          </a:p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৩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বৃক্কের কাজ বর্ণনা করতে পারবে।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3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152400" y="87086"/>
            <a:ext cx="8839200" cy="6629400"/>
          </a:xfrm>
          <a:prstGeom prst="foldedCorner">
            <a:avLst>
              <a:gd name="adj" fmla="val 793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Explosion 1 1"/>
          <p:cNvSpPr/>
          <p:nvPr/>
        </p:nvSpPr>
        <p:spPr>
          <a:xfrm>
            <a:off x="2362200" y="87086"/>
            <a:ext cx="4724400" cy="1676400"/>
          </a:xfrm>
          <a:prstGeom prst="irregularSeal1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একক কাজ </a:t>
            </a:r>
            <a:endParaRPr lang="en-US" sz="4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2578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রেচনতন্ত্র বলতে কী বুঝো?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C:\Users\i\Desktop\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828800"/>
            <a:ext cx="3428999" cy="27130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3">
            <a:extLst>
              <a:ext uri="{FF2B5EF4-FFF2-40B4-BE49-F238E27FC236}">
                <a16:creationId xmlns="" xmlns:a16="http://schemas.microsoft.com/office/drawing/2014/main" id="{450B0549-5F73-184E-98E4-7EA1B7A97C92}"/>
              </a:ext>
            </a:extLst>
          </p:cNvPr>
          <p:cNvSpPr/>
          <p:nvPr/>
        </p:nvSpPr>
        <p:spPr>
          <a:xfrm rot="10800000" flipV="1">
            <a:off x="1657350" y="1240972"/>
            <a:ext cx="6134099" cy="4038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" pitchFamily="2" charset="0"/>
                <a:cs typeface="Nikosh" pitchFamily="2" charset="0"/>
              </a:rPr>
              <a:t>রেচন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হল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১টি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জৈবিক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যার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নাইট্রোজেন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ঘটিত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বর্জ্যপর্দাথ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দেহ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হতে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দেয়া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হয়।যে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তন্ত্র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দেহ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হতে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বর্জ্যপর্দাথ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দেহের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বাহিরে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নিষ্কাশিত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বলা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রেচনতন্ত্র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dirty="0">
                <a:latin typeface="Nikosh" pitchFamily="2" charset="0"/>
                <a:cs typeface="Nikosh" pitchFamily="2" charset="0"/>
              </a:rPr>
              <a:t>	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মানবদেহের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রেচন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অংগ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হল</a:t>
            </a:r>
            <a:r>
              <a:rPr lang="en-US" sz="28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বৃক্ক</a:t>
            </a:r>
            <a:r>
              <a: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/kidney.</a:t>
            </a:r>
          </a:p>
        </p:txBody>
      </p:sp>
    </p:spTree>
    <p:extLst>
      <p:ext uri="{BB962C8B-B14F-4D97-AF65-F5344CB8AC3E}">
        <p14:creationId xmlns:p14="http://schemas.microsoft.com/office/powerpoint/2010/main" val="28960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152400" y="111841"/>
            <a:ext cx="8839200" cy="6629400"/>
          </a:xfrm>
          <a:prstGeom prst="foldedCorner">
            <a:avLst>
              <a:gd name="adj" fmla="val 793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1" descr="C:\Users\user\Pictures\Moving-picture-diaphram-illustration-lungs-animated-gi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3871" y="1320225"/>
            <a:ext cx="2509954" cy="28194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74" y="990600"/>
            <a:ext cx="2409825" cy="2162175"/>
          </a:xfrm>
          <a:prstGeom prst="rect">
            <a:avLst/>
          </a:prstGeom>
        </p:spPr>
      </p:pic>
      <p:sp>
        <p:nvSpPr>
          <p:cNvPr id="10" name="Down Arrow Callout 9"/>
          <p:cNvSpPr/>
          <p:nvPr/>
        </p:nvSpPr>
        <p:spPr>
          <a:xfrm>
            <a:off x="5334000" y="304800"/>
            <a:ext cx="925286" cy="1066800"/>
          </a:xfrm>
          <a:prstGeom prst="downArrowCallout">
            <a:avLst>
              <a:gd name="adj1" fmla="val 12302"/>
              <a:gd name="adj2" fmla="val 25000"/>
              <a:gd name="adj3" fmla="val 25000"/>
              <a:gd name="adj4" fmla="val 3888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" pitchFamily="2" charset="0"/>
                <a:cs typeface="Nikosh" pitchFamily="2" charset="0"/>
              </a:rPr>
              <a:t>   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O</a:t>
            </a:r>
            <a:r>
              <a:rPr lang="en-US" sz="3600" baseline="-25000" dirty="0">
                <a:latin typeface="Nikosh" pitchFamily="2" charset="0"/>
                <a:cs typeface="Nikosh" pitchFamily="2" charset="0"/>
              </a:rPr>
              <a:t>2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472237" y="54429"/>
            <a:ext cx="1333500" cy="1118175"/>
            <a:chOff x="7429500" y="762000"/>
            <a:chExt cx="1333500" cy="1118175"/>
          </a:xfrm>
        </p:grpSpPr>
        <p:sp>
          <p:nvSpPr>
            <p:cNvPr id="12" name="Down Arrow Callout 11"/>
            <p:cNvSpPr/>
            <p:nvPr/>
          </p:nvSpPr>
          <p:spPr>
            <a:xfrm rot="10800000">
              <a:off x="7848600" y="762000"/>
              <a:ext cx="914400" cy="1066800"/>
            </a:xfrm>
            <a:prstGeom prst="downArrowCallout">
              <a:avLst>
                <a:gd name="adj1" fmla="val 9127"/>
                <a:gd name="adj2" fmla="val 20238"/>
                <a:gd name="adj3" fmla="val 25000"/>
                <a:gd name="adj4" fmla="val 42568"/>
              </a:avLst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429500" y="1295400"/>
              <a:ext cx="1333500" cy="5847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CO</a:t>
              </a:r>
              <a:r>
                <a:rPr lang="en-US" sz="3200" baseline="-25000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2</a:t>
              </a:r>
              <a:endParaRPr lang="en-US" sz="28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pic>
        <p:nvPicPr>
          <p:cNvPr id="18" name="Picture 2" descr="C:\Users\user\Pictures\1270819_or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734" y="283029"/>
            <a:ext cx="4027137" cy="392552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16101" y="5451154"/>
            <a:ext cx="86106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Nikosh" pitchFamily="2" charset="0"/>
                <a:cs typeface="Nikosh" pitchFamily="2" charset="0"/>
              </a:rPr>
              <a:t>বিপাকের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ফলে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সৃষ্ট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বর্জ্য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( CO</a:t>
            </a:r>
            <a:r>
              <a:rPr lang="en-US" sz="2800" b="1" baseline="-25000" dirty="0">
                <a:latin typeface="Nikosh" pitchFamily="2" charset="0"/>
                <a:cs typeface="Nikosh" pitchFamily="2" charset="0"/>
              </a:rPr>
              <a:t>2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)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নিঃশ্বা</a:t>
            </a:r>
            <a:r>
              <a:rPr lang="bn-IN" sz="2800" b="1" dirty="0">
                <a:latin typeface="Nikosh" pitchFamily="2" charset="0"/>
                <a:cs typeface="Nikosh" pitchFamily="2" charset="0"/>
              </a:rPr>
              <a:t>সের মাধ্যমে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দেহের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বাইরে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বের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/>
          </a:p>
        </p:txBody>
      </p:sp>
      <p:sp>
        <p:nvSpPr>
          <p:cNvPr id="23" name="Curved Up Arrow 22"/>
          <p:cNvSpPr/>
          <p:nvPr/>
        </p:nvSpPr>
        <p:spPr>
          <a:xfrm rot="20327355">
            <a:off x="3308178" y="2440365"/>
            <a:ext cx="3201062" cy="579120"/>
          </a:xfrm>
          <a:prstGeom prst="curvedUpArrow">
            <a:avLst>
              <a:gd name="adj1" fmla="val 25000"/>
              <a:gd name="adj2" fmla="val 50000"/>
              <a:gd name="adj3" fmla="val 3201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1" y="3916161"/>
            <a:ext cx="88392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আমাদের দেহ থেকে এর মাধ্যমে কোন ধরনের বর্জ্য পদার্থ বের হয়?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1" y="3094346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" pitchFamily="2" charset="0"/>
                <a:cs typeface="Nikosh" pitchFamily="2" charset="0"/>
              </a:rPr>
              <a:t>CO</a:t>
            </a:r>
            <a:r>
              <a:rPr lang="en-US" sz="2400" baseline="-25000" dirty="0" smtClean="0">
                <a:latin typeface="Nikosh" pitchFamily="2" charset="0"/>
                <a:cs typeface="Nikosh" pitchFamily="2" charset="0"/>
              </a:rPr>
              <a:t>2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চুনের পানিকে ঘোলা করে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5" grpId="0"/>
      <p:bldP spid="23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152400" y="76200"/>
            <a:ext cx="8839200" cy="6629400"/>
          </a:xfrm>
          <a:prstGeom prst="foldedCorner">
            <a:avLst>
              <a:gd name="adj" fmla="val 793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i\Desktop\download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1289957"/>
            <a:ext cx="3858366" cy="2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Pictures\human Sk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219200"/>
            <a:ext cx="3546231" cy="2667000"/>
          </a:xfrm>
          <a:prstGeom prst="rect">
            <a:avLst/>
          </a:prstGeom>
          <a:noFill/>
        </p:spPr>
      </p:pic>
      <p:sp>
        <p:nvSpPr>
          <p:cNvPr id="2" name="Rectangular Callout 1"/>
          <p:cNvSpPr/>
          <p:nvPr/>
        </p:nvSpPr>
        <p:spPr>
          <a:xfrm>
            <a:off x="5181600" y="228600"/>
            <a:ext cx="3733800" cy="609600"/>
          </a:xfrm>
          <a:prstGeom prst="wedgeRectCallout">
            <a:avLst>
              <a:gd name="adj1" fmla="val 26982"/>
              <a:gd name="adj2" fmla="val 1839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লোমকূপঃ ত্বকের ক্ষুদ্র ক্ষুদ্র ছিদ্র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381000" y="228600"/>
            <a:ext cx="3429000" cy="533400"/>
          </a:xfrm>
          <a:prstGeom prst="wedgeRectCallout">
            <a:avLst>
              <a:gd name="adj1" fmla="val -18611"/>
              <a:gd name="adj2" fmla="val 14821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ছবিত্র কি দেখতে পাচ্ছো? 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828" y="3980336"/>
            <a:ext cx="3635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কোন ধরনের বর্জ্য দেহের বাহিরে বের হচ্ছে? 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181600"/>
            <a:ext cx="434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বিপাকের ফলে সৃষ্ট বর্জ্য লবণ জাতীয় ক্ষতিকর পদার্থ চর্মের মাধ্যমে দেহের বাহিরে বের হয়।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599" y="4572000"/>
            <a:ext cx="35462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ঘামে সাধারণত পানির সাথে লবণ ও সামান্য কার্বন ডাইঅক্সাইড এবং ক্ষতিকর পদার্থ থাকে।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152400" y="152400"/>
            <a:ext cx="8839200" cy="6553200"/>
          </a:xfrm>
          <a:prstGeom prst="foldedCorner">
            <a:avLst>
              <a:gd name="adj" fmla="val 786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000" dirty="0" smtClean="0">
                <a:latin typeface="Nikosh" pitchFamily="2" charset="0"/>
                <a:cs typeface="Nikosh" pitchFamily="2" charset="0"/>
              </a:rPr>
              <a:t>এসো আমরা একটি ভিডিয়ো দেখি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THE URINARY SYSTEM (মানব রেচন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4956" y="1676400"/>
            <a:ext cx="6034088" cy="4525963"/>
          </a:xfrm>
        </p:spPr>
      </p:pic>
      <p:sp>
        <p:nvSpPr>
          <p:cNvPr id="8" name="Diagonal Stripe 7"/>
          <p:cNvSpPr/>
          <p:nvPr/>
        </p:nvSpPr>
        <p:spPr>
          <a:xfrm rot="2552661">
            <a:off x="4154105" y="4963296"/>
            <a:ext cx="799551" cy="817607"/>
          </a:xfrm>
          <a:prstGeom prst="diagStrip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6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386</Words>
  <Application>Microsoft Office PowerPoint</Application>
  <PresentationFormat>On-screen Show (4:3)</PresentationFormat>
  <Paragraphs>78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এসো আমরা একটি ভিডিয়ো দেখি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</cp:lastModifiedBy>
  <cp:revision>58</cp:revision>
  <dcterms:created xsi:type="dcterms:W3CDTF">2006-08-16T00:00:00Z</dcterms:created>
  <dcterms:modified xsi:type="dcterms:W3CDTF">2020-08-06T06:06:36Z</dcterms:modified>
</cp:coreProperties>
</file>