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89" r:id="rId3"/>
    <p:sldId id="260" r:id="rId4"/>
    <p:sldId id="270" r:id="rId5"/>
    <p:sldId id="261" r:id="rId6"/>
    <p:sldId id="281" r:id="rId7"/>
    <p:sldId id="282" r:id="rId8"/>
    <p:sldId id="283" r:id="rId9"/>
    <p:sldId id="284" r:id="rId10"/>
    <p:sldId id="285" r:id="rId11"/>
    <p:sldId id="286" r:id="rId12"/>
    <p:sldId id="265" r:id="rId13"/>
    <p:sldId id="266" r:id="rId14"/>
    <p:sldId id="280" r:id="rId15"/>
    <p:sldId id="273" r:id="rId16"/>
    <p:sldId id="267" r:id="rId17"/>
    <p:sldId id="277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2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08/06/2020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08/06/2020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08/06/2020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08/06/2020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e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8534399" cy="6248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28800" y="1905000"/>
            <a:ext cx="512351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অর্থনীতি</a:t>
            </a:r>
            <a:r>
              <a:rPr lang="en-US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ক্লাসে</a:t>
            </a:r>
            <a:endParaRPr lang="en-US" sz="54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সবাইকে</a:t>
            </a:r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স্বাগত</a:t>
            </a:r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2" descr="C:\Users\ABTABUL ALAM\Downloads\New Tab_files\mujib 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228600"/>
            <a:ext cx="1600200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80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endParaRPr lang="bn-BD" sz="2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bn-BD" sz="2000" dirty="0" smtClean="0">
                <a:solidFill>
                  <a:srgbClr val="C00000"/>
                </a:solidFill>
              </a:rPr>
              <a:t>রেখাচিত্রে বিশ্লেষণঃ</a:t>
            </a:r>
            <a:endParaRPr lang="en-US" sz="2000" dirty="0" smtClean="0">
              <a:solidFill>
                <a:srgbClr val="C00000"/>
              </a:solidFill>
            </a:endParaRPr>
          </a:p>
          <a:p>
            <a:r>
              <a:rPr lang="bn-BD" sz="2200" dirty="0" smtClean="0"/>
              <a:t> Y                             MC          AC</a:t>
            </a:r>
          </a:p>
          <a:p>
            <a:endParaRPr lang="bn-BD" sz="2200" dirty="0" smtClean="0"/>
          </a:p>
          <a:p>
            <a:endParaRPr lang="bn-BD" sz="2200" dirty="0" smtClean="0"/>
          </a:p>
          <a:p>
            <a:pPr>
              <a:buNone/>
            </a:pPr>
            <a:r>
              <a:rPr lang="bn-BD" sz="2200" dirty="0" smtClean="0"/>
              <a:t>                           E</a:t>
            </a:r>
          </a:p>
          <a:p>
            <a:r>
              <a:rPr lang="bn-BD" sz="2200" dirty="0" smtClean="0"/>
              <a:t>P        </a:t>
            </a:r>
            <a:r>
              <a:rPr lang="en-US" sz="2200" dirty="0" smtClean="0"/>
              <a:t>L</a:t>
            </a:r>
            <a:r>
              <a:rPr lang="bn-BD" sz="2200" dirty="0" smtClean="0"/>
              <a:t>                               AR=MR=P</a:t>
            </a:r>
          </a:p>
          <a:p>
            <a:endParaRPr lang="bn-BD" sz="2200" dirty="0" smtClean="0"/>
          </a:p>
          <a:p>
            <a:pPr>
              <a:buNone/>
            </a:pPr>
            <a:endParaRPr lang="bn-BD" sz="2200" dirty="0" smtClean="0"/>
          </a:p>
          <a:p>
            <a:endParaRPr lang="bn-BD" sz="2200" dirty="0" smtClean="0"/>
          </a:p>
          <a:p>
            <a:endParaRPr lang="bn-BD" sz="2200" dirty="0" smtClean="0"/>
          </a:p>
          <a:p>
            <a:pPr>
              <a:buNone/>
            </a:pPr>
            <a:endParaRPr lang="bn-BD" sz="2200" dirty="0" smtClean="0"/>
          </a:p>
          <a:p>
            <a:pPr>
              <a:buNone/>
            </a:pPr>
            <a:r>
              <a:rPr lang="bn-BD" sz="2200" dirty="0" smtClean="0"/>
              <a:t>        </a:t>
            </a:r>
            <a:r>
              <a:rPr lang="en-US" sz="2200" dirty="0" smtClean="0"/>
              <a:t>O</a:t>
            </a:r>
            <a:r>
              <a:rPr lang="bn-BD" sz="2200" dirty="0" smtClean="0"/>
              <a:t>            M                         X</a:t>
            </a:r>
          </a:p>
          <a:p>
            <a:pPr>
              <a:buNone/>
            </a:pPr>
            <a:r>
              <a:rPr lang="bn-BD" sz="2200" dirty="0" smtClean="0"/>
              <a:t>        </a:t>
            </a:r>
            <a:r>
              <a:rPr lang="en-US" sz="2200" dirty="0" smtClean="0"/>
              <a:t>      </a:t>
            </a:r>
            <a:r>
              <a:rPr lang="en-US" sz="2200" dirty="0" err="1" smtClean="0"/>
              <a:t>উৎপাদনের</a:t>
            </a:r>
            <a:r>
              <a:rPr lang="en-US" sz="2200" dirty="0" smtClean="0"/>
              <a:t> </a:t>
            </a:r>
            <a:r>
              <a:rPr lang="en-US" sz="2200" dirty="0" err="1" smtClean="0"/>
              <a:t>পরিমান</a:t>
            </a:r>
            <a:r>
              <a:rPr lang="en-US" sz="2200" dirty="0" smtClean="0"/>
              <a:t> </a:t>
            </a:r>
            <a:r>
              <a:rPr lang="bn-BD" sz="2200" dirty="0" smtClean="0"/>
              <a:t> </a:t>
            </a:r>
            <a:endParaRPr lang="en-US" sz="22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err="1" smtClean="0"/>
              <a:t>স্বাভাবিক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মুনাফা</a:t>
            </a:r>
            <a:r>
              <a:rPr lang="bn-BD" sz="3200" dirty="0" smtClean="0"/>
              <a:t>(NORMAL PROFIT)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457200" y="990600"/>
            <a:ext cx="822960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স্বল্পকালে</a:t>
            </a:r>
            <a:r>
              <a:rPr lang="en-US" sz="1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মোট</a:t>
            </a:r>
            <a:r>
              <a:rPr lang="en-US" sz="1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আয়</a:t>
            </a:r>
            <a:r>
              <a:rPr lang="en-US" sz="1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(TR) ও </a:t>
            </a:r>
            <a:r>
              <a:rPr lang="en-US" sz="16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মোট</a:t>
            </a:r>
            <a:r>
              <a:rPr lang="en-US" sz="1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ব্যয়</a:t>
            </a:r>
            <a:r>
              <a:rPr lang="en-US" sz="1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(TC) </a:t>
            </a:r>
            <a:r>
              <a:rPr lang="en-US" sz="16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সমান</a:t>
            </a:r>
            <a:r>
              <a:rPr lang="en-US" sz="1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হলে</a:t>
            </a:r>
            <a:r>
              <a:rPr lang="en-US" sz="1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তাকে</a:t>
            </a:r>
            <a:r>
              <a:rPr lang="bn-BD" sz="1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cap="none" spc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স্বাভাবিক</a:t>
            </a:r>
            <a:r>
              <a:rPr lang="en-US" sz="1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cap="none" spc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মুনাফা</a:t>
            </a:r>
            <a:r>
              <a:rPr lang="en-US" sz="1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cap="none" spc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বলে</a:t>
            </a:r>
            <a:r>
              <a:rPr lang="en-US" sz="1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।</a:t>
            </a:r>
            <a:endParaRPr lang="bn-BD" sz="1600" b="1" cap="none" spc="0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1600" dirty="0" err="1" smtClean="0"/>
              <a:t>অর্থা</a:t>
            </a:r>
            <a:r>
              <a:rPr lang="en-US" sz="1600" dirty="0" smtClean="0"/>
              <a:t>ৎ</a:t>
            </a:r>
            <a:r>
              <a:rPr lang="en-US" sz="1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bn-BD" sz="1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 = TC</a:t>
            </a:r>
            <a:r>
              <a:rPr lang="en-US" sz="1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হয়</a:t>
            </a:r>
            <a:r>
              <a:rPr lang="en-US" sz="1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। </a:t>
            </a:r>
            <a:r>
              <a:rPr lang="en-US" sz="1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1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971800"/>
            <a:ext cx="4038600" cy="3352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bn-BD" sz="2000" dirty="0" smtClean="0"/>
              <a:t>এখানে,</a:t>
            </a:r>
          </a:p>
          <a:p>
            <a:r>
              <a:rPr lang="bn-BD" sz="2000" dirty="0" smtClean="0"/>
              <a:t>প্রতি এককের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জন্য</a:t>
            </a:r>
            <a:r>
              <a:rPr lang="bn-BD" sz="2000" dirty="0" smtClean="0"/>
              <a:t> </a:t>
            </a:r>
            <a:r>
              <a:rPr lang="en-US" sz="2000" dirty="0" err="1" smtClean="0"/>
              <a:t>দাম</a:t>
            </a:r>
            <a:r>
              <a:rPr lang="en-US" sz="2000" dirty="0" smtClean="0"/>
              <a:t> </a:t>
            </a:r>
            <a:r>
              <a:rPr lang="bn-BD" sz="2000" dirty="0" smtClean="0"/>
              <a:t>=</a:t>
            </a:r>
            <a:r>
              <a:rPr lang="en-US" sz="2000" dirty="0" smtClean="0"/>
              <a:t> OP</a:t>
            </a:r>
            <a:endParaRPr lang="bn-BD" sz="2000" dirty="0" smtClean="0"/>
          </a:p>
          <a:p>
            <a:r>
              <a:rPr lang="bn-BD" sz="2000" dirty="0" smtClean="0"/>
              <a:t>মোট আয়=</a:t>
            </a:r>
            <a:r>
              <a:rPr lang="en-US" sz="2000" dirty="0" smtClean="0"/>
              <a:t> </a:t>
            </a:r>
            <a:r>
              <a:rPr lang="en-US" sz="2000" dirty="0" err="1" smtClean="0"/>
              <a:t>OPxOM</a:t>
            </a:r>
            <a:r>
              <a:rPr lang="en-US" sz="2000" dirty="0" smtClean="0"/>
              <a:t>=OMEP</a:t>
            </a:r>
            <a:endParaRPr lang="bn-BD" sz="2000" dirty="0" smtClean="0"/>
          </a:p>
          <a:p>
            <a:r>
              <a:rPr lang="bn-BD" sz="2000" dirty="0" smtClean="0"/>
              <a:t>প্রতি এককের জন্য ব্যয়=</a:t>
            </a:r>
            <a:r>
              <a:rPr lang="en-US" sz="2000" dirty="0" smtClean="0"/>
              <a:t> O</a:t>
            </a:r>
            <a:r>
              <a:rPr lang="bn-BD" sz="2000" dirty="0" smtClean="0"/>
              <a:t>P</a:t>
            </a:r>
          </a:p>
          <a:p>
            <a:r>
              <a:rPr lang="bn-BD" sz="2000" dirty="0" smtClean="0"/>
              <a:t>মোট ব্যয়=</a:t>
            </a:r>
            <a:r>
              <a:rPr lang="en-US" sz="2000" dirty="0" smtClean="0"/>
              <a:t> O</a:t>
            </a:r>
            <a:r>
              <a:rPr lang="bn-BD" sz="2000" dirty="0" smtClean="0"/>
              <a:t>P x OM= OMEP</a:t>
            </a:r>
          </a:p>
          <a:p>
            <a:r>
              <a:rPr lang="bn-BD" sz="2000" dirty="0" smtClean="0"/>
              <a:t>মুনাফা=</a:t>
            </a:r>
            <a:r>
              <a:rPr lang="en-US" sz="2000" dirty="0" smtClean="0"/>
              <a:t>(</a:t>
            </a:r>
            <a:r>
              <a:rPr lang="bn-BD" sz="2000" dirty="0" smtClean="0"/>
              <a:t>মোট আয়-মোট ব্যয়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OMEP – OM</a:t>
            </a:r>
            <a:r>
              <a:rPr lang="bn-BD" sz="2000" dirty="0" smtClean="0"/>
              <a:t>EP</a:t>
            </a:r>
            <a:r>
              <a:rPr lang="en-US" sz="2000" dirty="0" smtClean="0"/>
              <a:t> = </a:t>
            </a:r>
            <a:r>
              <a:rPr lang="bn-BD" sz="2000" dirty="0" smtClean="0"/>
              <a:t>0</a:t>
            </a:r>
          </a:p>
          <a:p>
            <a:r>
              <a:rPr lang="en-US" sz="2000" dirty="0" smtClean="0"/>
              <a:t>-</a:t>
            </a:r>
            <a:r>
              <a:rPr lang="bn-BD" sz="2000" dirty="0" smtClean="0"/>
              <a:t>যা স্বাভাবিক মুনাফা নির্দেশ করে ।</a:t>
            </a:r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dirty="0" err="1" smtClean="0"/>
              <a:t>অতএব</a:t>
            </a:r>
            <a:r>
              <a:rPr lang="en-US" sz="2000" dirty="0" smtClean="0"/>
              <a:t> </a:t>
            </a:r>
            <a:r>
              <a:rPr lang="en-US" sz="2000" dirty="0" err="1" smtClean="0"/>
              <a:t>ভারসাম্য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উৎপাদন</a:t>
            </a:r>
            <a:r>
              <a:rPr lang="en-US" sz="2000" dirty="0" smtClean="0"/>
              <a:t> OM </a:t>
            </a:r>
            <a:r>
              <a:rPr lang="en-US" sz="2000" dirty="0" err="1" smtClean="0"/>
              <a:t>এবং</a:t>
            </a:r>
            <a:r>
              <a:rPr lang="en-US" sz="2000" dirty="0" smtClean="0"/>
              <a:t> </a:t>
            </a:r>
            <a:r>
              <a:rPr lang="en-US" sz="2000" dirty="0" err="1" smtClean="0"/>
              <a:t>ভারসাম্য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দাম</a:t>
            </a:r>
            <a:r>
              <a:rPr lang="en-US" sz="2000" dirty="0" smtClean="0"/>
              <a:t> </a:t>
            </a:r>
            <a:r>
              <a:rPr lang="en-US" sz="2000" dirty="0" err="1" smtClean="0"/>
              <a:t>OPনির্ধারিত</a:t>
            </a:r>
            <a:r>
              <a:rPr lang="en-US" sz="2000" dirty="0" smtClean="0"/>
              <a:t> </a:t>
            </a:r>
            <a:r>
              <a:rPr lang="en-US" sz="2000" dirty="0" err="1" smtClean="0"/>
              <a:t>হয়</a:t>
            </a:r>
            <a:r>
              <a:rPr lang="en-US" sz="2000" dirty="0" smtClean="0"/>
              <a:t> ।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4648200" y="1600200"/>
            <a:ext cx="4038600" cy="1295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1600" dirty="0" smtClean="0"/>
              <a:t>রেখাচিত্রে,</a:t>
            </a:r>
          </a:p>
          <a:p>
            <a:r>
              <a:rPr lang="bn-BD" sz="1600" dirty="0" smtClean="0"/>
              <a:t>OM উৎপাদন স্ত</a:t>
            </a:r>
            <a:r>
              <a:rPr lang="en-US" sz="1600" dirty="0" err="1" smtClean="0"/>
              <a:t>রে</a:t>
            </a:r>
            <a:r>
              <a:rPr lang="en-US" sz="1600" dirty="0" smtClean="0"/>
              <a:t> </a:t>
            </a:r>
            <a:r>
              <a:rPr lang="bn-BD" sz="1600" dirty="0" smtClean="0"/>
              <a:t>এবং OP দা</a:t>
            </a:r>
            <a:r>
              <a:rPr lang="en-US" sz="1600" dirty="0" err="1" smtClean="0"/>
              <a:t>মে</a:t>
            </a:r>
            <a:r>
              <a:rPr lang="en-US" sz="1600" dirty="0" smtClean="0"/>
              <a:t> E </a:t>
            </a:r>
            <a:r>
              <a:rPr lang="en-US" sz="1600" dirty="0" err="1" smtClean="0"/>
              <a:t>বিন্দুতে</a:t>
            </a:r>
            <a:r>
              <a:rPr lang="en-US" sz="1600" dirty="0" smtClean="0"/>
              <a:t> </a:t>
            </a:r>
            <a:r>
              <a:rPr lang="bn-BD" sz="1600" dirty="0" smtClean="0"/>
              <a:t>ভারসা</a:t>
            </a:r>
            <a:r>
              <a:rPr lang="en-US" sz="1600" dirty="0" err="1" smtClean="0"/>
              <a:t>ম্যের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উভয়</a:t>
            </a:r>
            <a:r>
              <a:rPr lang="en-US" sz="1600" dirty="0" smtClean="0"/>
              <a:t> </a:t>
            </a:r>
            <a:r>
              <a:rPr lang="en-US" sz="1600" dirty="0" err="1" smtClean="0"/>
              <a:t>শর্ত</a:t>
            </a:r>
            <a:r>
              <a:rPr lang="en-US" sz="1600" dirty="0" smtClean="0"/>
              <a:t> </a:t>
            </a:r>
            <a:r>
              <a:rPr lang="en-US" sz="1600" dirty="0" err="1" smtClean="0"/>
              <a:t>পালিত</a:t>
            </a:r>
            <a:r>
              <a:rPr lang="en-US" sz="1600" dirty="0" smtClean="0"/>
              <a:t> </a:t>
            </a:r>
            <a:r>
              <a:rPr lang="en-US" sz="1600" dirty="0" err="1" smtClean="0"/>
              <a:t>হয়</a:t>
            </a:r>
            <a:r>
              <a:rPr lang="en-US" sz="1600" dirty="0" smtClean="0"/>
              <a:t> </a:t>
            </a:r>
            <a:r>
              <a:rPr lang="en-US" sz="1600" dirty="0" err="1" smtClean="0"/>
              <a:t>এবং</a:t>
            </a:r>
            <a:r>
              <a:rPr lang="en-US" sz="1600" dirty="0" smtClean="0"/>
              <a:t> P</a:t>
            </a:r>
            <a:r>
              <a:rPr lang="bn-BD" sz="1600" dirty="0" smtClean="0"/>
              <a:t>=</a:t>
            </a:r>
            <a:r>
              <a:rPr lang="en-US" sz="1600" dirty="0" smtClean="0"/>
              <a:t>AC </a:t>
            </a:r>
            <a:r>
              <a:rPr lang="en-US" sz="1600" dirty="0" err="1" smtClean="0"/>
              <a:t>হওয়ায়</a:t>
            </a:r>
            <a:r>
              <a:rPr lang="en-US" sz="1600" dirty="0" smtClean="0"/>
              <a:t> </a:t>
            </a:r>
            <a:r>
              <a:rPr lang="en-US" sz="1600" dirty="0" err="1" smtClean="0"/>
              <a:t>ফার্ম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স্বাভাবিক</a:t>
            </a:r>
            <a:r>
              <a:rPr lang="en-US" sz="1600" dirty="0" smtClean="0"/>
              <a:t> </a:t>
            </a:r>
            <a:r>
              <a:rPr lang="en-US" sz="1600" dirty="0" err="1" smtClean="0"/>
              <a:t>মুনাফা</a:t>
            </a:r>
            <a:r>
              <a:rPr lang="en-US" sz="1600" dirty="0" smtClean="0"/>
              <a:t> </a:t>
            </a:r>
            <a:r>
              <a:rPr lang="en-US" sz="1600" dirty="0" err="1" smtClean="0"/>
              <a:t>লাভ</a:t>
            </a:r>
            <a:r>
              <a:rPr lang="en-US" sz="1600" dirty="0" smtClean="0"/>
              <a:t> </a:t>
            </a:r>
            <a:r>
              <a:rPr lang="en-US" sz="1600" dirty="0" err="1" smtClean="0"/>
              <a:t>করে</a:t>
            </a:r>
            <a:r>
              <a:rPr lang="en-US" sz="1600" dirty="0" smtClean="0"/>
              <a:t> ।</a:t>
            </a:r>
            <a:endParaRPr lang="bn-BD" sz="1600" dirty="0" smtClean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-304800" y="3810000"/>
            <a:ext cx="2895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143000" y="5257800"/>
            <a:ext cx="2895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143000" y="3810000"/>
            <a:ext cx="2057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1485900" y="4533900"/>
            <a:ext cx="1447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1295401" y="2286000"/>
            <a:ext cx="2285999" cy="1526822"/>
          </a:xfrm>
          <a:custGeom>
            <a:avLst/>
            <a:gdLst>
              <a:gd name="connsiteX0" fmla="*/ 0 w 2319867"/>
              <a:gd name="connsiteY0" fmla="*/ 186267 h 1323622"/>
              <a:gd name="connsiteX1" fmla="*/ 355600 w 2319867"/>
              <a:gd name="connsiteY1" fmla="*/ 897467 h 1323622"/>
              <a:gd name="connsiteX2" fmla="*/ 677334 w 2319867"/>
              <a:gd name="connsiteY2" fmla="*/ 1219200 h 1323622"/>
              <a:gd name="connsiteX3" fmla="*/ 982134 w 2319867"/>
              <a:gd name="connsiteY3" fmla="*/ 1286933 h 1323622"/>
              <a:gd name="connsiteX4" fmla="*/ 1473200 w 2319867"/>
              <a:gd name="connsiteY4" fmla="*/ 999067 h 1323622"/>
              <a:gd name="connsiteX5" fmla="*/ 2065867 w 2319867"/>
              <a:gd name="connsiteY5" fmla="*/ 338667 h 1323622"/>
              <a:gd name="connsiteX6" fmla="*/ 2319867 w 2319867"/>
              <a:gd name="connsiteY6" fmla="*/ 0 h 1323622"/>
              <a:gd name="connsiteX7" fmla="*/ 2319867 w 2319867"/>
              <a:gd name="connsiteY7" fmla="*/ 0 h 1323622"/>
              <a:gd name="connsiteX8" fmla="*/ 2319867 w 2319867"/>
              <a:gd name="connsiteY8" fmla="*/ 0 h 1323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9867" h="1323622">
                <a:moveTo>
                  <a:pt x="0" y="186267"/>
                </a:moveTo>
                <a:cubicBezTo>
                  <a:pt x="121355" y="455789"/>
                  <a:pt x="242711" y="725312"/>
                  <a:pt x="355600" y="897467"/>
                </a:cubicBezTo>
                <a:cubicBezTo>
                  <a:pt x="468489" y="1069622"/>
                  <a:pt x="572912" y="1154289"/>
                  <a:pt x="677334" y="1219200"/>
                </a:cubicBezTo>
                <a:cubicBezTo>
                  <a:pt x="781756" y="1284111"/>
                  <a:pt x="849490" y="1323622"/>
                  <a:pt x="982134" y="1286933"/>
                </a:cubicBezTo>
                <a:cubicBezTo>
                  <a:pt x="1114778" y="1250244"/>
                  <a:pt x="1292578" y="1157111"/>
                  <a:pt x="1473200" y="999067"/>
                </a:cubicBezTo>
                <a:cubicBezTo>
                  <a:pt x="1653822" y="841023"/>
                  <a:pt x="1924756" y="505178"/>
                  <a:pt x="2065867" y="338667"/>
                </a:cubicBezTo>
                <a:cubicBezTo>
                  <a:pt x="2206978" y="172156"/>
                  <a:pt x="2319867" y="0"/>
                  <a:pt x="2319867" y="0"/>
                </a:cubicBezTo>
                <a:lnTo>
                  <a:pt x="2319867" y="0"/>
                </a:lnTo>
                <a:lnTo>
                  <a:pt x="2319867" y="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219200" y="2286000"/>
            <a:ext cx="1947333" cy="1820333"/>
          </a:xfrm>
          <a:custGeom>
            <a:avLst/>
            <a:gdLst>
              <a:gd name="connsiteX0" fmla="*/ 0 w 1862666"/>
              <a:gd name="connsiteY0" fmla="*/ 1134533 h 1634066"/>
              <a:gd name="connsiteX1" fmla="*/ 321733 w 1862666"/>
              <a:gd name="connsiteY1" fmla="*/ 1540933 h 1634066"/>
              <a:gd name="connsiteX2" fmla="*/ 728133 w 1862666"/>
              <a:gd name="connsiteY2" fmla="*/ 1557866 h 1634066"/>
              <a:gd name="connsiteX3" fmla="*/ 1185333 w 1862666"/>
              <a:gd name="connsiteY3" fmla="*/ 1083733 h 1634066"/>
              <a:gd name="connsiteX4" fmla="*/ 1591733 w 1862666"/>
              <a:gd name="connsiteY4" fmla="*/ 491066 h 1634066"/>
              <a:gd name="connsiteX5" fmla="*/ 1862666 w 1862666"/>
              <a:gd name="connsiteY5" fmla="*/ 0 h 1634066"/>
              <a:gd name="connsiteX6" fmla="*/ 1862666 w 1862666"/>
              <a:gd name="connsiteY6" fmla="*/ 0 h 1634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62666" h="1634066">
                <a:moveTo>
                  <a:pt x="0" y="1134533"/>
                </a:moveTo>
                <a:cubicBezTo>
                  <a:pt x="100189" y="1302455"/>
                  <a:pt x="200378" y="1470378"/>
                  <a:pt x="321733" y="1540933"/>
                </a:cubicBezTo>
                <a:cubicBezTo>
                  <a:pt x="443088" y="1611488"/>
                  <a:pt x="584200" y="1634066"/>
                  <a:pt x="728133" y="1557866"/>
                </a:cubicBezTo>
                <a:cubicBezTo>
                  <a:pt x="872066" y="1481666"/>
                  <a:pt x="1041400" y="1261533"/>
                  <a:pt x="1185333" y="1083733"/>
                </a:cubicBezTo>
                <a:cubicBezTo>
                  <a:pt x="1329266" y="905933"/>
                  <a:pt x="1478844" y="671688"/>
                  <a:pt x="1591733" y="491066"/>
                </a:cubicBezTo>
                <a:cubicBezTo>
                  <a:pt x="1704622" y="310444"/>
                  <a:pt x="1862666" y="0"/>
                  <a:pt x="1862666" y="0"/>
                </a:cubicBezTo>
                <a:lnTo>
                  <a:pt x="1862666" y="0"/>
                </a:ln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16200000">
            <a:off x="-647700" y="3695700"/>
            <a:ext cx="25908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আয়</a:t>
            </a:r>
            <a:r>
              <a:rPr lang="en-US" dirty="0" smtClean="0"/>
              <a:t>, </a:t>
            </a:r>
            <a:r>
              <a:rPr lang="en-US" dirty="0" err="1" smtClean="0"/>
              <a:t>ব্যয়</a:t>
            </a:r>
            <a:r>
              <a:rPr lang="en-US" dirty="0" smtClean="0"/>
              <a:t> ও </a:t>
            </a:r>
            <a:r>
              <a:rPr lang="en-US" dirty="0" err="1" smtClean="0"/>
              <a:t>দাম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ক্ষতি</a:t>
            </a:r>
            <a:r>
              <a:rPr lang="bn-BD" dirty="0" smtClean="0"/>
              <a:t>(LOSS)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497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bn-BD" dirty="0" smtClean="0">
                <a:solidFill>
                  <a:srgbClr val="C00000"/>
                </a:solidFill>
              </a:rPr>
              <a:t>রেখাচিত্রে বিশ্লেষণঃ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  Y</a:t>
            </a:r>
            <a:r>
              <a:rPr lang="en-US" dirty="0" smtClean="0">
                <a:solidFill>
                  <a:srgbClr val="7030A0"/>
                </a:solidFill>
              </a:rPr>
              <a:t>                                MC        AC</a:t>
            </a: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  G                       F                       AVC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                                 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  P 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                          E            AR=MR=P             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  K                         L </a:t>
            </a: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  O                  M                        X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124200"/>
            <a:ext cx="4038600" cy="3001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bn-BD" dirty="0" smtClean="0"/>
              <a:t>এখানে,</a:t>
            </a:r>
          </a:p>
          <a:p>
            <a:r>
              <a:rPr lang="bn-BD" dirty="0" smtClean="0"/>
              <a:t>প্রতি এককের</a:t>
            </a:r>
            <a:r>
              <a:rPr lang="en-US" dirty="0" smtClean="0"/>
              <a:t> </a:t>
            </a:r>
            <a:r>
              <a:rPr lang="bn-BD" dirty="0" smtClean="0"/>
              <a:t> </a:t>
            </a:r>
            <a:r>
              <a:rPr lang="en-US" dirty="0" err="1" smtClean="0"/>
              <a:t>দাম</a:t>
            </a:r>
            <a:r>
              <a:rPr lang="en-US" dirty="0" smtClean="0"/>
              <a:t> </a:t>
            </a:r>
            <a:r>
              <a:rPr lang="bn-BD" dirty="0" smtClean="0"/>
              <a:t>=</a:t>
            </a:r>
            <a:r>
              <a:rPr lang="en-US" dirty="0" smtClean="0"/>
              <a:t>OP </a:t>
            </a:r>
            <a:r>
              <a:rPr lang="en-US" dirty="0" err="1" smtClean="0"/>
              <a:t>বা</a:t>
            </a:r>
            <a:r>
              <a:rPr lang="en-US" dirty="0" smtClean="0"/>
              <a:t> MF</a:t>
            </a:r>
            <a:endParaRPr lang="bn-BD" dirty="0" smtClean="0"/>
          </a:p>
          <a:p>
            <a:r>
              <a:rPr lang="bn-BD" dirty="0" smtClean="0"/>
              <a:t>মোট আয়=</a:t>
            </a:r>
            <a:r>
              <a:rPr lang="en-US" dirty="0" smtClean="0"/>
              <a:t> </a:t>
            </a:r>
            <a:r>
              <a:rPr lang="en-US" dirty="0" err="1" smtClean="0"/>
              <a:t>OPxOM</a:t>
            </a:r>
            <a:r>
              <a:rPr lang="en-US" dirty="0" smtClean="0"/>
              <a:t>=OMEP</a:t>
            </a:r>
            <a:endParaRPr lang="bn-BD" dirty="0" smtClean="0"/>
          </a:p>
          <a:p>
            <a:r>
              <a:rPr lang="bn-BD" dirty="0" smtClean="0"/>
              <a:t>প্রতি এককের  ব্যয়=</a:t>
            </a:r>
            <a:r>
              <a:rPr lang="en-US" dirty="0" smtClean="0"/>
              <a:t> OG </a:t>
            </a:r>
            <a:r>
              <a:rPr lang="en-US" dirty="0" err="1" smtClean="0"/>
              <a:t>বা</a:t>
            </a:r>
            <a:r>
              <a:rPr lang="en-US" dirty="0" smtClean="0"/>
              <a:t> MF</a:t>
            </a:r>
            <a:endParaRPr lang="bn-BD" dirty="0" smtClean="0"/>
          </a:p>
          <a:p>
            <a:r>
              <a:rPr lang="bn-BD" dirty="0" smtClean="0"/>
              <a:t>মোট ব্যয়=</a:t>
            </a:r>
            <a:r>
              <a:rPr lang="en-US" dirty="0" smtClean="0"/>
              <a:t> OG x OM = OMFG</a:t>
            </a:r>
            <a:endParaRPr lang="bn-BD" dirty="0" smtClean="0"/>
          </a:p>
          <a:p>
            <a:r>
              <a:rPr lang="en-US" dirty="0" err="1" smtClean="0"/>
              <a:t>ক্ষতি</a:t>
            </a:r>
            <a:r>
              <a:rPr lang="en-US" dirty="0" smtClean="0"/>
              <a:t> </a:t>
            </a:r>
            <a:r>
              <a:rPr lang="bn-BD" dirty="0" smtClean="0"/>
              <a:t>=</a:t>
            </a:r>
            <a:r>
              <a:rPr lang="en-US" dirty="0" smtClean="0"/>
              <a:t>(</a:t>
            </a:r>
            <a:r>
              <a:rPr lang="bn-BD" dirty="0" smtClean="0"/>
              <a:t>-মোট ব্যয় - মোট আয় </a:t>
            </a:r>
            <a:r>
              <a:rPr lang="en-US" dirty="0" smtClean="0"/>
              <a:t>)</a:t>
            </a:r>
          </a:p>
          <a:p>
            <a:r>
              <a:rPr lang="bn-BD" dirty="0" smtClean="0"/>
              <a:t>OMFG - </a:t>
            </a:r>
            <a:r>
              <a:rPr lang="en-US" dirty="0" smtClean="0"/>
              <a:t>OMEP  = </a:t>
            </a:r>
            <a:r>
              <a:rPr lang="bn-BD" dirty="0" smtClean="0">
                <a:solidFill>
                  <a:srgbClr val="C00000"/>
                </a:solidFill>
              </a:rPr>
              <a:t>PEFG</a:t>
            </a:r>
          </a:p>
          <a:p>
            <a:r>
              <a:rPr lang="en-US" dirty="0" smtClean="0"/>
              <a:t>-</a:t>
            </a:r>
            <a:r>
              <a:rPr lang="bn-BD" dirty="0" smtClean="0"/>
              <a:t>যা </a:t>
            </a:r>
            <a:r>
              <a:rPr lang="en-US" dirty="0" err="1" smtClean="0"/>
              <a:t>ক্ষতির</a:t>
            </a:r>
            <a:r>
              <a:rPr lang="en-US" dirty="0" smtClean="0"/>
              <a:t> </a:t>
            </a:r>
            <a:r>
              <a:rPr lang="en-US" dirty="0" err="1" smtClean="0"/>
              <a:t>পরিমান</a:t>
            </a:r>
            <a:r>
              <a:rPr lang="en-US" dirty="0" smtClean="0"/>
              <a:t> </a:t>
            </a:r>
            <a:r>
              <a:rPr lang="bn-BD" dirty="0" smtClean="0"/>
              <a:t> নির্দেশ করে ।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990600"/>
            <a:ext cx="8229600" cy="61555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স্বল্পকালে</a:t>
            </a:r>
            <a:r>
              <a:rPr lang="en-US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মোট</a:t>
            </a:r>
            <a:r>
              <a:rPr lang="en-US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আয়</a:t>
            </a:r>
            <a:r>
              <a:rPr lang="en-US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(TR) </a:t>
            </a:r>
            <a:r>
              <a:rPr lang="bn-BD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এর চেয়ে</a:t>
            </a:r>
            <a:r>
              <a:rPr lang="en-US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মোট</a:t>
            </a:r>
            <a:r>
              <a:rPr lang="en-US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ব্যয়</a:t>
            </a:r>
            <a:r>
              <a:rPr lang="en-US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(TC) </a:t>
            </a:r>
            <a:r>
              <a:rPr lang="bn-BD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বেশী </a:t>
            </a:r>
            <a:r>
              <a:rPr lang="en-US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হলে</a:t>
            </a:r>
            <a:r>
              <a:rPr lang="en-US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তাকে</a:t>
            </a:r>
            <a:r>
              <a:rPr lang="bn-BD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ক্ষতি </a:t>
            </a:r>
            <a:r>
              <a:rPr lang="en-US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বলে</a:t>
            </a:r>
            <a:r>
              <a:rPr lang="en-US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।</a:t>
            </a:r>
            <a:endParaRPr lang="bn-BD" sz="1600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1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dirty="0" err="1" smtClean="0"/>
              <a:t>অর্থা</a:t>
            </a:r>
            <a:r>
              <a:rPr lang="en-US" sz="1600" b="1" dirty="0" smtClean="0"/>
              <a:t>ৎ</a:t>
            </a:r>
            <a:r>
              <a:rPr lang="en-US" sz="1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bn-BD" sz="1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TC &gt; TR</a:t>
            </a:r>
            <a:r>
              <a:rPr lang="en-US" sz="1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হয়</a:t>
            </a:r>
            <a:r>
              <a:rPr lang="en-US" sz="1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। </a:t>
            </a:r>
            <a:endParaRPr lang="en-US" sz="16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48200" y="1752600"/>
            <a:ext cx="4038600" cy="1295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 smtClean="0"/>
              <a:t>রেখাচিত্রে,</a:t>
            </a:r>
          </a:p>
          <a:p>
            <a:r>
              <a:rPr lang="bn-BD" dirty="0" smtClean="0"/>
              <a:t>OM উৎপাদন স্ত</a:t>
            </a:r>
            <a:r>
              <a:rPr lang="en-US" dirty="0" err="1" smtClean="0"/>
              <a:t>রে</a:t>
            </a:r>
            <a:r>
              <a:rPr lang="bn-BD" dirty="0" smtClean="0"/>
              <a:t> এবং</a:t>
            </a:r>
            <a:r>
              <a:rPr lang="en-US" dirty="0" smtClean="0"/>
              <a:t> </a:t>
            </a:r>
            <a:r>
              <a:rPr lang="bn-BD" dirty="0" smtClean="0"/>
              <a:t>OP দা</a:t>
            </a:r>
            <a:r>
              <a:rPr lang="en-US" dirty="0" err="1" smtClean="0"/>
              <a:t>মে</a:t>
            </a:r>
            <a:r>
              <a:rPr lang="en-US" dirty="0" smtClean="0"/>
              <a:t>  E </a:t>
            </a:r>
            <a:r>
              <a:rPr lang="en-US" dirty="0" err="1" smtClean="0"/>
              <a:t>বিন্দুতে</a:t>
            </a:r>
            <a:r>
              <a:rPr lang="en-US" dirty="0" smtClean="0"/>
              <a:t> </a:t>
            </a:r>
            <a:r>
              <a:rPr lang="bn-BD" dirty="0" smtClean="0"/>
              <a:t>ভারসা</a:t>
            </a:r>
            <a:r>
              <a:rPr lang="en-US" dirty="0" err="1" smtClean="0"/>
              <a:t>ম্যের</a:t>
            </a:r>
            <a:r>
              <a:rPr lang="en-US" dirty="0" smtClean="0"/>
              <a:t> </a:t>
            </a:r>
            <a:r>
              <a:rPr lang="en-US" dirty="0" err="1" smtClean="0"/>
              <a:t>উভয়</a:t>
            </a:r>
            <a:r>
              <a:rPr lang="en-US" dirty="0" smtClean="0"/>
              <a:t> </a:t>
            </a:r>
            <a:r>
              <a:rPr lang="en-US" dirty="0" err="1" smtClean="0"/>
              <a:t>শর্ত</a:t>
            </a:r>
            <a:r>
              <a:rPr lang="en-US" dirty="0" smtClean="0"/>
              <a:t> </a:t>
            </a:r>
            <a:r>
              <a:rPr lang="en-US" dirty="0" err="1" smtClean="0"/>
              <a:t>পালিত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bn-BD" dirty="0" smtClean="0"/>
              <a:t>কিন্তু </a:t>
            </a:r>
            <a:r>
              <a:rPr lang="en-US" dirty="0" smtClean="0"/>
              <a:t>AC</a:t>
            </a:r>
            <a:r>
              <a:rPr lang="bn-BD" dirty="0" smtClean="0"/>
              <a:t>&gt;P&gt;AVC</a:t>
            </a:r>
            <a:r>
              <a:rPr lang="en-US" dirty="0" smtClean="0"/>
              <a:t> </a:t>
            </a:r>
            <a:r>
              <a:rPr lang="en-US" dirty="0" err="1" smtClean="0"/>
              <a:t>হওয়ায়</a:t>
            </a:r>
            <a:r>
              <a:rPr lang="en-US" dirty="0" smtClean="0"/>
              <a:t> </a:t>
            </a:r>
            <a:r>
              <a:rPr lang="en-US" dirty="0" err="1" smtClean="0"/>
              <a:t>ফার্ম</a:t>
            </a:r>
            <a:r>
              <a:rPr lang="en-US" dirty="0" smtClean="0"/>
              <a:t> </a:t>
            </a:r>
            <a:r>
              <a:rPr lang="en-US" dirty="0" err="1" smtClean="0"/>
              <a:t>ক্ষতি</a:t>
            </a:r>
            <a:r>
              <a:rPr lang="en-US" dirty="0" smtClean="0"/>
              <a:t> </a:t>
            </a:r>
            <a:r>
              <a:rPr lang="en-US" dirty="0" err="1" smtClean="0"/>
              <a:t>স্বীকার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ভারসাম্য</a:t>
            </a:r>
            <a:r>
              <a:rPr lang="en-US" dirty="0" smtClean="0"/>
              <a:t> </a:t>
            </a:r>
            <a:r>
              <a:rPr lang="en-US" dirty="0" err="1" smtClean="0"/>
              <a:t>লাভ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</a:t>
            </a:r>
            <a:endParaRPr lang="bn-BD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143000" y="5334000"/>
            <a:ext cx="2895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-304006" y="3885406"/>
            <a:ext cx="2895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1409700" y="4381500"/>
            <a:ext cx="19050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143000" y="3429000"/>
            <a:ext cx="1219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143000" y="3886200"/>
            <a:ext cx="2362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143000" y="4419600"/>
            <a:ext cx="1219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Freeform 24"/>
          <p:cNvSpPr/>
          <p:nvPr/>
        </p:nvSpPr>
        <p:spPr>
          <a:xfrm>
            <a:off x="1828800" y="2133600"/>
            <a:ext cx="2353733" cy="1487311"/>
          </a:xfrm>
          <a:custGeom>
            <a:avLst/>
            <a:gdLst>
              <a:gd name="connsiteX0" fmla="*/ 0 w 2150533"/>
              <a:gd name="connsiteY0" fmla="*/ 220134 h 1165578"/>
              <a:gd name="connsiteX1" fmla="*/ 270933 w 2150533"/>
              <a:gd name="connsiteY1" fmla="*/ 762000 h 1165578"/>
              <a:gd name="connsiteX2" fmla="*/ 524933 w 2150533"/>
              <a:gd name="connsiteY2" fmla="*/ 1032934 h 1165578"/>
              <a:gd name="connsiteX3" fmla="*/ 812800 w 2150533"/>
              <a:gd name="connsiteY3" fmla="*/ 1151467 h 1165578"/>
              <a:gd name="connsiteX4" fmla="*/ 1100667 w 2150533"/>
              <a:gd name="connsiteY4" fmla="*/ 1117600 h 1165578"/>
              <a:gd name="connsiteX5" fmla="*/ 1490133 w 2150533"/>
              <a:gd name="connsiteY5" fmla="*/ 880534 h 1165578"/>
              <a:gd name="connsiteX6" fmla="*/ 1930400 w 2150533"/>
              <a:gd name="connsiteY6" fmla="*/ 389467 h 1165578"/>
              <a:gd name="connsiteX7" fmla="*/ 2150533 w 2150533"/>
              <a:gd name="connsiteY7" fmla="*/ 0 h 1165578"/>
              <a:gd name="connsiteX8" fmla="*/ 2150533 w 2150533"/>
              <a:gd name="connsiteY8" fmla="*/ 0 h 116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0533" h="1165578">
                <a:moveTo>
                  <a:pt x="0" y="220134"/>
                </a:moveTo>
                <a:cubicBezTo>
                  <a:pt x="91722" y="423333"/>
                  <a:pt x="183444" y="626533"/>
                  <a:pt x="270933" y="762000"/>
                </a:cubicBezTo>
                <a:cubicBezTo>
                  <a:pt x="358422" y="897467"/>
                  <a:pt x="434622" y="968023"/>
                  <a:pt x="524933" y="1032934"/>
                </a:cubicBezTo>
                <a:cubicBezTo>
                  <a:pt x="615244" y="1097845"/>
                  <a:pt x="716844" y="1137356"/>
                  <a:pt x="812800" y="1151467"/>
                </a:cubicBezTo>
                <a:cubicBezTo>
                  <a:pt x="908756" y="1165578"/>
                  <a:pt x="987778" y="1162756"/>
                  <a:pt x="1100667" y="1117600"/>
                </a:cubicBezTo>
                <a:cubicBezTo>
                  <a:pt x="1213556" y="1072444"/>
                  <a:pt x="1351844" y="1001889"/>
                  <a:pt x="1490133" y="880534"/>
                </a:cubicBezTo>
                <a:cubicBezTo>
                  <a:pt x="1628422" y="759179"/>
                  <a:pt x="1820333" y="536223"/>
                  <a:pt x="1930400" y="389467"/>
                </a:cubicBezTo>
                <a:cubicBezTo>
                  <a:pt x="2040467" y="242711"/>
                  <a:pt x="2150533" y="0"/>
                  <a:pt x="2150533" y="0"/>
                </a:cubicBezTo>
                <a:lnTo>
                  <a:pt x="2150533" y="0"/>
                </a:ln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1447800" y="3352800"/>
            <a:ext cx="2362200" cy="1219200"/>
          </a:xfrm>
          <a:custGeom>
            <a:avLst/>
            <a:gdLst>
              <a:gd name="connsiteX0" fmla="*/ 0 w 2692400"/>
              <a:gd name="connsiteY0" fmla="*/ 982134 h 1402645"/>
              <a:gd name="connsiteX1" fmla="*/ 270934 w 2692400"/>
              <a:gd name="connsiteY1" fmla="*/ 1303867 h 1402645"/>
              <a:gd name="connsiteX2" fmla="*/ 677334 w 2692400"/>
              <a:gd name="connsiteY2" fmla="*/ 1371600 h 1402645"/>
              <a:gd name="connsiteX3" fmla="*/ 1303867 w 2692400"/>
              <a:gd name="connsiteY3" fmla="*/ 1117600 h 1402645"/>
              <a:gd name="connsiteX4" fmla="*/ 2218267 w 2692400"/>
              <a:gd name="connsiteY4" fmla="*/ 406400 h 1402645"/>
              <a:gd name="connsiteX5" fmla="*/ 2692400 w 2692400"/>
              <a:gd name="connsiteY5" fmla="*/ 0 h 1402645"/>
              <a:gd name="connsiteX6" fmla="*/ 2692400 w 2692400"/>
              <a:gd name="connsiteY6" fmla="*/ 0 h 140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92400" h="1402645">
                <a:moveTo>
                  <a:pt x="0" y="982134"/>
                </a:moveTo>
                <a:cubicBezTo>
                  <a:pt x="79022" y="1110545"/>
                  <a:pt x="158045" y="1238956"/>
                  <a:pt x="270934" y="1303867"/>
                </a:cubicBezTo>
                <a:cubicBezTo>
                  <a:pt x="383823" y="1368778"/>
                  <a:pt x="505179" y="1402645"/>
                  <a:pt x="677334" y="1371600"/>
                </a:cubicBezTo>
                <a:cubicBezTo>
                  <a:pt x="849490" y="1340556"/>
                  <a:pt x="1047045" y="1278467"/>
                  <a:pt x="1303867" y="1117600"/>
                </a:cubicBezTo>
                <a:cubicBezTo>
                  <a:pt x="1560689" y="956733"/>
                  <a:pt x="1986845" y="592667"/>
                  <a:pt x="2218267" y="406400"/>
                </a:cubicBezTo>
                <a:cubicBezTo>
                  <a:pt x="2449689" y="220133"/>
                  <a:pt x="2692400" y="0"/>
                  <a:pt x="2692400" y="0"/>
                </a:cubicBezTo>
                <a:lnTo>
                  <a:pt x="2692400" y="0"/>
                </a:ln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 rot="20818411">
            <a:off x="1122308" y="2406944"/>
            <a:ext cx="2592615" cy="1464653"/>
          </a:xfrm>
          <a:custGeom>
            <a:avLst/>
            <a:gdLst>
              <a:gd name="connsiteX0" fmla="*/ 2353733 w 2353733"/>
              <a:gd name="connsiteY0" fmla="*/ 0 h 1803401"/>
              <a:gd name="connsiteX1" fmla="*/ 2235200 w 2353733"/>
              <a:gd name="connsiteY1" fmla="*/ 372534 h 1803401"/>
              <a:gd name="connsiteX2" fmla="*/ 1998133 w 2353733"/>
              <a:gd name="connsiteY2" fmla="*/ 897467 h 1803401"/>
              <a:gd name="connsiteX3" fmla="*/ 1676400 w 2353733"/>
              <a:gd name="connsiteY3" fmla="*/ 1354667 h 1803401"/>
              <a:gd name="connsiteX4" fmla="*/ 1371600 w 2353733"/>
              <a:gd name="connsiteY4" fmla="*/ 1608667 h 1803401"/>
              <a:gd name="connsiteX5" fmla="*/ 1117600 w 2353733"/>
              <a:gd name="connsiteY5" fmla="*/ 1744134 h 1803401"/>
              <a:gd name="connsiteX6" fmla="*/ 728133 w 2353733"/>
              <a:gd name="connsiteY6" fmla="*/ 1794934 h 1803401"/>
              <a:gd name="connsiteX7" fmla="*/ 440266 w 2353733"/>
              <a:gd name="connsiteY7" fmla="*/ 1693334 h 1803401"/>
              <a:gd name="connsiteX8" fmla="*/ 152400 w 2353733"/>
              <a:gd name="connsiteY8" fmla="*/ 1456267 h 1803401"/>
              <a:gd name="connsiteX9" fmla="*/ 0 w 2353733"/>
              <a:gd name="connsiteY9" fmla="*/ 1219200 h 1803401"/>
              <a:gd name="connsiteX10" fmla="*/ 0 w 2353733"/>
              <a:gd name="connsiteY10" fmla="*/ 1219200 h 1803401"/>
              <a:gd name="connsiteX11" fmla="*/ 0 w 2353733"/>
              <a:gd name="connsiteY11" fmla="*/ 1219200 h 1803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53733" h="1803401">
                <a:moveTo>
                  <a:pt x="2353733" y="0"/>
                </a:moveTo>
                <a:cubicBezTo>
                  <a:pt x="2324100" y="111478"/>
                  <a:pt x="2294467" y="222956"/>
                  <a:pt x="2235200" y="372534"/>
                </a:cubicBezTo>
                <a:cubicBezTo>
                  <a:pt x="2175933" y="522112"/>
                  <a:pt x="2091266" y="733778"/>
                  <a:pt x="1998133" y="897467"/>
                </a:cubicBezTo>
                <a:cubicBezTo>
                  <a:pt x="1905000" y="1061156"/>
                  <a:pt x="1780822" y="1236134"/>
                  <a:pt x="1676400" y="1354667"/>
                </a:cubicBezTo>
                <a:cubicBezTo>
                  <a:pt x="1571978" y="1473200"/>
                  <a:pt x="1464733" y="1543756"/>
                  <a:pt x="1371600" y="1608667"/>
                </a:cubicBezTo>
                <a:cubicBezTo>
                  <a:pt x="1278467" y="1673578"/>
                  <a:pt x="1224844" y="1713090"/>
                  <a:pt x="1117600" y="1744134"/>
                </a:cubicBezTo>
                <a:cubicBezTo>
                  <a:pt x="1010356" y="1775178"/>
                  <a:pt x="841022" y="1803401"/>
                  <a:pt x="728133" y="1794934"/>
                </a:cubicBezTo>
                <a:cubicBezTo>
                  <a:pt x="615244" y="1786467"/>
                  <a:pt x="536221" y="1749778"/>
                  <a:pt x="440266" y="1693334"/>
                </a:cubicBezTo>
                <a:cubicBezTo>
                  <a:pt x="344311" y="1636890"/>
                  <a:pt x="225778" y="1535289"/>
                  <a:pt x="152400" y="1456267"/>
                </a:cubicBezTo>
                <a:cubicBezTo>
                  <a:pt x="79022" y="1377245"/>
                  <a:pt x="0" y="1219200"/>
                  <a:pt x="0" y="1219200"/>
                </a:cubicBezTo>
                <a:lnTo>
                  <a:pt x="0" y="1219200"/>
                </a:lnTo>
                <a:lnTo>
                  <a:pt x="0" y="121920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 rot="16200000">
            <a:off x="-533400" y="3733800"/>
            <a:ext cx="23622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আয়</a:t>
            </a:r>
            <a:r>
              <a:rPr lang="en-US" dirty="0" smtClean="0"/>
              <a:t>, </a:t>
            </a:r>
            <a:r>
              <a:rPr lang="en-US" dirty="0" err="1" smtClean="0"/>
              <a:t>ব্যয়</a:t>
            </a:r>
            <a:r>
              <a:rPr lang="en-US" dirty="0" smtClean="0"/>
              <a:t> ও </a:t>
            </a:r>
            <a:r>
              <a:rPr lang="en-US" dirty="0" err="1" smtClean="0"/>
              <a:t>দাম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1295400" y="5791200"/>
            <a:ext cx="25146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উৎপাদনের</a:t>
            </a:r>
            <a:r>
              <a:rPr lang="en-US" dirty="0" smtClean="0"/>
              <a:t> </a:t>
            </a:r>
            <a:r>
              <a:rPr lang="en-US" dirty="0" err="1" smtClean="0"/>
              <a:t>পরিমান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143000" y="3429000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371601"/>
            <a:ext cx="6629400" cy="533400"/>
          </a:xfr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সাধারণ</a:t>
            </a:r>
            <a:r>
              <a:rPr lang="en-US" sz="3600" dirty="0" smtClean="0"/>
              <a:t> </a:t>
            </a:r>
            <a:r>
              <a:rPr lang="en-US" sz="3600" dirty="0" err="1" smtClean="0"/>
              <a:t>বহুনির্বাচনি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প্রশ্ন</a:t>
            </a:r>
            <a:r>
              <a:rPr lang="en-US" sz="3600" dirty="0" smtClean="0"/>
              <a:t> (Simple MCQ)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057400"/>
            <a:ext cx="6934200" cy="4343400"/>
          </a:xfrm>
          <a:blipFill>
            <a:blip r:embed="rId3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l"/>
            <a:endParaRPr lang="bn-BD" sz="2400" dirty="0" smtClean="0">
              <a:solidFill>
                <a:srgbClr val="7030A0"/>
              </a:solidFill>
            </a:endParaRPr>
          </a:p>
          <a:p>
            <a:pPr marL="457200" indent="-457200" algn="l"/>
            <a:r>
              <a:rPr lang="bn-BD" sz="2400" dirty="0" smtClean="0">
                <a:solidFill>
                  <a:srgbClr val="7030A0"/>
                </a:solidFill>
              </a:rPr>
              <a:t>১)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একজন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ক্রেতা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এবং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বহু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বিক্রেতার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বাজারকে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কি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বলে</a:t>
            </a:r>
            <a:r>
              <a:rPr lang="en-US" sz="2400" dirty="0" smtClean="0">
                <a:solidFill>
                  <a:srgbClr val="7030A0"/>
                </a:solidFill>
              </a:rPr>
              <a:t> ?</a:t>
            </a:r>
            <a:endParaRPr lang="bn-BD" sz="2000" dirty="0" smtClean="0">
              <a:solidFill>
                <a:srgbClr val="7030A0"/>
              </a:solidFill>
            </a:endParaRPr>
          </a:p>
          <a:p>
            <a:pPr marL="457200" indent="-457200" algn="l">
              <a:buAutoNum type="arabicParenR"/>
            </a:pPr>
            <a:endParaRPr lang="bn-BD" sz="2000" dirty="0" smtClean="0">
              <a:solidFill>
                <a:srgbClr val="7030A0"/>
              </a:solidFill>
            </a:endParaRPr>
          </a:p>
          <a:p>
            <a:pPr marL="457200" indent="-457200" algn="l">
              <a:buAutoNum type="arabicParenR"/>
            </a:pPr>
            <a:endParaRPr lang="bn-BD" sz="2000" dirty="0" smtClean="0">
              <a:solidFill>
                <a:srgbClr val="7030A0"/>
              </a:solidFill>
            </a:endParaRPr>
          </a:p>
          <a:p>
            <a:pPr marL="457200" indent="-457200" algn="l">
              <a:buAutoNum type="arabicParenR"/>
            </a:pPr>
            <a:endParaRPr lang="bn-BD" sz="2000" dirty="0" smtClean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228600"/>
            <a:ext cx="6629400" cy="9906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মূল্যায়ণ/একক কাজ </a:t>
            </a:r>
            <a:endParaRPr lang="en-US" sz="4000" dirty="0"/>
          </a:p>
        </p:txBody>
      </p:sp>
      <p:sp>
        <p:nvSpPr>
          <p:cNvPr id="10" name="Rounded Rectangle 9"/>
          <p:cNvSpPr/>
          <p:nvPr/>
        </p:nvSpPr>
        <p:spPr>
          <a:xfrm>
            <a:off x="1371600" y="3657600"/>
            <a:ext cx="28194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ক) মনোপলি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648200" y="3581400"/>
            <a:ext cx="27432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খ) মনোপসনি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648200" y="4953000"/>
            <a:ext cx="27432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ঘ) মনোপলিস্টিক কম্পিটিশন 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371600" y="4953000"/>
            <a:ext cx="28956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গ) অলিগোপলি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371601"/>
            <a:ext cx="6629400" cy="533400"/>
          </a:xfr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সাধারণ</a:t>
            </a:r>
            <a:r>
              <a:rPr lang="en-US" sz="3600" dirty="0" smtClean="0"/>
              <a:t> </a:t>
            </a:r>
            <a:r>
              <a:rPr lang="en-US" sz="3600" dirty="0" err="1" smtClean="0"/>
              <a:t>বহুনির্বাচনি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প্রশ্ন</a:t>
            </a:r>
            <a:r>
              <a:rPr lang="en-US" sz="3600" dirty="0" smtClean="0"/>
              <a:t> (Simple MCQ)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057400"/>
            <a:ext cx="6934200" cy="4343400"/>
          </a:xfrm>
          <a:blipFill>
            <a:blip r:embed="rId3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l"/>
            <a:r>
              <a:rPr lang="bn-BD" sz="2400" dirty="0" smtClean="0">
                <a:solidFill>
                  <a:srgbClr val="7030A0"/>
                </a:solidFill>
              </a:rPr>
              <a:t>২) পূর্ণপ্রতিযোগিতামূলক বাজারের </a:t>
            </a:r>
          </a:p>
          <a:p>
            <a:pPr marL="457200" indent="-457200" algn="l"/>
            <a:endParaRPr lang="bn-BD" sz="2400" dirty="0" smtClean="0">
              <a:solidFill>
                <a:srgbClr val="7030A0"/>
              </a:solidFill>
            </a:endParaRPr>
          </a:p>
          <a:p>
            <a:pPr marL="457200" indent="-457200" algn="l"/>
            <a:endParaRPr lang="bn-BD" sz="2400" dirty="0" smtClean="0">
              <a:solidFill>
                <a:srgbClr val="7030A0"/>
              </a:solidFill>
            </a:endParaRPr>
          </a:p>
          <a:p>
            <a:pPr marL="457200" indent="-457200" algn="l"/>
            <a:endParaRPr lang="bn-BD" sz="2400" dirty="0" smtClean="0">
              <a:solidFill>
                <a:srgbClr val="7030A0"/>
              </a:solidFill>
            </a:endParaRPr>
          </a:p>
          <a:p>
            <a:pPr marL="457200" indent="-457200" algn="l"/>
            <a:endParaRPr lang="bn-BD" sz="2400" dirty="0" smtClean="0">
              <a:solidFill>
                <a:srgbClr val="7030A0"/>
              </a:solidFill>
            </a:endParaRPr>
          </a:p>
          <a:p>
            <a:pPr marL="457200" indent="-457200" algn="l"/>
            <a:r>
              <a:rPr lang="bn-BD" sz="2400" dirty="0" smtClean="0">
                <a:solidFill>
                  <a:srgbClr val="7030A0"/>
                </a:solidFill>
              </a:rPr>
              <a:t>৩)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228600"/>
            <a:ext cx="6629400" cy="9906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মূল্যায়ণ/একক কাজ </a:t>
            </a:r>
            <a:endParaRPr lang="en-US" sz="4000" dirty="0"/>
          </a:p>
        </p:txBody>
      </p:sp>
      <p:sp>
        <p:nvSpPr>
          <p:cNvPr id="14" name="Rounded Rectangle 13"/>
          <p:cNvSpPr/>
          <p:nvPr/>
        </p:nvSpPr>
        <p:spPr>
          <a:xfrm>
            <a:off x="1447800" y="4724400"/>
            <a:ext cx="3048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/>
              <a:t>ক) এক বা একাধিক দ্রব্য </a:t>
            </a:r>
            <a:endParaRPr lang="en-US" sz="2000" dirty="0"/>
          </a:p>
        </p:txBody>
      </p:sp>
      <p:sp>
        <p:nvSpPr>
          <p:cNvPr id="15" name="Rounded Rectangle 14"/>
          <p:cNvSpPr/>
          <p:nvPr/>
        </p:nvSpPr>
        <p:spPr>
          <a:xfrm>
            <a:off x="1447800" y="5486400"/>
            <a:ext cx="3048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/>
              <a:t>গ) নির্দিষ্ট স্থান </a:t>
            </a:r>
            <a:endParaRPr lang="en-US" sz="2000" dirty="0"/>
          </a:p>
        </p:txBody>
      </p:sp>
      <p:sp>
        <p:nvSpPr>
          <p:cNvPr id="16" name="Rounded Rectangle 15"/>
          <p:cNvSpPr/>
          <p:nvPr/>
        </p:nvSpPr>
        <p:spPr>
          <a:xfrm>
            <a:off x="4724400" y="5486400"/>
            <a:ext cx="2514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/>
              <a:t>ঘ) নির্দিষ্ট দাম  </a:t>
            </a:r>
            <a:endParaRPr lang="en-US" sz="2000" dirty="0"/>
          </a:p>
        </p:txBody>
      </p:sp>
      <p:sp>
        <p:nvSpPr>
          <p:cNvPr id="17" name="Rounded Rectangle 16"/>
          <p:cNvSpPr/>
          <p:nvPr/>
        </p:nvSpPr>
        <p:spPr>
          <a:xfrm>
            <a:off x="4724400" y="4724400"/>
            <a:ext cx="2514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/>
              <a:t>খ) ক্রয়-বিক্রয়</a:t>
            </a:r>
            <a:endParaRPr lang="en-US" sz="2000" dirty="0"/>
          </a:p>
        </p:txBody>
      </p:sp>
      <p:sp>
        <p:nvSpPr>
          <p:cNvPr id="18" name="Rounded Rectangle 17"/>
          <p:cNvSpPr/>
          <p:nvPr/>
        </p:nvSpPr>
        <p:spPr>
          <a:xfrm>
            <a:off x="1447800" y="2819400"/>
            <a:ext cx="2971800" cy="6858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ক) ডুয়োপলি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1447800" y="3657600"/>
            <a:ext cx="2971800" cy="533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গ) মনোপলি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4648200" y="3581400"/>
            <a:ext cx="2819400" cy="6096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ঘ) ডুয়োপসনি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4572000" y="2819400"/>
            <a:ext cx="2819400" cy="6096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খ) মনোপসনি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3200" dirty="0" smtClean="0"/>
              <a:t>বহুপদি সমাপ্তিসূচক বহুনির্বাচনি প্রশ্ন (Multiple Completion MCQ)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48006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l"/>
            <a:r>
              <a:rPr lang="en-US" sz="1600" dirty="0" smtClean="0">
                <a:solidFill>
                  <a:srgbClr val="00B050"/>
                </a:solidFill>
              </a:rPr>
              <a:t>১</a:t>
            </a:r>
            <a:r>
              <a:rPr lang="bn-BD" sz="1600" dirty="0" smtClean="0">
                <a:solidFill>
                  <a:srgbClr val="00B050"/>
                </a:solidFill>
              </a:rPr>
              <a:t>)</a:t>
            </a:r>
            <a:r>
              <a:rPr lang="en-US" sz="1600" dirty="0" smtClean="0">
                <a:solidFill>
                  <a:srgbClr val="00B050"/>
                </a:solidFill>
              </a:rPr>
              <a:t> </a:t>
            </a:r>
            <a:r>
              <a:rPr lang="en-US" sz="1600" dirty="0" err="1" smtClean="0">
                <a:solidFill>
                  <a:srgbClr val="00B050"/>
                </a:solidFill>
              </a:rPr>
              <a:t>পূর্ণ</a:t>
            </a:r>
            <a:r>
              <a:rPr lang="en-US" sz="1600" dirty="0" smtClean="0">
                <a:solidFill>
                  <a:srgbClr val="00B050"/>
                </a:solidFill>
              </a:rPr>
              <a:t> </a:t>
            </a:r>
            <a:r>
              <a:rPr lang="en-US" sz="1600" dirty="0" err="1" smtClean="0">
                <a:solidFill>
                  <a:srgbClr val="00B050"/>
                </a:solidFill>
              </a:rPr>
              <a:t>প্রতিযোগিতামূলক</a:t>
            </a:r>
            <a:r>
              <a:rPr lang="en-US" sz="1600" dirty="0" smtClean="0">
                <a:solidFill>
                  <a:srgbClr val="00B050"/>
                </a:solidFill>
              </a:rPr>
              <a:t> </a:t>
            </a:r>
            <a:r>
              <a:rPr lang="en-US" sz="1600" dirty="0" err="1" smtClean="0">
                <a:solidFill>
                  <a:srgbClr val="00B050"/>
                </a:solidFill>
              </a:rPr>
              <a:t>বাজারের</a:t>
            </a:r>
            <a:r>
              <a:rPr lang="en-US" sz="1600" dirty="0" smtClean="0">
                <a:solidFill>
                  <a:srgbClr val="00B050"/>
                </a:solidFill>
              </a:rPr>
              <a:t> </a:t>
            </a:r>
            <a:r>
              <a:rPr lang="en-US" sz="1600" dirty="0" err="1" smtClean="0">
                <a:solidFill>
                  <a:srgbClr val="00B050"/>
                </a:solidFill>
              </a:rPr>
              <a:t>ক্ষেত্রে</a:t>
            </a:r>
            <a:r>
              <a:rPr lang="en-US" sz="1600" dirty="0" smtClean="0">
                <a:solidFill>
                  <a:srgbClr val="00B050"/>
                </a:solidFill>
              </a:rPr>
              <a:t>- </a:t>
            </a:r>
          </a:p>
          <a:p>
            <a:pPr marL="457200" indent="-457200" algn="l"/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bn-BD" sz="1600" dirty="0" smtClean="0">
                <a:solidFill>
                  <a:schemeClr val="tx1"/>
                </a:solidFill>
              </a:rPr>
              <a:t>)</a:t>
            </a:r>
            <a:r>
              <a:rPr lang="en-US" sz="1600" dirty="0" smtClean="0">
                <a:solidFill>
                  <a:schemeClr val="tx1"/>
                </a:solidFill>
              </a:rPr>
              <a:t> AR&gt;MR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ii</a:t>
            </a:r>
            <a:r>
              <a:rPr lang="bn-BD" sz="1600" dirty="0" smtClean="0">
                <a:solidFill>
                  <a:schemeClr val="tx1"/>
                </a:solidFill>
              </a:rPr>
              <a:t>)</a:t>
            </a:r>
            <a:r>
              <a:rPr lang="en-US" sz="1600" dirty="0" smtClean="0">
                <a:solidFill>
                  <a:schemeClr val="tx1"/>
                </a:solidFill>
              </a:rPr>
              <a:t> AR=MR</a:t>
            </a:r>
            <a:endParaRPr lang="bn-BD" sz="16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bn-BD" sz="1600" dirty="0" smtClean="0">
                <a:solidFill>
                  <a:schemeClr val="tx1"/>
                </a:solidFill>
              </a:rPr>
              <a:t>iii)</a:t>
            </a:r>
            <a:r>
              <a:rPr lang="en-US" sz="1600" dirty="0" smtClean="0">
                <a:solidFill>
                  <a:schemeClr val="tx1"/>
                </a:solidFill>
              </a:rPr>
              <a:t> P=MR </a:t>
            </a:r>
          </a:p>
          <a:p>
            <a:pPr marL="457200" indent="-457200" algn="l"/>
            <a:r>
              <a:rPr lang="en-US" sz="1600" dirty="0" err="1" smtClean="0">
                <a:solidFill>
                  <a:schemeClr val="tx1"/>
                </a:solidFill>
              </a:rPr>
              <a:t>নিচের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কোনটি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সঠিক</a:t>
            </a:r>
            <a:r>
              <a:rPr lang="en-US" sz="1600" dirty="0" smtClean="0">
                <a:solidFill>
                  <a:schemeClr val="tx1"/>
                </a:solidFill>
              </a:rPr>
              <a:t> ?</a:t>
            </a:r>
            <a:endParaRPr lang="bn-BD" sz="1600" dirty="0" smtClean="0">
              <a:solidFill>
                <a:schemeClr val="tx1"/>
              </a:solidFill>
            </a:endParaRPr>
          </a:p>
          <a:p>
            <a:pPr marL="457200" indent="-457200" algn="l"/>
            <a:endParaRPr lang="bn-BD" sz="1600" dirty="0" smtClean="0">
              <a:solidFill>
                <a:schemeClr val="tx1"/>
              </a:solidFill>
            </a:endParaRPr>
          </a:p>
          <a:p>
            <a:pPr marL="457200" indent="-457200" algn="l"/>
            <a:endParaRPr lang="bn-BD" sz="1600" dirty="0" smtClean="0">
              <a:solidFill>
                <a:schemeClr val="tx1"/>
              </a:solidFill>
            </a:endParaRPr>
          </a:p>
          <a:p>
            <a:pPr marL="457200" indent="-457200" algn="l"/>
            <a:endParaRPr lang="en-US" sz="16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2000" dirty="0" smtClean="0">
                <a:solidFill>
                  <a:srgbClr val="00B050"/>
                </a:solidFill>
              </a:rPr>
              <a:t>২) </a:t>
            </a:r>
            <a:r>
              <a:rPr lang="en-US" sz="1800" dirty="0" err="1" smtClean="0">
                <a:solidFill>
                  <a:srgbClr val="00B050"/>
                </a:solidFill>
              </a:rPr>
              <a:t>পূর্ণপ্রতিযোগিতামূলক</a:t>
            </a:r>
            <a:r>
              <a:rPr lang="en-US" sz="1800" dirty="0" smtClean="0">
                <a:solidFill>
                  <a:srgbClr val="00B050"/>
                </a:solidFill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</a:rPr>
              <a:t>বাজারে</a:t>
            </a:r>
            <a:r>
              <a:rPr lang="en-US" sz="1800" dirty="0" smtClean="0">
                <a:solidFill>
                  <a:srgbClr val="00B050"/>
                </a:solidFill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</a:rPr>
              <a:t>কোন</a:t>
            </a:r>
            <a:r>
              <a:rPr lang="en-US" sz="1800" dirty="0" smtClean="0">
                <a:solidFill>
                  <a:srgbClr val="00B050"/>
                </a:solidFill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</a:rPr>
              <a:t>ফার্মের</a:t>
            </a:r>
            <a:r>
              <a:rPr lang="en-US" sz="1800" dirty="0" smtClean="0">
                <a:solidFill>
                  <a:srgbClr val="00B050"/>
                </a:solidFill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</a:rPr>
              <a:t>ভারসাম্য</a:t>
            </a:r>
            <a:r>
              <a:rPr lang="en-US" sz="1800" dirty="0" smtClean="0">
                <a:solidFill>
                  <a:srgbClr val="00B050"/>
                </a:solidFill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</a:rPr>
              <a:t>স্তরে</a:t>
            </a:r>
            <a:r>
              <a:rPr lang="en-US" sz="1800" dirty="0" smtClean="0">
                <a:solidFill>
                  <a:srgbClr val="00B050"/>
                </a:solidFill>
              </a:rPr>
              <a:t>-</a:t>
            </a:r>
          </a:p>
          <a:p>
            <a:pPr marL="457200" indent="-457200" algn="l"/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) </a:t>
            </a:r>
            <a:r>
              <a:rPr lang="en-US" sz="1600" dirty="0" err="1" smtClean="0">
                <a:solidFill>
                  <a:schemeClr val="tx1"/>
                </a:solidFill>
              </a:rPr>
              <a:t>প্রান্তিক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ব্যয়</a:t>
            </a:r>
            <a:r>
              <a:rPr lang="en-US" sz="1600" dirty="0" smtClean="0">
                <a:solidFill>
                  <a:schemeClr val="tx1"/>
                </a:solidFill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</a:rPr>
              <a:t>দাম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হবে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ii</a:t>
            </a:r>
            <a:r>
              <a:rPr lang="bn-BD" sz="1600" dirty="0" smtClean="0">
                <a:solidFill>
                  <a:schemeClr val="tx1"/>
                </a:solidFill>
              </a:rPr>
              <a:t>)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গড়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আয়</a:t>
            </a:r>
            <a:r>
              <a:rPr lang="en-US" sz="1600" dirty="0" smtClean="0">
                <a:solidFill>
                  <a:schemeClr val="tx1"/>
                </a:solidFill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</a:rPr>
              <a:t>দাম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হবে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bn-BD" sz="16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bn-BD" sz="1600" dirty="0" smtClean="0">
                <a:solidFill>
                  <a:schemeClr val="tx1"/>
                </a:solidFill>
              </a:rPr>
              <a:t>iii)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প্রান্তিক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ব্যয়</a:t>
            </a:r>
            <a:r>
              <a:rPr lang="en-US" sz="1600" dirty="0" smtClean="0">
                <a:solidFill>
                  <a:schemeClr val="tx1"/>
                </a:solidFill>
              </a:rPr>
              <a:t> =</a:t>
            </a:r>
            <a:r>
              <a:rPr lang="en-US" sz="1600" dirty="0" err="1" smtClean="0">
                <a:solidFill>
                  <a:schemeClr val="tx1"/>
                </a:solidFill>
              </a:rPr>
              <a:t>গড়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ব্যয়</a:t>
            </a:r>
            <a:r>
              <a:rPr lang="en-US" sz="1600" dirty="0" smtClean="0">
                <a:solidFill>
                  <a:schemeClr val="tx1"/>
                </a:solidFill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</a:rPr>
              <a:t>দাম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হবে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 algn="l"/>
            <a:r>
              <a:rPr lang="en-US" sz="1600" dirty="0" err="1" smtClean="0">
                <a:solidFill>
                  <a:schemeClr val="tx1"/>
                </a:solidFill>
              </a:rPr>
              <a:t>নিচের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কোনটি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সঠিক</a:t>
            </a:r>
            <a:r>
              <a:rPr lang="en-US" sz="1600" dirty="0" smtClean="0">
                <a:solidFill>
                  <a:schemeClr val="tx1"/>
                </a:solidFill>
              </a:rPr>
              <a:t> ?</a:t>
            </a:r>
            <a:endParaRPr lang="bn-BD" sz="1600" dirty="0" smtClean="0">
              <a:solidFill>
                <a:schemeClr val="tx1"/>
              </a:solidFill>
            </a:endParaRPr>
          </a:p>
          <a:p>
            <a:pPr marL="457200" indent="-457200" algn="l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1447800" y="3352800"/>
            <a:ext cx="2362200" cy="381000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ক)</a:t>
            </a:r>
            <a:r>
              <a:rPr lang="bn-BD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n-BD" dirty="0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1447800" y="3810000"/>
            <a:ext cx="2362200" cy="304800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গ)</a:t>
            </a:r>
            <a:r>
              <a:rPr lang="bn-BD" dirty="0" smtClean="0">
                <a:solidFill>
                  <a:schemeClr val="tx1"/>
                </a:solidFill>
              </a:rPr>
              <a:t> ii</a:t>
            </a:r>
            <a:r>
              <a:rPr lang="en-US" dirty="0" smtClean="0">
                <a:solidFill>
                  <a:schemeClr val="tx1"/>
                </a:solidFill>
              </a:rPr>
              <a:t> ও iii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4191000" y="3810000"/>
            <a:ext cx="2362200" cy="304800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r>
              <a:rPr lang="en-US" dirty="0" smtClean="0">
                <a:solidFill>
                  <a:schemeClr val="tx1"/>
                </a:solidFill>
              </a:rPr>
              <a:t>ঘ)  I, </a:t>
            </a:r>
            <a:r>
              <a:rPr lang="bn-BD" dirty="0" smtClean="0">
                <a:solidFill>
                  <a:schemeClr val="tx1"/>
                </a:solidFill>
              </a:rPr>
              <a:t>ii </a:t>
            </a:r>
            <a:r>
              <a:rPr lang="en-US" dirty="0" smtClean="0">
                <a:solidFill>
                  <a:schemeClr val="tx1"/>
                </a:solidFill>
              </a:rPr>
              <a:t>ও ii</a:t>
            </a:r>
            <a:r>
              <a:rPr lang="bn-BD" dirty="0" smtClean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7" name="Pentagon 6"/>
          <p:cNvSpPr/>
          <p:nvPr/>
        </p:nvSpPr>
        <p:spPr>
          <a:xfrm>
            <a:off x="4191000" y="3352800"/>
            <a:ext cx="2362200" cy="381000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খ) </a:t>
            </a:r>
            <a:r>
              <a:rPr lang="bn-BD" dirty="0" smtClean="0">
                <a:solidFill>
                  <a:schemeClr val="tx1"/>
                </a:solidFill>
              </a:rPr>
              <a:t>i </a:t>
            </a:r>
            <a:r>
              <a:rPr lang="en-US" dirty="0" smtClean="0">
                <a:solidFill>
                  <a:schemeClr val="tx1"/>
                </a:solidFill>
              </a:rPr>
              <a:t>ও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bn-BD" dirty="0" smtClean="0">
                <a:solidFill>
                  <a:schemeClr val="tx1"/>
                </a:solidFill>
              </a:rPr>
              <a:t>i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5105400" y="6096000"/>
            <a:ext cx="2362200" cy="381000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ক)</a:t>
            </a:r>
            <a:r>
              <a:rPr lang="bn-BD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n-BD" dirty="0" smtClean="0">
                <a:solidFill>
                  <a:schemeClr val="tx1"/>
                </a:solidFill>
              </a:rPr>
              <a:t>i , ii</a:t>
            </a:r>
            <a:r>
              <a:rPr lang="en-US" dirty="0" smtClean="0">
                <a:solidFill>
                  <a:schemeClr val="tx1"/>
                </a:solidFill>
              </a:rPr>
              <a:t> ও iii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1524000" y="5715000"/>
            <a:ext cx="2362200" cy="381000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ক)</a:t>
            </a:r>
            <a:r>
              <a:rPr lang="bn-BD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n-BD" dirty="0" smtClean="0">
                <a:solidFill>
                  <a:schemeClr val="tx1"/>
                </a:solidFill>
              </a:rPr>
              <a:t>i</a:t>
            </a:r>
            <a:endParaRPr lang="en-US" dirty="0"/>
          </a:p>
        </p:txBody>
      </p:sp>
      <p:sp>
        <p:nvSpPr>
          <p:cNvPr id="10" name="Pentagon 9"/>
          <p:cNvSpPr/>
          <p:nvPr/>
        </p:nvSpPr>
        <p:spPr>
          <a:xfrm>
            <a:off x="5105400" y="5638800"/>
            <a:ext cx="2362200" cy="381000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</a:rPr>
              <a:t>খ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r>
              <a:rPr lang="bn-BD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 ও</a:t>
            </a:r>
            <a:r>
              <a:rPr lang="bn-BD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n-BD" dirty="0" smtClean="0">
                <a:solidFill>
                  <a:schemeClr val="tx1"/>
                </a:solidFill>
              </a:rPr>
              <a:t>ii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1524000" y="6172200"/>
            <a:ext cx="2362200" cy="381000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ক)</a:t>
            </a:r>
            <a:r>
              <a:rPr lang="bn-BD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n-BD" dirty="0" smtClean="0">
                <a:solidFill>
                  <a:schemeClr val="tx1"/>
                </a:solidFill>
              </a:rPr>
              <a:t>i </a:t>
            </a:r>
            <a:r>
              <a:rPr lang="en-US" dirty="0" smtClean="0">
                <a:solidFill>
                  <a:schemeClr val="tx1"/>
                </a:solidFill>
              </a:rPr>
              <a:t>I </a:t>
            </a:r>
            <a:r>
              <a:rPr lang="bn-BD" dirty="0" smtClean="0">
                <a:solidFill>
                  <a:schemeClr val="tx1"/>
                </a:solidFill>
              </a:rPr>
              <a:t>ও iii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দলীয় কাজ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33400" y="1600200"/>
            <a:ext cx="8077200" cy="45259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514350" indent="-514350" algn="ctr">
              <a:buNone/>
            </a:pPr>
            <a:r>
              <a:rPr lang="en-US" dirty="0" smtClean="0"/>
              <a:t>১</a:t>
            </a:r>
            <a:r>
              <a:rPr lang="bn-BD" dirty="0" smtClean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স্বল্পসংখ্যক</a:t>
            </a:r>
            <a:r>
              <a:rPr lang="en-US" dirty="0" smtClean="0"/>
              <a:t> </a:t>
            </a:r>
            <a:r>
              <a:rPr lang="en-US" dirty="0" err="1" smtClean="0"/>
              <a:t>উৎপাদনকারী</a:t>
            </a:r>
            <a:r>
              <a:rPr lang="en-US" dirty="0" smtClean="0"/>
              <a:t> </a:t>
            </a:r>
            <a:r>
              <a:rPr lang="en-US" dirty="0" err="1" smtClean="0"/>
              <a:t>স্বল্পকালে</a:t>
            </a:r>
            <a:r>
              <a:rPr lang="en-US" dirty="0" smtClean="0"/>
              <a:t> P=AVC </a:t>
            </a:r>
            <a:r>
              <a:rPr lang="en-US" dirty="0" err="1" smtClean="0"/>
              <a:t>হলেও</a:t>
            </a:r>
            <a:r>
              <a:rPr lang="en-US" dirty="0" smtClean="0"/>
              <a:t> </a:t>
            </a:r>
            <a:r>
              <a:rPr lang="en-US" dirty="0" err="1" smtClean="0"/>
              <a:t>উৎপাদন</a:t>
            </a:r>
            <a:r>
              <a:rPr lang="en-US" dirty="0" smtClean="0"/>
              <a:t> </a:t>
            </a:r>
            <a:r>
              <a:rPr lang="en-US" dirty="0" err="1" smtClean="0"/>
              <a:t>চালু</a:t>
            </a:r>
            <a:r>
              <a:rPr lang="en-US" dirty="0" smtClean="0"/>
              <a:t> </a:t>
            </a:r>
            <a:r>
              <a:rPr lang="en-US" dirty="0" err="1" smtClean="0"/>
              <a:t>রাখতে</a:t>
            </a:r>
            <a:r>
              <a:rPr lang="en-US" dirty="0" smtClean="0"/>
              <a:t> </a:t>
            </a:r>
            <a:r>
              <a:rPr lang="en-US" dirty="0" err="1" smtClean="0"/>
              <a:t>পারে</a:t>
            </a:r>
            <a:r>
              <a:rPr lang="en-US" dirty="0" smtClean="0"/>
              <a:t> । </a:t>
            </a:r>
            <a:r>
              <a:rPr lang="en-US" dirty="0" err="1" smtClean="0"/>
              <a:t>তখন</a:t>
            </a:r>
            <a:r>
              <a:rPr lang="en-US" dirty="0" smtClean="0"/>
              <a:t> </a:t>
            </a:r>
            <a:r>
              <a:rPr lang="en-US" dirty="0" err="1" smtClean="0"/>
              <a:t>শর্তটি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 AC&gt;P&gt;AVC </a:t>
            </a:r>
            <a:r>
              <a:rPr lang="en-US" dirty="0" err="1" smtClean="0"/>
              <a:t>বুঝিয়ে</a:t>
            </a:r>
            <a:r>
              <a:rPr lang="en-US" dirty="0" smtClean="0"/>
              <a:t> </a:t>
            </a:r>
            <a:r>
              <a:rPr lang="en-US" dirty="0" err="1" smtClean="0"/>
              <a:t>বল</a:t>
            </a:r>
            <a:r>
              <a:rPr lang="en-US" dirty="0" smtClean="0"/>
              <a:t> ।</a:t>
            </a:r>
            <a:endParaRPr lang="bn-BD" dirty="0" smtClean="0"/>
          </a:p>
        </p:txBody>
      </p:sp>
      <p:sp>
        <p:nvSpPr>
          <p:cNvPr id="10" name="Rectangle 9"/>
          <p:cNvSpPr/>
          <p:nvPr/>
        </p:nvSpPr>
        <p:spPr>
          <a:xfrm>
            <a:off x="3200400" y="1752600"/>
            <a:ext cx="2667000" cy="914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সময়ঃ ১০ মিনিট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808038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সৃজনশীল</a:t>
            </a:r>
            <a:r>
              <a:rPr lang="en-US" dirty="0" smtClean="0"/>
              <a:t> </a:t>
            </a:r>
            <a:r>
              <a:rPr lang="en-US" dirty="0" err="1" smtClean="0"/>
              <a:t>প্রশ্ন</a:t>
            </a:r>
            <a:r>
              <a:rPr lang="en-US" dirty="0" smtClean="0"/>
              <a:t>(CQ)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114800" cy="674687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জ্ঞানমূলক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প্রশ্ন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19399"/>
            <a:ext cx="4114800" cy="3306763"/>
          </a:xfr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bn-BD" dirty="0" smtClean="0"/>
          </a:p>
          <a:p>
            <a:pPr>
              <a:buNone/>
            </a:pPr>
            <a:endParaRPr lang="bn-BD" dirty="0" smtClean="0"/>
          </a:p>
          <a:p>
            <a:pPr marL="457200" indent="-457200">
              <a:buNone/>
            </a:pPr>
            <a:r>
              <a:rPr lang="bn-BD" dirty="0" smtClean="0"/>
              <a:t>১) পূর্ণ প্রতিযোগিতামূলক বাজার কি  ?</a:t>
            </a:r>
          </a:p>
        </p:txBody>
      </p:sp>
      <p:sp>
        <p:nvSpPr>
          <p:cNvPr id="7" name="Rectangle 6"/>
          <p:cNvSpPr/>
          <p:nvPr/>
        </p:nvSpPr>
        <p:spPr>
          <a:xfrm>
            <a:off x="3124200" y="228600"/>
            <a:ext cx="3124200" cy="685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বাড়ির কাজ </a:t>
            </a:r>
            <a:endParaRPr lang="en-US" sz="4000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4724400" y="1981200"/>
            <a:ext cx="3962400" cy="674687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BD" dirty="0" smtClean="0">
                <a:solidFill>
                  <a:schemeClr val="tx1"/>
                </a:solidFill>
              </a:rPr>
              <a:t>অনুধাবনমূলক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প্রশ্ন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19400"/>
            <a:ext cx="4114800" cy="3306763"/>
          </a:xfr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bn-BD" dirty="0" smtClean="0"/>
          </a:p>
          <a:p>
            <a:pPr>
              <a:buNone/>
            </a:pPr>
            <a:endParaRPr lang="bn-BD" dirty="0" smtClean="0"/>
          </a:p>
          <a:p>
            <a:pPr marL="457200" indent="-457200">
              <a:buNone/>
            </a:pPr>
            <a:r>
              <a:rPr lang="en-US" dirty="0" smtClean="0"/>
              <a:t>১) </a:t>
            </a:r>
            <a:r>
              <a:rPr lang="bn-BD" dirty="0" smtClean="0"/>
              <a:t>ভারসাম্য অবস্থায়</a:t>
            </a:r>
          </a:p>
          <a:p>
            <a:pPr marL="457200" indent="-457200">
              <a:buNone/>
            </a:pPr>
            <a:r>
              <a:rPr lang="bn-BD" dirty="0" smtClean="0"/>
              <a:t>       P =AR হয়, বুঝিয়ে লেখ ।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200400"/>
            <a:ext cx="7772400" cy="16002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BD" sz="4400" dirty="0" smtClean="0">
                <a:solidFill>
                  <a:srgbClr val="FFFF00"/>
                </a:solidFill>
              </a:rPr>
              <a:t>বাজার</a:t>
            </a:r>
            <a:br>
              <a:rPr lang="bn-BD" sz="4400" dirty="0" smtClean="0">
                <a:solidFill>
                  <a:srgbClr val="FFFF00"/>
                </a:solidFill>
              </a:rPr>
            </a:br>
            <a:r>
              <a:rPr lang="bn-BD" sz="4400" dirty="0" smtClean="0">
                <a:solidFill>
                  <a:srgbClr val="FFFF00"/>
                </a:solidFill>
              </a:rPr>
              <a:t>(MARKET)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57200"/>
            <a:ext cx="7772400" cy="25146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BD" sz="6000" dirty="0" smtClean="0"/>
              <a:t>আগামী ক্লাস</a:t>
            </a:r>
          </a:p>
          <a:p>
            <a:pPr algn="ctr"/>
            <a:r>
              <a:rPr lang="bn-BD" sz="6000" dirty="0" smtClean="0"/>
              <a:t>চতুর্থ অধ্যায়</a:t>
            </a:r>
            <a:endParaRPr lang="en-US" sz="6000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5029200"/>
            <a:ext cx="7772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আলোচ্য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বিষয়</a:t>
            </a:r>
            <a:endParaRPr lang="bn-BD" sz="3600" dirty="0" smtClean="0"/>
          </a:p>
          <a:p>
            <a:pPr algn="ctr"/>
            <a:r>
              <a:rPr lang="en-US" sz="2400" dirty="0" err="1" smtClean="0"/>
              <a:t>একচেটিয়া</a:t>
            </a:r>
            <a:r>
              <a:rPr lang="bn-BD" sz="2400" dirty="0" smtClean="0"/>
              <a:t> বাজারে ফার্মের স্বল্পকা</a:t>
            </a:r>
            <a:r>
              <a:rPr lang="en-US" sz="2400" dirty="0" err="1" smtClean="0"/>
              <a:t>লী</a:t>
            </a:r>
            <a:r>
              <a:rPr lang="bn-BD" sz="2400" dirty="0" smtClean="0"/>
              <a:t>ন ভারসাম্য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hnob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4800"/>
            <a:ext cx="8458200" cy="6172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599"/>
            <a:ext cx="8458200" cy="6400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err="1" smtClean="0"/>
              <a:t>আজকের</a:t>
            </a:r>
            <a:r>
              <a:rPr lang="en-US" dirty="0" smtClean="0"/>
              <a:t> </a:t>
            </a:r>
            <a:r>
              <a:rPr lang="en-US" dirty="0" err="1" smtClean="0"/>
              <a:t>আলোচ্য</a:t>
            </a:r>
            <a:r>
              <a:rPr lang="en-US" dirty="0" smtClean="0"/>
              <a:t> </a:t>
            </a:r>
            <a:r>
              <a:rPr lang="en-US" dirty="0" err="1" smtClean="0"/>
              <a:t>বিষয়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en-US" sz="3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n-US" sz="3600" dirty="0" err="1" smtClean="0">
                <a:solidFill>
                  <a:srgbClr val="002060"/>
                </a:solidFill>
              </a:rPr>
              <a:t>পূর্ণ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প্রতিযোগিতামূলক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বাজারে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ফার্মের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স্বল্পকালীন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ভারসাম্য</a:t>
            </a:r>
            <a:r>
              <a:rPr lang="en-US" sz="3600" dirty="0" smtClean="0">
                <a:solidFill>
                  <a:srgbClr val="002060"/>
                </a:solidFill>
              </a:rPr>
              <a:t>  </a:t>
            </a:r>
            <a:endParaRPr lang="bn-BD" sz="3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en-US" sz="6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4876800"/>
            <a:ext cx="8229600" cy="76944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endParaRPr lang="bn-BD" sz="44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নিচের</a:t>
            </a:r>
            <a:r>
              <a:rPr lang="en-US" dirty="0" smtClean="0"/>
              <a:t> </a:t>
            </a:r>
            <a:r>
              <a:rPr lang="en-US" dirty="0" err="1" smtClean="0"/>
              <a:t>ছবিগুলো</a:t>
            </a:r>
            <a:r>
              <a:rPr lang="en-US" dirty="0" smtClean="0"/>
              <a:t> </a:t>
            </a:r>
            <a:r>
              <a:rPr lang="en-US" dirty="0" err="1" smtClean="0"/>
              <a:t>লক্ষ্য</a:t>
            </a:r>
            <a:r>
              <a:rPr lang="en-US" dirty="0" smtClean="0"/>
              <a:t> </a:t>
            </a:r>
            <a:r>
              <a:rPr lang="en-US" dirty="0" err="1" smtClean="0"/>
              <a:t>করি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Content Placeholder 5" descr="ip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752600"/>
            <a:ext cx="4038600" cy="4114800"/>
          </a:xfrm>
        </p:spPr>
      </p:pic>
      <p:pic>
        <p:nvPicPr>
          <p:cNvPr id="5" name="Content Placeholder 5" descr="market3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876800" y="1752600"/>
            <a:ext cx="3810000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7" name="Rectangle 6"/>
          <p:cNvSpPr/>
          <p:nvPr/>
        </p:nvSpPr>
        <p:spPr>
          <a:xfrm>
            <a:off x="457200" y="5943600"/>
            <a:ext cx="83058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অসংখ্য</a:t>
            </a:r>
            <a:r>
              <a:rPr lang="en-US" dirty="0" smtClean="0"/>
              <a:t> </a:t>
            </a:r>
            <a:r>
              <a:rPr lang="en-US" dirty="0" err="1" smtClean="0"/>
              <a:t>ক্রেতা-বিক্রেতা</a:t>
            </a:r>
            <a:r>
              <a:rPr lang="en-US" dirty="0" smtClean="0"/>
              <a:t> </a:t>
            </a:r>
            <a:r>
              <a:rPr lang="en-US" dirty="0" err="1" smtClean="0"/>
              <a:t>বাজারে</a:t>
            </a:r>
            <a:r>
              <a:rPr lang="en-US" dirty="0" smtClean="0"/>
              <a:t> </a:t>
            </a:r>
            <a:r>
              <a:rPr lang="en-US" dirty="0" err="1" smtClean="0"/>
              <a:t>পণ্য</a:t>
            </a:r>
            <a:r>
              <a:rPr lang="en-US" dirty="0" smtClean="0"/>
              <a:t>/</a:t>
            </a:r>
            <a:r>
              <a:rPr lang="en-US" dirty="0" err="1" smtClean="0"/>
              <a:t>দ্রব্য</a:t>
            </a:r>
            <a:r>
              <a:rPr lang="en-US" dirty="0" smtClean="0"/>
              <a:t> </a:t>
            </a:r>
            <a:r>
              <a:rPr lang="en-US" dirty="0" err="1" smtClean="0"/>
              <a:t>ক্রয়-বিক্রয়</a:t>
            </a:r>
            <a:r>
              <a:rPr lang="en-US" dirty="0" smtClean="0"/>
              <a:t> </a:t>
            </a:r>
            <a:r>
              <a:rPr lang="en-US" dirty="0" err="1" smtClean="0"/>
              <a:t>করছে</a:t>
            </a:r>
            <a:r>
              <a:rPr lang="en-US" dirty="0" smtClean="0"/>
              <a:t> ।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শিখণফল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bn-BD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bn-BD" dirty="0" smtClean="0">
                <a:solidFill>
                  <a:srgbClr val="00B050"/>
                </a:solidFill>
              </a:rPr>
              <a:t>পাঠ শেষে শিক্ষার্থীরা-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7030A0"/>
                </a:solidFill>
              </a:rPr>
              <a:t>১) </a:t>
            </a:r>
            <a:r>
              <a:rPr lang="en-US" sz="2400" dirty="0" err="1" smtClean="0">
                <a:solidFill>
                  <a:srgbClr val="7030A0"/>
                </a:solidFill>
              </a:rPr>
              <a:t>পূর্ণ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প্রতিযোগিতামূলক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বাজার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কি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তা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জানতে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পার</a:t>
            </a:r>
            <a:r>
              <a:rPr lang="bn-BD" sz="2400" dirty="0" smtClean="0">
                <a:solidFill>
                  <a:srgbClr val="7030A0"/>
                </a:solidFill>
              </a:rPr>
              <a:t>বে</a:t>
            </a:r>
            <a:r>
              <a:rPr lang="en-US" sz="2400" dirty="0" smtClean="0">
                <a:solidFill>
                  <a:srgbClr val="7030A0"/>
                </a:solidFill>
              </a:rPr>
              <a:t> ?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7030A0"/>
                </a:solidFill>
              </a:rPr>
              <a:t>২) </a:t>
            </a:r>
            <a:r>
              <a:rPr lang="en-US" sz="2400" dirty="0" err="1" smtClean="0">
                <a:solidFill>
                  <a:srgbClr val="7030A0"/>
                </a:solidFill>
              </a:rPr>
              <a:t>স্বল্পকালে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একটি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ফার্ম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কিভাবে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তিনটি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অবস্থায়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ভারসাম্য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লাভ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করে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তা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জানতে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পারবে</a:t>
            </a:r>
            <a:r>
              <a:rPr lang="en-US" sz="2400" dirty="0" smtClean="0">
                <a:solidFill>
                  <a:srgbClr val="7030A0"/>
                </a:solidFill>
              </a:rPr>
              <a:t> ।</a:t>
            </a:r>
          </a:p>
          <a:p>
            <a:pPr>
              <a:buNone/>
            </a:pPr>
            <a:endParaRPr lang="bn-BD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/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3600" dirty="0" err="1" smtClean="0">
                <a:solidFill>
                  <a:srgbClr val="002060"/>
                </a:solidFill>
              </a:rPr>
              <a:t>পূর্ণ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প্রতিযোগিতামূলক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বাজার</a:t>
            </a:r>
            <a:r>
              <a:rPr lang="en-US" sz="3600" dirty="0" smtClean="0">
                <a:solidFill>
                  <a:srgbClr val="002060"/>
                </a:solidFill>
              </a:rPr>
              <a:t> ও </a:t>
            </a:r>
            <a:r>
              <a:rPr lang="en-US" sz="3600" dirty="0" err="1" smtClean="0">
                <a:solidFill>
                  <a:srgbClr val="002060"/>
                </a:solidFill>
              </a:rPr>
              <a:t>ইহার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বৈশিষ্ঠ্যঃ</a:t>
            </a:r>
            <a:r>
              <a:rPr lang="en-US" sz="3600" dirty="0" smtClean="0">
                <a:solidFill>
                  <a:srgbClr val="002060"/>
                </a:solidFill>
              </a:rPr>
              <a:t>  </a:t>
            </a:r>
            <a:r>
              <a:rPr lang="bn-BD" sz="3600" dirty="0" smtClean="0">
                <a:solidFill>
                  <a:srgbClr val="002060"/>
                </a:solidFill>
              </a:rPr>
              <a:t/>
            </a:r>
            <a:br>
              <a:rPr lang="bn-BD" sz="3600" dirty="0" smtClean="0">
                <a:solidFill>
                  <a:srgbClr val="002060"/>
                </a:solidFill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3962400" cy="2239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endParaRPr lang="bn-BD" sz="2400" dirty="0" smtClean="0"/>
          </a:p>
          <a:p>
            <a:r>
              <a:rPr lang="en-US" sz="2400" dirty="0" err="1" smtClean="0"/>
              <a:t>যে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বাজারে</a:t>
            </a:r>
            <a:r>
              <a:rPr lang="bn-BD" sz="2400" dirty="0" smtClean="0"/>
              <a:t> অসংখ্য ক্রেতা ও বিক্রেতা অবাধ প্রতিযোগিতার মাধ্যমে একটি সমজাতীয় দ্রব্য নির্দিষ্ট দামে ক্রয়-বিক্রয় করে তাকে পূর্ণ প্রতিযোগিতামূলক বাজার বলে ।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648200" y="1600200"/>
            <a:ext cx="3733800" cy="449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00B050"/>
                </a:solidFill>
              </a:rPr>
              <a:t>পূর্ণ প্রতিযোগিতামূলক বাজারের বৈশিষ্ঠ্য বা শর্তাবলী নিম্নরুপঃ</a:t>
            </a:r>
          </a:p>
          <a:p>
            <a:endParaRPr lang="bn-BD" sz="2000" dirty="0" smtClean="0">
              <a:solidFill>
                <a:srgbClr val="00B050"/>
              </a:solidFill>
            </a:endParaRPr>
          </a:p>
          <a:p>
            <a:r>
              <a:rPr lang="bn-BD" sz="2000" dirty="0" smtClean="0"/>
              <a:t>ক) অসংখ্য ক্রেতা –বিক্রেতা ।</a:t>
            </a:r>
          </a:p>
          <a:p>
            <a:r>
              <a:rPr lang="bn-BD" sz="2000" dirty="0" smtClean="0"/>
              <a:t>খ) সমজাতীয় দ্রব্য ।</a:t>
            </a:r>
          </a:p>
          <a:p>
            <a:r>
              <a:rPr lang="bn-BD" sz="2000" dirty="0" smtClean="0"/>
              <a:t>গ) ক্রেতা ও বিক্রেতা উভয়ই বাজার সমন্ধে পূর্ণ জ্ঞান রাখে ।</a:t>
            </a:r>
          </a:p>
          <a:p>
            <a:r>
              <a:rPr lang="bn-BD" sz="2000" dirty="0" smtClean="0"/>
              <a:t>ঘ) উৎপাদ</a:t>
            </a:r>
            <a:r>
              <a:rPr lang="en-US" sz="2000" dirty="0" err="1" smtClean="0"/>
              <a:t>নের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উপাদান</a:t>
            </a:r>
            <a:r>
              <a:rPr lang="bn-BD" sz="2000" dirty="0" smtClean="0"/>
              <a:t> সমূহের পূর্ণ গতিশীলতা </a:t>
            </a:r>
            <a:r>
              <a:rPr lang="en-US" sz="2000" dirty="0" smtClean="0"/>
              <a:t> ।</a:t>
            </a:r>
            <a:endParaRPr lang="bn-BD" sz="2000" dirty="0" smtClean="0"/>
          </a:p>
          <a:p>
            <a:r>
              <a:rPr lang="bn-BD" sz="2000" dirty="0" smtClean="0"/>
              <a:t>ঙ) অবাধ প্রবেশ ও প্রস্থানের অধিকার ।</a:t>
            </a:r>
          </a:p>
          <a:p>
            <a:r>
              <a:rPr lang="bn-BD" sz="2000" dirty="0" smtClean="0"/>
              <a:t>চ) বাজারে দ্রব্যের দাম প্রায় স্থির ।</a:t>
            </a:r>
          </a:p>
          <a:p>
            <a:r>
              <a:rPr lang="bn-BD" sz="2000" dirty="0" smtClean="0"/>
              <a:t>ছ) পরিবহন ব্যয় শুণ্য ।</a:t>
            </a:r>
          </a:p>
        </p:txBody>
      </p:sp>
      <p:pic>
        <p:nvPicPr>
          <p:cNvPr id="5" name="Content Placeholder 5" descr="i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52600"/>
            <a:ext cx="40386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</a:rPr>
              <a:t>স্বল্পকালে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পূর্ণ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প্রতিযোগিতামূলক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বাজা</a:t>
            </a:r>
            <a:r>
              <a:rPr lang="bn-BD" sz="3200" dirty="0" smtClean="0">
                <a:solidFill>
                  <a:srgbClr val="002060"/>
                </a:solidFill>
              </a:rPr>
              <a:t>রে ভারসাম্যের শর্ত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bn-BD" sz="3600" dirty="0" smtClean="0">
              <a:solidFill>
                <a:srgbClr val="002060"/>
              </a:solidFill>
            </a:endParaRPr>
          </a:p>
          <a:p>
            <a:r>
              <a:rPr lang="en-US" sz="3200" dirty="0" err="1" smtClean="0">
                <a:solidFill>
                  <a:srgbClr val="002060"/>
                </a:solidFill>
              </a:rPr>
              <a:t>স্বল্পকালে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</a:t>
            </a:r>
            <a:r>
              <a:rPr lang="en-US" sz="3200" dirty="0" err="1" smtClean="0">
                <a:solidFill>
                  <a:srgbClr val="002060"/>
                </a:solidFill>
              </a:rPr>
              <a:t>পূর্ণ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প্রতিযোগিতামূলক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বাজারে</a:t>
            </a:r>
            <a:r>
              <a:rPr lang="bn-BD" sz="3200" dirty="0" smtClean="0">
                <a:solidFill>
                  <a:srgbClr val="002060"/>
                </a:solidFill>
              </a:rPr>
              <a:t> ফার্মের ভারসাম্য অর্জনের জন্য দু’টি শর্ত পালন করতে হয় ।</a:t>
            </a:r>
          </a:p>
          <a:p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bn-BD" dirty="0" smtClean="0">
                <a:solidFill>
                  <a:srgbClr val="00B050"/>
                </a:solidFill>
              </a:rPr>
              <a:t>প্রয়োজনীয় শর্তঃ</a:t>
            </a:r>
          </a:p>
          <a:p>
            <a:pPr>
              <a:buFont typeface="Wingdings" pitchFamily="2" charset="2"/>
              <a:buChar char="Ø"/>
            </a:pPr>
            <a:r>
              <a:rPr lang="bn-BD" sz="2400" dirty="0" smtClean="0"/>
              <a:t>ফার্মের প্রান্তিক আয় (MR) ও প্রান্তিক ব্যয় (MC) ভারসাম্য </a:t>
            </a:r>
            <a:r>
              <a:rPr lang="bn-BD" sz="2400" dirty="0" smtClean="0">
                <a:solidFill>
                  <a:schemeClr val="tx1"/>
                </a:solidFill>
              </a:rPr>
              <a:t>বিন্দুতে সমান হবে ।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  </a:t>
            </a:r>
            <a:r>
              <a:rPr lang="en-US" sz="2400" dirty="0" err="1" smtClean="0">
                <a:solidFill>
                  <a:schemeClr val="tx1"/>
                </a:solidFill>
              </a:rPr>
              <a:t>অর্থা</a:t>
            </a:r>
            <a:r>
              <a:rPr lang="en-US" sz="2400" dirty="0" smtClean="0">
                <a:solidFill>
                  <a:schemeClr val="tx1"/>
                </a:solidFill>
              </a:rPr>
              <a:t>ৎ  MR = MC</a:t>
            </a:r>
            <a:endParaRPr lang="bn-BD" sz="24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bn-BD" dirty="0" smtClean="0">
                <a:solidFill>
                  <a:srgbClr val="00B050"/>
                </a:solidFill>
              </a:rPr>
              <a:t>পর্যাপ্ত শর্তঃ</a:t>
            </a:r>
          </a:p>
          <a:p>
            <a:pPr>
              <a:buFont typeface="Wingdings" pitchFamily="2" charset="2"/>
              <a:buChar char="Ø"/>
            </a:pPr>
            <a:r>
              <a:rPr lang="bn-BD" sz="2400" dirty="0" smtClean="0"/>
              <a:t>প্রান্তিক ব্যয় (MC) রেখা প্রান্তিক আয় (MR) রেখাকে ভারসাম্য বিন্দুতে নিচের দিক থেকে ছেদ করে উপরের দিকে উঠবে । </a:t>
            </a:r>
            <a:r>
              <a:rPr lang="en-US" sz="2400" dirty="0" err="1" smtClean="0"/>
              <a:t>অর্থা</a:t>
            </a:r>
            <a:r>
              <a:rPr lang="en-US" sz="2400" dirty="0" smtClean="0"/>
              <a:t>ৎ </a:t>
            </a:r>
            <a:r>
              <a:rPr lang="bn-BD" sz="2400" dirty="0" smtClean="0"/>
              <a:t>MC&gt;MR</a:t>
            </a:r>
            <a:r>
              <a:rPr lang="en-US" sz="2400" dirty="0" smtClean="0"/>
              <a:t> </a:t>
            </a:r>
            <a:r>
              <a:rPr lang="en-US" sz="2400" dirty="0" err="1" smtClean="0"/>
              <a:t>হবে</a:t>
            </a:r>
            <a:r>
              <a:rPr lang="en-US" sz="2400" dirty="0" smtClean="0"/>
              <a:t> ।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2800" dirty="0" smtClean="0">
                <a:latin typeface="+mn-lt"/>
              </a:rPr>
              <a:t>পূর্ণ প্রতিযোগি</a:t>
            </a:r>
            <a:r>
              <a:rPr lang="en-US" sz="2800" dirty="0" err="1" smtClean="0">
                <a:latin typeface="+mn-lt"/>
              </a:rPr>
              <a:t>তায়</a:t>
            </a:r>
            <a:r>
              <a:rPr lang="bn-BD" sz="2800" dirty="0" smtClean="0">
                <a:latin typeface="+mn-lt"/>
              </a:rPr>
              <a:t> স্বল্পকালে একটি ফার্ম গড়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ব্যয়</a:t>
            </a:r>
            <a:r>
              <a:rPr lang="bn-BD" sz="2800" dirty="0" smtClean="0">
                <a:latin typeface="+mn-lt"/>
              </a:rPr>
              <a:t> (AC) এর উপর নির্ভর করে তিন ধরনের অবস্থায় ভারসাম্য লাভ করে ।</a:t>
            </a: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B050"/>
                </a:solidFill>
              </a:rPr>
              <a:t>ক) </a:t>
            </a:r>
            <a:r>
              <a:rPr lang="bn-BD" dirty="0" smtClean="0">
                <a:solidFill>
                  <a:srgbClr val="00B050"/>
                </a:solidFill>
              </a:rPr>
              <a:t>P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bn-BD" dirty="0" smtClean="0">
                <a:solidFill>
                  <a:srgbClr val="00B050"/>
                </a:solidFill>
              </a:rPr>
              <a:t>&gt;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bn-BD" dirty="0" smtClean="0">
                <a:solidFill>
                  <a:srgbClr val="00B050"/>
                </a:solidFill>
              </a:rPr>
              <a:t>AC </a:t>
            </a:r>
            <a:r>
              <a:rPr lang="en-US" dirty="0" err="1" smtClean="0">
                <a:solidFill>
                  <a:srgbClr val="00B050"/>
                </a:solidFill>
              </a:rPr>
              <a:t>হলে</a:t>
            </a:r>
            <a:r>
              <a:rPr lang="en-US" dirty="0" smtClean="0"/>
              <a:t> </a:t>
            </a:r>
            <a:endParaRPr lang="bn-BD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অ-</a:t>
            </a:r>
            <a:r>
              <a:rPr lang="en-US" dirty="0" err="1" smtClean="0"/>
              <a:t>স্বাভাবিক</a:t>
            </a:r>
            <a:r>
              <a:rPr lang="en-US" dirty="0" smtClean="0"/>
              <a:t> </a:t>
            </a:r>
            <a:r>
              <a:rPr lang="en-US" dirty="0" err="1" smtClean="0"/>
              <a:t>মুনাফা</a:t>
            </a:r>
            <a:r>
              <a:rPr lang="en-US" dirty="0" smtClean="0"/>
              <a:t> </a:t>
            </a:r>
            <a:r>
              <a:rPr lang="en-US" dirty="0" err="1" smtClean="0"/>
              <a:t>অর্জন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B050"/>
                </a:solidFill>
              </a:rPr>
              <a:t>খ) </a:t>
            </a:r>
            <a:r>
              <a:rPr lang="bn-BD" dirty="0" smtClean="0">
                <a:solidFill>
                  <a:srgbClr val="00B050"/>
                </a:solidFill>
              </a:rPr>
              <a:t>P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bn-BD" dirty="0" smtClean="0">
                <a:solidFill>
                  <a:srgbClr val="00B050"/>
                </a:solidFill>
              </a:rPr>
              <a:t>=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bn-BD" dirty="0" smtClean="0">
                <a:solidFill>
                  <a:srgbClr val="00B050"/>
                </a:solidFill>
              </a:rPr>
              <a:t>AC </a:t>
            </a:r>
            <a:r>
              <a:rPr lang="en-US" dirty="0" err="1" smtClean="0">
                <a:solidFill>
                  <a:srgbClr val="00B050"/>
                </a:solidFill>
              </a:rPr>
              <a:t>হলে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endParaRPr lang="bn-BD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স্বাভাবিক</a:t>
            </a:r>
            <a:r>
              <a:rPr lang="en-US" dirty="0" smtClean="0"/>
              <a:t> </a:t>
            </a:r>
            <a:r>
              <a:rPr lang="en-US" dirty="0" err="1" smtClean="0"/>
              <a:t>মুনাফা</a:t>
            </a:r>
            <a:r>
              <a:rPr lang="en-US" dirty="0" smtClean="0"/>
              <a:t> </a:t>
            </a:r>
            <a:r>
              <a:rPr lang="en-US" dirty="0" err="1" smtClean="0"/>
              <a:t>অর্জন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</a:t>
            </a:r>
            <a:endParaRPr lang="bn-BD" dirty="0" smtClean="0"/>
          </a:p>
          <a:p>
            <a:pPr>
              <a:buFont typeface="Wingdings" pitchFamily="2" charset="2"/>
              <a:buChar char="Ø"/>
            </a:pPr>
            <a:r>
              <a:rPr lang="bn-BD" dirty="0" smtClean="0">
                <a:solidFill>
                  <a:srgbClr val="00B050"/>
                </a:solidFill>
              </a:rPr>
              <a:t>গ) AC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bn-BD" dirty="0" smtClean="0">
                <a:solidFill>
                  <a:srgbClr val="00B050"/>
                </a:solidFill>
              </a:rPr>
              <a:t>&gt;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bn-BD" dirty="0" smtClean="0">
                <a:solidFill>
                  <a:srgbClr val="00B050"/>
                </a:solidFill>
              </a:rPr>
              <a:t>P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bn-BD" dirty="0" smtClean="0">
                <a:solidFill>
                  <a:srgbClr val="00B050"/>
                </a:solidFill>
              </a:rPr>
              <a:t>&gt;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bn-BD" dirty="0" smtClean="0">
                <a:solidFill>
                  <a:srgbClr val="00B050"/>
                </a:solidFill>
              </a:rPr>
              <a:t>AVC হলে</a:t>
            </a:r>
          </a:p>
          <a:p>
            <a:pPr>
              <a:buFont typeface="Wingdings" pitchFamily="2" charset="2"/>
              <a:buChar char="Ø"/>
            </a:pPr>
            <a:r>
              <a:rPr lang="bn-BD" dirty="0" smtClean="0"/>
              <a:t> ক্ষতি স্বীকার করে ভারসাম্য অর্জন করে ।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অ-</a:t>
            </a:r>
            <a:r>
              <a:rPr lang="en-US" sz="3200" dirty="0" err="1" smtClean="0"/>
              <a:t>স্বাভাবিক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মুনাফা</a:t>
            </a:r>
            <a:r>
              <a:rPr lang="bn-BD" sz="3200" dirty="0" smtClean="0"/>
              <a:t>(SUPER-NORMAL PROFIT)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endParaRPr lang="en-US" sz="2000" dirty="0" smtClean="0"/>
          </a:p>
          <a:p>
            <a:pPr>
              <a:buNone/>
            </a:pPr>
            <a:r>
              <a:rPr lang="bn-BD" sz="2000" dirty="0" smtClean="0">
                <a:solidFill>
                  <a:srgbClr val="C00000"/>
                </a:solidFill>
              </a:rPr>
              <a:t>রেখাচিত্রে বিশ্লেষণঃ</a:t>
            </a:r>
            <a:endParaRPr lang="en-US" sz="2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000" dirty="0" smtClean="0"/>
              <a:t>       Y  .</a:t>
            </a:r>
          </a:p>
          <a:p>
            <a:pPr>
              <a:buNone/>
            </a:pPr>
            <a:r>
              <a:rPr lang="en-US" sz="2000" dirty="0" smtClean="0"/>
              <a:t>                                    MC      AC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                    E</a:t>
            </a:r>
          </a:p>
          <a:p>
            <a:pPr>
              <a:buNone/>
            </a:pPr>
            <a:r>
              <a:rPr lang="en-US" sz="2000" dirty="0" smtClean="0"/>
              <a:t>       P                                             AR-MR-P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G                             F</a:t>
            </a:r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                                         .</a:t>
            </a:r>
          </a:p>
          <a:p>
            <a:pPr>
              <a:buNone/>
            </a:pPr>
            <a:r>
              <a:rPr lang="en-US" sz="2000" dirty="0" smtClean="0"/>
              <a:t>          O                   M                         X</a:t>
            </a:r>
          </a:p>
          <a:p>
            <a:r>
              <a:rPr lang="en-US" sz="2000" dirty="0" smtClean="0"/>
              <a:t>       </a:t>
            </a:r>
            <a:r>
              <a:rPr lang="en-US" sz="2000" dirty="0" err="1" smtClean="0"/>
              <a:t>উৎপাদনের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পরিমান</a:t>
            </a:r>
            <a:r>
              <a:rPr lang="en-US" sz="2000" dirty="0" smtClean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19400"/>
            <a:ext cx="4038600" cy="3306763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bn-BD" sz="2000" dirty="0" smtClean="0"/>
              <a:t>  </a:t>
            </a:r>
            <a:r>
              <a:rPr lang="bn-BD" sz="1900" dirty="0" smtClean="0"/>
              <a:t>এখানে,</a:t>
            </a:r>
          </a:p>
          <a:p>
            <a:r>
              <a:rPr lang="bn-BD" sz="1900" dirty="0" smtClean="0"/>
              <a:t>প্রতি এককের</a:t>
            </a:r>
            <a:r>
              <a:rPr lang="en-US" sz="1900" dirty="0" smtClean="0"/>
              <a:t> </a:t>
            </a:r>
            <a:r>
              <a:rPr lang="en-US" sz="1900" dirty="0" err="1" smtClean="0"/>
              <a:t>জন্য</a:t>
            </a:r>
            <a:r>
              <a:rPr lang="bn-BD" sz="1900" dirty="0" smtClean="0"/>
              <a:t> </a:t>
            </a:r>
            <a:r>
              <a:rPr lang="en-US" sz="1900" dirty="0" err="1" smtClean="0"/>
              <a:t>দাম</a:t>
            </a:r>
            <a:r>
              <a:rPr lang="en-US" sz="1900" dirty="0" smtClean="0"/>
              <a:t> </a:t>
            </a:r>
            <a:r>
              <a:rPr lang="bn-BD" sz="1900" dirty="0" smtClean="0"/>
              <a:t>=</a:t>
            </a:r>
            <a:r>
              <a:rPr lang="en-US" sz="1900" dirty="0" smtClean="0"/>
              <a:t>OP</a:t>
            </a:r>
            <a:r>
              <a:rPr lang="bn-BD" sz="1900" dirty="0" smtClean="0"/>
              <a:t> বা ME</a:t>
            </a:r>
          </a:p>
          <a:p>
            <a:r>
              <a:rPr lang="bn-BD" sz="1900" dirty="0" smtClean="0"/>
              <a:t>মোট আয়=</a:t>
            </a:r>
            <a:r>
              <a:rPr lang="en-US" sz="1900" dirty="0" smtClean="0"/>
              <a:t> </a:t>
            </a:r>
            <a:r>
              <a:rPr lang="en-US" sz="1900" dirty="0" err="1" smtClean="0"/>
              <a:t>OPxOM</a:t>
            </a:r>
            <a:r>
              <a:rPr lang="en-US" sz="1900" dirty="0" smtClean="0"/>
              <a:t>=OMEP</a:t>
            </a:r>
            <a:endParaRPr lang="bn-BD" sz="1900" dirty="0" smtClean="0"/>
          </a:p>
          <a:p>
            <a:r>
              <a:rPr lang="bn-BD" sz="1900" dirty="0" smtClean="0"/>
              <a:t>প্রতি এককের জন্য ব্যয়=</a:t>
            </a:r>
            <a:r>
              <a:rPr lang="en-US" sz="1900" dirty="0" smtClean="0"/>
              <a:t>OG</a:t>
            </a:r>
            <a:r>
              <a:rPr lang="bn-BD" sz="1900" dirty="0" smtClean="0"/>
              <a:t> বা MF</a:t>
            </a:r>
          </a:p>
          <a:p>
            <a:r>
              <a:rPr lang="bn-BD" sz="1900" dirty="0" smtClean="0"/>
              <a:t>মোট ব্যয়= OG x</a:t>
            </a:r>
            <a:r>
              <a:rPr lang="en-US" sz="1900" dirty="0" smtClean="0"/>
              <a:t> OM</a:t>
            </a:r>
            <a:r>
              <a:rPr lang="bn-BD" sz="1900" dirty="0" smtClean="0"/>
              <a:t> = OMFG</a:t>
            </a:r>
          </a:p>
          <a:p>
            <a:r>
              <a:rPr lang="bn-BD" sz="1900" dirty="0" smtClean="0"/>
              <a:t>মুনাফা=</a:t>
            </a:r>
            <a:r>
              <a:rPr lang="en-US" sz="1900" dirty="0" smtClean="0"/>
              <a:t>(</a:t>
            </a:r>
            <a:r>
              <a:rPr lang="bn-BD" sz="1900" dirty="0" smtClean="0"/>
              <a:t>মোট আয় - মোট ব্যয়</a:t>
            </a:r>
            <a:r>
              <a:rPr lang="en-US" sz="1900" dirty="0" smtClean="0"/>
              <a:t>)</a:t>
            </a:r>
          </a:p>
          <a:p>
            <a:r>
              <a:rPr lang="en-US" sz="1900" dirty="0" smtClean="0"/>
              <a:t>OMEP – OMFG = GFEP</a:t>
            </a:r>
            <a:endParaRPr lang="bn-BD" sz="1900" dirty="0" smtClean="0"/>
          </a:p>
          <a:p>
            <a:r>
              <a:rPr lang="en-US" sz="1900" dirty="0" smtClean="0"/>
              <a:t>-</a:t>
            </a:r>
            <a:r>
              <a:rPr lang="bn-BD" sz="1900" dirty="0" smtClean="0"/>
              <a:t>যা অ-স্বাভাবিক মুনাফা নির্দেশ করে ।</a:t>
            </a:r>
            <a:endParaRPr lang="en-US" sz="1900" dirty="0" smtClean="0"/>
          </a:p>
          <a:p>
            <a:r>
              <a:rPr lang="en-US" sz="1900" dirty="0" smtClean="0"/>
              <a:t> </a:t>
            </a:r>
            <a:r>
              <a:rPr lang="en-US" sz="1900" dirty="0" err="1" smtClean="0"/>
              <a:t>অতএব</a:t>
            </a:r>
            <a:r>
              <a:rPr lang="en-US" sz="1900" dirty="0" smtClean="0"/>
              <a:t> </a:t>
            </a:r>
            <a:r>
              <a:rPr lang="en-US" sz="1900" dirty="0" err="1" smtClean="0"/>
              <a:t>ভারসাম্য</a:t>
            </a:r>
            <a:r>
              <a:rPr lang="en-US" sz="1900" dirty="0" smtClean="0"/>
              <a:t> </a:t>
            </a:r>
            <a:r>
              <a:rPr lang="en-US" sz="1900" dirty="0" err="1" smtClean="0"/>
              <a:t>উৎপাদন</a:t>
            </a:r>
            <a:r>
              <a:rPr lang="en-US" sz="1900" dirty="0" smtClean="0"/>
              <a:t> OM </a:t>
            </a:r>
            <a:r>
              <a:rPr lang="en-US" sz="1900" dirty="0" err="1" smtClean="0"/>
              <a:t>এবং</a:t>
            </a:r>
            <a:r>
              <a:rPr lang="en-US" sz="1900" dirty="0" smtClean="0"/>
              <a:t> </a:t>
            </a:r>
            <a:r>
              <a:rPr lang="en-US" sz="1900" dirty="0" err="1" smtClean="0"/>
              <a:t>ভারসাম্য</a:t>
            </a:r>
            <a:r>
              <a:rPr lang="en-US" sz="1900" dirty="0" smtClean="0"/>
              <a:t> </a:t>
            </a:r>
            <a:r>
              <a:rPr lang="en-US" sz="1900" dirty="0" err="1" smtClean="0"/>
              <a:t>দাম</a:t>
            </a:r>
            <a:r>
              <a:rPr lang="en-US" sz="1900" dirty="0" smtClean="0"/>
              <a:t> </a:t>
            </a:r>
            <a:r>
              <a:rPr lang="en-US" sz="1900" dirty="0" err="1" smtClean="0"/>
              <a:t>OPনির্ধারিত</a:t>
            </a:r>
            <a:r>
              <a:rPr lang="en-US" sz="1900" dirty="0" smtClean="0"/>
              <a:t> </a:t>
            </a:r>
            <a:r>
              <a:rPr lang="en-US" sz="1900" dirty="0" err="1" smtClean="0"/>
              <a:t>হয়</a:t>
            </a:r>
            <a:r>
              <a:rPr lang="en-US" sz="1900" dirty="0" smtClean="0"/>
              <a:t> ।</a:t>
            </a:r>
            <a:endParaRPr lang="en-US" sz="1900" dirty="0"/>
          </a:p>
        </p:txBody>
      </p:sp>
      <p:sp>
        <p:nvSpPr>
          <p:cNvPr id="5" name="Rectangle 4"/>
          <p:cNvSpPr/>
          <p:nvPr/>
        </p:nvSpPr>
        <p:spPr>
          <a:xfrm>
            <a:off x="457200" y="990600"/>
            <a:ext cx="8229600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স্বল্পকালে</a:t>
            </a:r>
            <a:r>
              <a:rPr lang="en-US" sz="1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মোট</a:t>
            </a:r>
            <a:r>
              <a:rPr lang="en-US" sz="1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আয়ের</a:t>
            </a:r>
            <a:r>
              <a:rPr lang="en-US" sz="1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চেয়ে</a:t>
            </a:r>
            <a:r>
              <a:rPr lang="en-US" sz="1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মোট</a:t>
            </a:r>
            <a:r>
              <a:rPr lang="en-US" sz="1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ব্যয়</a:t>
            </a:r>
            <a:r>
              <a:rPr lang="en-US" sz="1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কম</a:t>
            </a:r>
            <a:r>
              <a:rPr lang="en-US" sz="1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হলে</a:t>
            </a:r>
            <a:r>
              <a:rPr lang="en-US" sz="1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তাকে</a:t>
            </a:r>
            <a:r>
              <a:rPr lang="bn-BD" sz="1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অ-</a:t>
            </a:r>
            <a:r>
              <a:rPr lang="en-US" sz="16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স্বাভাবিক</a:t>
            </a:r>
            <a:r>
              <a:rPr lang="en-US" sz="16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মুনাফা</a:t>
            </a:r>
            <a:r>
              <a:rPr lang="en-US" sz="16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বলে</a:t>
            </a:r>
            <a:r>
              <a:rPr lang="en-US" sz="16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।</a:t>
            </a:r>
            <a:endParaRPr lang="bn-BD" sz="1600" b="1" cap="none" spc="0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অর্থা</a:t>
            </a:r>
            <a:r>
              <a:rPr lang="en-US" sz="1600" dirty="0" smtClean="0">
                <a:solidFill>
                  <a:schemeClr val="tx1"/>
                </a:solidFill>
              </a:rPr>
              <a:t>ৎ</a:t>
            </a:r>
            <a:r>
              <a:rPr lang="en-US" sz="1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bn-BD" sz="1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 &gt; TC</a:t>
            </a:r>
            <a:r>
              <a:rPr lang="en-US" sz="1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হয়</a:t>
            </a:r>
            <a:r>
              <a:rPr lang="en-US" sz="1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।</a:t>
            </a:r>
            <a:r>
              <a:rPr lang="en-US" sz="16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1600" b="1" cap="none" spc="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304800" y="3810000"/>
            <a:ext cx="2895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143000" y="5257800"/>
            <a:ext cx="2895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143000" y="3505200"/>
            <a:ext cx="2057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1524794" y="4342606"/>
            <a:ext cx="1752600" cy="777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143000" y="4038600"/>
            <a:ext cx="1295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>
            <a:off x="1405467" y="2667000"/>
            <a:ext cx="1794933" cy="1625600"/>
          </a:xfrm>
          <a:custGeom>
            <a:avLst/>
            <a:gdLst>
              <a:gd name="connsiteX0" fmla="*/ 1794933 w 1794933"/>
              <a:gd name="connsiteY0" fmla="*/ 0 h 1244600"/>
              <a:gd name="connsiteX1" fmla="*/ 1049866 w 1794933"/>
              <a:gd name="connsiteY1" fmla="*/ 1049867 h 1244600"/>
              <a:gd name="connsiteX2" fmla="*/ 440266 w 1794933"/>
              <a:gd name="connsiteY2" fmla="*/ 1168400 h 1244600"/>
              <a:gd name="connsiteX3" fmla="*/ 0 w 1794933"/>
              <a:gd name="connsiteY3" fmla="*/ 694267 h 1244600"/>
              <a:gd name="connsiteX4" fmla="*/ 0 w 1794933"/>
              <a:gd name="connsiteY4" fmla="*/ 694267 h 1244600"/>
              <a:gd name="connsiteX5" fmla="*/ 0 w 1794933"/>
              <a:gd name="connsiteY5" fmla="*/ 694267 h 1244600"/>
              <a:gd name="connsiteX6" fmla="*/ 0 w 1794933"/>
              <a:gd name="connsiteY6" fmla="*/ 694267 h 124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94933" h="1244600">
                <a:moveTo>
                  <a:pt x="1794933" y="0"/>
                </a:moveTo>
                <a:cubicBezTo>
                  <a:pt x="1535288" y="427567"/>
                  <a:pt x="1275644" y="855134"/>
                  <a:pt x="1049866" y="1049867"/>
                </a:cubicBezTo>
                <a:cubicBezTo>
                  <a:pt x="824088" y="1244600"/>
                  <a:pt x="615244" y="1227667"/>
                  <a:pt x="440266" y="1168400"/>
                </a:cubicBezTo>
                <a:cubicBezTo>
                  <a:pt x="265288" y="1109133"/>
                  <a:pt x="0" y="694267"/>
                  <a:pt x="0" y="694267"/>
                </a:cubicBezTo>
                <a:lnTo>
                  <a:pt x="0" y="694267"/>
                </a:lnTo>
                <a:lnTo>
                  <a:pt x="0" y="694267"/>
                </a:lnTo>
                <a:lnTo>
                  <a:pt x="0" y="694267"/>
                </a:ln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295400" y="2692400"/>
            <a:ext cx="1515533" cy="1814689"/>
          </a:xfrm>
          <a:custGeom>
            <a:avLst/>
            <a:gdLst>
              <a:gd name="connsiteX0" fmla="*/ 0 w 1405466"/>
              <a:gd name="connsiteY0" fmla="*/ 1540933 h 1814689"/>
              <a:gd name="connsiteX1" fmla="*/ 186266 w 1405466"/>
              <a:gd name="connsiteY1" fmla="*/ 1778000 h 1814689"/>
              <a:gd name="connsiteX2" fmla="*/ 491066 w 1405466"/>
              <a:gd name="connsiteY2" fmla="*/ 1761067 h 1814689"/>
              <a:gd name="connsiteX3" fmla="*/ 762000 w 1405466"/>
              <a:gd name="connsiteY3" fmla="*/ 1473200 h 1814689"/>
              <a:gd name="connsiteX4" fmla="*/ 1083733 w 1405466"/>
              <a:gd name="connsiteY4" fmla="*/ 762000 h 1814689"/>
              <a:gd name="connsiteX5" fmla="*/ 1320800 w 1405466"/>
              <a:gd name="connsiteY5" fmla="*/ 186267 h 1814689"/>
              <a:gd name="connsiteX6" fmla="*/ 1405466 w 1405466"/>
              <a:gd name="connsiteY6" fmla="*/ 0 h 1814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5466" h="1814689">
                <a:moveTo>
                  <a:pt x="0" y="1540933"/>
                </a:moveTo>
                <a:cubicBezTo>
                  <a:pt x="52211" y="1641122"/>
                  <a:pt x="104422" y="1741311"/>
                  <a:pt x="186266" y="1778000"/>
                </a:cubicBezTo>
                <a:cubicBezTo>
                  <a:pt x="268110" y="1814689"/>
                  <a:pt x="395110" y="1811867"/>
                  <a:pt x="491066" y="1761067"/>
                </a:cubicBezTo>
                <a:cubicBezTo>
                  <a:pt x="587022" y="1710267"/>
                  <a:pt x="663222" y="1639711"/>
                  <a:pt x="762000" y="1473200"/>
                </a:cubicBezTo>
                <a:cubicBezTo>
                  <a:pt x="860778" y="1306689"/>
                  <a:pt x="990600" y="976489"/>
                  <a:pt x="1083733" y="762000"/>
                </a:cubicBezTo>
                <a:cubicBezTo>
                  <a:pt x="1176866" y="547511"/>
                  <a:pt x="1267178" y="313267"/>
                  <a:pt x="1320800" y="186267"/>
                </a:cubicBezTo>
                <a:cubicBezTo>
                  <a:pt x="1374422" y="59267"/>
                  <a:pt x="1389944" y="29633"/>
                  <a:pt x="1405466" y="0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 rot="16200000">
            <a:off x="-266700" y="3771900"/>
            <a:ext cx="19050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আয়</a:t>
            </a:r>
            <a:r>
              <a:rPr lang="en-US" dirty="0" smtClean="0"/>
              <a:t>, </a:t>
            </a:r>
            <a:r>
              <a:rPr lang="en-US" dirty="0" err="1" smtClean="0"/>
              <a:t>ব্যয়</a:t>
            </a:r>
            <a:r>
              <a:rPr lang="en-US" dirty="0" smtClean="0"/>
              <a:t> ও </a:t>
            </a:r>
            <a:r>
              <a:rPr lang="en-US" dirty="0" err="1" smtClean="0"/>
              <a:t>দাম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 rot="5400000" flipH="1" flipV="1">
            <a:off x="1143000" y="3505200"/>
            <a:ext cx="5334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1524000" y="3505200"/>
            <a:ext cx="5334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29" idx="4"/>
          </p:cNvCxnSpPr>
          <p:nvPr/>
        </p:nvCxnSpPr>
        <p:spPr>
          <a:xfrm rot="5400000" flipH="1" flipV="1">
            <a:off x="1892402" y="3466998"/>
            <a:ext cx="584200" cy="559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2286000" y="38862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1143000" y="3505200"/>
            <a:ext cx="228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 flipH="1" flipV="1">
            <a:off x="1371600" y="3505200"/>
            <a:ext cx="5334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 flipH="1" flipV="1">
            <a:off x="1752600" y="3505200"/>
            <a:ext cx="5334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 flipH="1" flipV="1">
            <a:off x="1143000" y="3505200"/>
            <a:ext cx="381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 flipH="1" flipV="1">
            <a:off x="2133600" y="3733800"/>
            <a:ext cx="304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 flipH="1" flipV="1">
            <a:off x="2209800" y="3810000"/>
            <a:ext cx="228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 flipH="1" flipV="1">
            <a:off x="2057400" y="3657600"/>
            <a:ext cx="381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 flipH="1" flipV="1">
            <a:off x="1676400" y="3505200"/>
            <a:ext cx="5334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 flipH="1" flipV="1">
            <a:off x="1219200" y="3505200"/>
            <a:ext cx="5334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4648200" y="1600200"/>
            <a:ext cx="4038600" cy="106680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1600" dirty="0" smtClean="0">
                <a:solidFill>
                  <a:srgbClr val="7030A0"/>
                </a:solidFill>
              </a:rPr>
              <a:t>রেখাচিত্রে,</a:t>
            </a:r>
          </a:p>
          <a:p>
            <a:r>
              <a:rPr lang="bn-BD" sz="1600" dirty="0" smtClean="0">
                <a:solidFill>
                  <a:srgbClr val="7030A0"/>
                </a:solidFill>
              </a:rPr>
              <a:t>OM উৎপাদন স্ত</a:t>
            </a:r>
            <a:r>
              <a:rPr lang="en-US" sz="1600" dirty="0" err="1" smtClean="0">
                <a:solidFill>
                  <a:srgbClr val="7030A0"/>
                </a:solidFill>
              </a:rPr>
              <a:t>রে</a:t>
            </a:r>
            <a:r>
              <a:rPr lang="en-US" sz="1600" dirty="0" smtClean="0">
                <a:solidFill>
                  <a:srgbClr val="7030A0"/>
                </a:solidFill>
              </a:rPr>
              <a:t> </a:t>
            </a:r>
            <a:r>
              <a:rPr lang="bn-BD" sz="1600" dirty="0" smtClean="0">
                <a:solidFill>
                  <a:srgbClr val="7030A0"/>
                </a:solidFill>
              </a:rPr>
              <a:t>OP দা</a:t>
            </a:r>
            <a:r>
              <a:rPr lang="en-US" sz="1600" dirty="0" err="1" smtClean="0">
                <a:solidFill>
                  <a:srgbClr val="7030A0"/>
                </a:solidFill>
              </a:rPr>
              <a:t>মে</a:t>
            </a:r>
            <a:r>
              <a:rPr lang="en-US" sz="1600" dirty="0" smtClean="0">
                <a:solidFill>
                  <a:srgbClr val="7030A0"/>
                </a:solidFill>
              </a:rPr>
              <a:t> E </a:t>
            </a:r>
            <a:r>
              <a:rPr lang="en-US" sz="1600" dirty="0" err="1" smtClean="0">
                <a:solidFill>
                  <a:srgbClr val="7030A0"/>
                </a:solidFill>
              </a:rPr>
              <a:t>বিন্দুতে</a:t>
            </a:r>
            <a:r>
              <a:rPr lang="en-US" sz="1600" dirty="0" smtClean="0">
                <a:solidFill>
                  <a:srgbClr val="7030A0"/>
                </a:solidFill>
              </a:rPr>
              <a:t> </a:t>
            </a:r>
            <a:r>
              <a:rPr lang="bn-BD" sz="1600" dirty="0" smtClean="0">
                <a:solidFill>
                  <a:srgbClr val="7030A0"/>
                </a:solidFill>
              </a:rPr>
              <a:t>ভারসা</a:t>
            </a:r>
            <a:r>
              <a:rPr lang="en-US" sz="1600" dirty="0" err="1" smtClean="0">
                <a:solidFill>
                  <a:srgbClr val="7030A0"/>
                </a:solidFill>
              </a:rPr>
              <a:t>ম্যের</a:t>
            </a:r>
            <a:r>
              <a:rPr lang="en-US" sz="1600" dirty="0" smtClean="0">
                <a:solidFill>
                  <a:srgbClr val="7030A0"/>
                </a:solidFill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</a:rPr>
              <a:t>উভয়</a:t>
            </a:r>
            <a:r>
              <a:rPr lang="en-US" sz="1600" dirty="0" smtClean="0">
                <a:solidFill>
                  <a:srgbClr val="7030A0"/>
                </a:solidFill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</a:rPr>
              <a:t>শর্ত</a:t>
            </a:r>
            <a:r>
              <a:rPr lang="en-US" sz="1600" dirty="0" smtClean="0">
                <a:solidFill>
                  <a:srgbClr val="7030A0"/>
                </a:solidFill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</a:rPr>
              <a:t>পালিত</a:t>
            </a:r>
            <a:r>
              <a:rPr lang="en-US" sz="1600" dirty="0" smtClean="0">
                <a:solidFill>
                  <a:srgbClr val="7030A0"/>
                </a:solidFill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</a:rPr>
              <a:t>হয়</a:t>
            </a:r>
            <a:r>
              <a:rPr lang="en-US" sz="1600" dirty="0" smtClean="0">
                <a:solidFill>
                  <a:srgbClr val="7030A0"/>
                </a:solidFill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</a:rPr>
              <a:t>এবং</a:t>
            </a:r>
            <a:r>
              <a:rPr lang="en-US" sz="1600" dirty="0" smtClean="0">
                <a:solidFill>
                  <a:srgbClr val="7030A0"/>
                </a:solidFill>
              </a:rPr>
              <a:t> P&gt;AC </a:t>
            </a:r>
            <a:r>
              <a:rPr lang="en-US" sz="1600" dirty="0" err="1" smtClean="0">
                <a:solidFill>
                  <a:srgbClr val="7030A0"/>
                </a:solidFill>
              </a:rPr>
              <a:t>হওয়ায়</a:t>
            </a:r>
            <a:r>
              <a:rPr lang="en-US" sz="1600" dirty="0" smtClean="0">
                <a:solidFill>
                  <a:srgbClr val="7030A0"/>
                </a:solidFill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</a:rPr>
              <a:t>ফার্ম</a:t>
            </a:r>
            <a:r>
              <a:rPr lang="en-US" sz="1600" dirty="0" smtClean="0">
                <a:solidFill>
                  <a:srgbClr val="7030A0"/>
                </a:solidFill>
              </a:rPr>
              <a:t> অ-</a:t>
            </a:r>
            <a:r>
              <a:rPr lang="en-US" sz="1600" dirty="0" err="1" smtClean="0">
                <a:solidFill>
                  <a:srgbClr val="7030A0"/>
                </a:solidFill>
              </a:rPr>
              <a:t>স্বাভাবিক</a:t>
            </a:r>
            <a:r>
              <a:rPr lang="en-US" sz="1600" dirty="0" smtClean="0">
                <a:solidFill>
                  <a:srgbClr val="7030A0"/>
                </a:solidFill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</a:rPr>
              <a:t>মুনাফা</a:t>
            </a:r>
            <a:r>
              <a:rPr lang="en-US" sz="1600" dirty="0" smtClean="0">
                <a:solidFill>
                  <a:srgbClr val="7030A0"/>
                </a:solidFill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</a:rPr>
              <a:t>লাভ</a:t>
            </a:r>
            <a:r>
              <a:rPr lang="en-US" sz="1600" dirty="0" smtClean="0">
                <a:solidFill>
                  <a:srgbClr val="7030A0"/>
                </a:solidFill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</a:rPr>
              <a:t>করে</a:t>
            </a:r>
            <a:r>
              <a:rPr lang="en-US" sz="1600" dirty="0" smtClean="0">
                <a:solidFill>
                  <a:srgbClr val="7030A0"/>
                </a:solidFill>
              </a:rPr>
              <a:t> ।</a:t>
            </a:r>
            <a:endParaRPr lang="bn-BD" sz="1600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1352</TotalTime>
  <Words>942</Words>
  <Application>Microsoft Office PowerPoint</Application>
  <PresentationFormat>On-screen Show (4:3)</PresentationFormat>
  <Paragraphs>194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আজকের আলোচ্য বিষয় </vt:lpstr>
      <vt:lpstr>নিচের ছবিগুলো লক্ষ্য করি </vt:lpstr>
      <vt:lpstr>শিখণফল</vt:lpstr>
      <vt:lpstr> পূর্ণ প্রতিযোগিতামূলক বাজার ও ইহার বৈশিষ্ঠ্যঃ   </vt:lpstr>
      <vt:lpstr>স্বল্পকালে পূর্ণ প্রতিযোগিতামূলক বাজারে ভারসাম্যের শর্ত</vt:lpstr>
      <vt:lpstr>পূর্ণ প্রতিযোগিতায় স্বল্পকালে একটি ফার্ম গড় ব্যয় (AC) এর উপর নির্ভর করে তিন ধরনের অবস্থায় ভারসাম্য লাভ করে ।</vt:lpstr>
      <vt:lpstr>অ-স্বাভাবিক মুনাফা(SUPER-NORMAL PROFIT)</vt:lpstr>
      <vt:lpstr>স্বাভাবিক মুনাফা(NORMAL PROFIT)</vt:lpstr>
      <vt:lpstr>ক্ষতি(LOSS)</vt:lpstr>
      <vt:lpstr>সাধারণ বহুনির্বাচনি প্রশ্ন (Simple MCQ)</vt:lpstr>
      <vt:lpstr>সাধারণ বহুনির্বাচনি প্রশ্ন (Simple MCQ)</vt:lpstr>
      <vt:lpstr>বহুপদি সমাপ্তিসূচক বহুনির্বাচনি প্রশ্ন (Multiple Completion MCQ)</vt:lpstr>
      <vt:lpstr>দলীয় কাজ</vt:lpstr>
      <vt:lpstr>সৃজনশীল প্রশ্ন(CQ)</vt:lpstr>
      <vt:lpstr>বাজার (MARKET)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ABTABUL ALAM</dc:creator>
  <cp:lastModifiedBy>ABTABUL ALAM</cp:lastModifiedBy>
  <cp:revision>172</cp:revision>
  <dcterms:created xsi:type="dcterms:W3CDTF">2006-08-16T00:00:00Z</dcterms:created>
  <dcterms:modified xsi:type="dcterms:W3CDTF">2020-08-06T07:24:43Z</dcterms:modified>
</cp:coreProperties>
</file>