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477" r:id="rId2"/>
    <p:sldId id="469" r:id="rId3"/>
    <p:sldId id="470" r:id="rId4"/>
    <p:sldId id="411" r:id="rId5"/>
    <p:sldId id="443" r:id="rId6"/>
    <p:sldId id="315" r:id="rId7"/>
    <p:sldId id="412" r:id="rId8"/>
    <p:sldId id="461" r:id="rId9"/>
    <p:sldId id="427" r:id="rId10"/>
    <p:sldId id="462" r:id="rId11"/>
    <p:sldId id="475" r:id="rId12"/>
    <p:sldId id="464" r:id="rId13"/>
    <p:sldId id="465" r:id="rId14"/>
    <p:sldId id="438" r:id="rId15"/>
    <p:sldId id="476" r:id="rId16"/>
    <p:sldId id="468" r:id="rId17"/>
    <p:sldId id="472" r:id="rId18"/>
    <p:sldId id="473" r:id="rId19"/>
    <p:sldId id="471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CC00FF"/>
    <a:srgbClr val="009900"/>
    <a:srgbClr val="CC3300"/>
    <a:srgbClr val="CC99FF"/>
    <a:srgbClr val="CC66FF"/>
    <a:srgbClr val="9933FF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8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447800" y="228600"/>
            <a:ext cx="6324600" cy="1219200"/>
          </a:xfrm>
          <a:prstGeom prst="horizontalScroll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0566"/>
            <a:ext cx="8305800" cy="51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228600"/>
            <a:ext cx="6603763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10" y="1136673"/>
            <a:ext cx="7236579" cy="265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10" y="4050405"/>
            <a:ext cx="675495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6B278FE8-0651-4601-9563-5CEEDA30D42A}"/>
              </a:ext>
            </a:extLst>
          </p:cNvPr>
          <p:cNvSpPr/>
          <p:nvPr/>
        </p:nvSpPr>
        <p:spPr>
          <a:xfrm rot="2051223">
            <a:off x="5473683" y="1522670"/>
            <a:ext cx="1076507" cy="4114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EE20FE7-1763-4430-BFF3-DAF5002A0DBE}"/>
              </a:ext>
            </a:extLst>
          </p:cNvPr>
          <p:cNvSpPr/>
          <p:nvPr/>
        </p:nvSpPr>
        <p:spPr>
          <a:xfrm rot="5792450">
            <a:off x="7134072" y="3475864"/>
            <a:ext cx="1202335" cy="5543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283E22FA-B623-4962-8C05-B9834CFB3190}"/>
              </a:ext>
            </a:extLst>
          </p:cNvPr>
          <p:cNvSpPr/>
          <p:nvPr/>
        </p:nvSpPr>
        <p:spPr>
          <a:xfrm rot="10124460">
            <a:off x="5400643" y="5668163"/>
            <a:ext cx="1122548" cy="4180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F3F143DA-344A-41CD-93E2-D43719CFED98}"/>
              </a:ext>
            </a:extLst>
          </p:cNvPr>
          <p:cNvSpPr/>
          <p:nvPr/>
        </p:nvSpPr>
        <p:spPr>
          <a:xfrm rot="13115663">
            <a:off x="2680236" y="5519723"/>
            <a:ext cx="974035" cy="383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C97B4D66-F6BD-4126-9D24-D93637F58798}"/>
              </a:ext>
            </a:extLst>
          </p:cNvPr>
          <p:cNvSpPr/>
          <p:nvPr/>
        </p:nvSpPr>
        <p:spPr>
          <a:xfrm rot="15753034">
            <a:off x="1110759" y="3448753"/>
            <a:ext cx="974035" cy="4128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B0A7E449-0ABA-49AB-ACE9-AD294D8F709E}"/>
              </a:ext>
            </a:extLst>
          </p:cNvPr>
          <p:cNvSpPr/>
          <p:nvPr/>
        </p:nvSpPr>
        <p:spPr>
          <a:xfrm rot="20388453">
            <a:off x="2713581" y="1362558"/>
            <a:ext cx="1237347" cy="3704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FE6506-4FF2-4E45-963E-B4D7CDF79EA5}"/>
              </a:ext>
            </a:extLst>
          </p:cNvPr>
          <p:cNvSpPr/>
          <p:nvPr/>
        </p:nvSpPr>
        <p:spPr>
          <a:xfrm>
            <a:off x="1600200" y="1962054"/>
            <a:ext cx="2009771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4FA838-85FD-4E63-9217-939C383271BF}"/>
              </a:ext>
            </a:extLst>
          </p:cNvPr>
          <p:cNvSpPr/>
          <p:nvPr/>
        </p:nvSpPr>
        <p:spPr>
          <a:xfrm>
            <a:off x="3859883" y="1126079"/>
            <a:ext cx="1753731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9E93A-FC8B-4D25-A108-36A1C3027906}"/>
              </a:ext>
            </a:extLst>
          </p:cNvPr>
          <p:cNvSpPr/>
          <p:nvPr/>
        </p:nvSpPr>
        <p:spPr>
          <a:xfrm>
            <a:off x="5791200" y="2057400"/>
            <a:ext cx="1753731" cy="1728573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মাথাপিছু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7C00F7-A8DF-486A-80E0-9CAA35CC307C}"/>
              </a:ext>
            </a:extLst>
          </p:cNvPr>
          <p:cNvSpPr/>
          <p:nvPr/>
        </p:nvSpPr>
        <p:spPr>
          <a:xfrm>
            <a:off x="5659183" y="4024472"/>
            <a:ext cx="2185540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CE9497-A6EB-4CCE-B7DD-981161E7C80D}"/>
              </a:ext>
            </a:extLst>
          </p:cNvPr>
          <p:cNvSpPr/>
          <p:nvPr/>
        </p:nvSpPr>
        <p:spPr>
          <a:xfrm>
            <a:off x="1752600" y="3728911"/>
            <a:ext cx="1753731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ভোগ্যপণ্য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D0CE2B-E30E-42A3-B106-562F882C682C}"/>
              </a:ext>
            </a:extLst>
          </p:cNvPr>
          <p:cNvSpPr/>
          <p:nvPr/>
        </p:nvSpPr>
        <p:spPr>
          <a:xfrm>
            <a:off x="3501100" y="4830831"/>
            <a:ext cx="1959221" cy="161934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AE78B5E0-9787-42D2-86A5-E58195BDBC54}"/>
              </a:ext>
            </a:extLst>
          </p:cNvPr>
          <p:cNvSpPr/>
          <p:nvPr/>
        </p:nvSpPr>
        <p:spPr>
          <a:xfrm>
            <a:off x="3501100" y="2752016"/>
            <a:ext cx="2279998" cy="2078815"/>
          </a:xfrm>
          <a:prstGeom prst="star6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609600" y="152400"/>
            <a:ext cx="8077200" cy="574811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7" grpId="0" animBg="1"/>
      <p:bldP spid="31" grpId="0" animBg="1"/>
      <p:bldP spid="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066800" y="196993"/>
            <a:ext cx="7391400" cy="574811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3465" y="5624143"/>
            <a:ext cx="8029977" cy="68580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3" y="1079155"/>
            <a:ext cx="2438611" cy="192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454" y="1105460"/>
            <a:ext cx="2310584" cy="192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733" y="1097524"/>
            <a:ext cx="2341067" cy="1926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66" y="3231304"/>
            <a:ext cx="2341067" cy="19204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806" y="3213014"/>
            <a:ext cx="2347163" cy="19386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6279" y="3231304"/>
            <a:ext cx="2347163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584853" y="196993"/>
            <a:ext cx="8168759" cy="574811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4853" y="5624143"/>
            <a:ext cx="8178147" cy="68580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53" y="1104788"/>
            <a:ext cx="2334970" cy="19204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818" y="1129174"/>
            <a:ext cx="2304488" cy="1896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933" y="1153503"/>
            <a:ext cx="2341067" cy="1896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28" y="3346424"/>
            <a:ext cx="2292295" cy="19143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108" y="3348554"/>
            <a:ext cx="2286198" cy="19143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028" y="3346424"/>
            <a:ext cx="2310584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8E6851-6D8B-43F2-86E5-058B9A9ECE6F}"/>
              </a:ext>
            </a:extLst>
          </p:cNvPr>
          <p:cNvSpPr txBox="1"/>
          <p:nvPr/>
        </p:nvSpPr>
        <p:spPr>
          <a:xfrm>
            <a:off x="152400" y="12157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ED6ABE-CA2F-4246-860F-315DDFA6B4AA}"/>
              </a:ext>
            </a:extLst>
          </p:cNvPr>
          <p:cNvSpPr/>
          <p:nvPr/>
        </p:nvSpPr>
        <p:spPr>
          <a:xfrm>
            <a:off x="457200" y="4343400"/>
            <a:ext cx="8331200" cy="144780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সম্ভাবনাময়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3428"/>
            <a:ext cx="3647407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9186"/>
            <a:ext cx="38862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2400" y="228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797460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0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45983"/>
              </p:ext>
            </p:extLst>
          </p:nvPr>
        </p:nvGraphicFramePr>
        <p:xfrm>
          <a:off x="381000" y="914400"/>
          <a:ext cx="8382000" cy="5429445"/>
        </p:xfrm>
        <a:graphic>
          <a:graphicData uri="http://schemas.openxmlformats.org/drawingml/2006/table">
            <a:tbl>
              <a:tblPr firstRow="1" bandRow="1"/>
              <a:tblGrid>
                <a:gridCol w="2514600">
                  <a:extLst>
                    <a:ext uri="{9D8B030D-6E8A-4147-A177-3AD203B41FA5}">
                      <a16:colId xmlns:a16="http://schemas.microsoft.com/office/drawing/2014/main" val="21568093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338753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00497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8522851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9627811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30574840"/>
                    </a:ext>
                  </a:extLst>
                </a:gridCol>
              </a:tblGrid>
              <a:tr h="1062795"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শিল্পখাতের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অবদান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(১৯৯৫-৯৬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ভিত্তি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  <a:p>
                      <a:pPr algn="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56652"/>
                  </a:ext>
                </a:extLst>
              </a:tr>
              <a:tr h="8237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endParaRPr lang="en-US" sz="1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২০০৮-২০০৯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endParaRPr lang="en-US" sz="1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২০০৯-২০১০</a:t>
                      </a:r>
                      <a:endParaRPr lang="en-US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endParaRPr lang="en-US" sz="1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২০১০-২০১১</a:t>
                      </a:r>
                      <a:endParaRPr lang="en-US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endParaRPr lang="en-US" sz="1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২০১১-২০১২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endParaRPr lang="en-US" sz="1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২০১২-২০১৩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61064"/>
                  </a:ext>
                </a:extLst>
              </a:tr>
              <a:tr h="82376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মাঝারি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৪১৭৩৫.০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৪৪২২৯.৮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৪৯০৬৯.৯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৫৪২৩২.৩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৫৯৮৩০.১৩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72098"/>
                  </a:ext>
                </a:extLst>
              </a:tr>
              <a:tr h="82376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জিডিপির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শতকরা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১২.৭১%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১২.৬৮%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১৩.২০%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১৩.৭৫%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357525"/>
                  </a:ext>
                </a:extLst>
              </a:tr>
              <a:tr h="82376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কুটির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১৭০১৮.৯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১৮৩৪০.৯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১৯৪১১.৯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২০৬৬৪.৭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২২০৬১.৯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48235"/>
                  </a:ext>
                </a:extLst>
              </a:tr>
              <a:tr h="82376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জিডিপির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শতকরা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৫.১৮%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৫.২৬%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৫.২২%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৫.২৬%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8526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8854" y="76200"/>
            <a:ext cx="8384146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শিল্পখাতের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766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46258"/>
              </p:ext>
            </p:extLst>
          </p:nvPr>
        </p:nvGraphicFramePr>
        <p:xfrm>
          <a:off x="457201" y="1447801"/>
          <a:ext cx="8305800" cy="4992969"/>
        </p:xfrm>
        <a:graphic>
          <a:graphicData uri="http://schemas.openxmlformats.org/drawingml/2006/table">
            <a:tbl>
              <a:tblPr firstRow="1" bandRow="1"/>
              <a:tblGrid>
                <a:gridCol w="1677133">
                  <a:extLst>
                    <a:ext uri="{9D8B030D-6E8A-4147-A177-3AD203B41FA5}">
                      <a16:colId xmlns:a16="http://schemas.microsoft.com/office/drawing/2014/main" val="1210075022"/>
                    </a:ext>
                  </a:extLst>
                </a:gridCol>
                <a:gridCol w="2795221">
                  <a:extLst>
                    <a:ext uri="{9D8B030D-6E8A-4147-A177-3AD203B41FA5}">
                      <a16:colId xmlns:a16="http://schemas.microsoft.com/office/drawing/2014/main" val="541663406"/>
                    </a:ext>
                  </a:extLst>
                </a:gridCol>
                <a:gridCol w="3833446">
                  <a:extLst>
                    <a:ext uri="{9D8B030D-6E8A-4147-A177-3AD203B41FA5}">
                      <a16:colId xmlns:a16="http://schemas.microsoft.com/office/drawing/2014/main" val="1231735233"/>
                    </a:ext>
                  </a:extLst>
                </a:gridCol>
              </a:tblGrid>
              <a:tr h="4931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উন্নত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অনুন্নত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37646"/>
                  </a:ext>
                </a:extLst>
              </a:tr>
              <a:tr h="1827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নারায়নগঞ্জ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নরসিংদী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গাজীপুর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জামালপুর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শেরপুর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নেত্রকোনা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কিশোরগঞ্জ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ময়মনসিংহ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টাংগাইল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রাজবাড়ী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গোপালগঞ্জ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শরীয়তপুর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মাদারীপুর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ফরিদপুর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মানিকগঞ্জ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মুন্সীগঞ্জ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86435"/>
                  </a:ext>
                </a:extLst>
              </a:tr>
              <a:tr h="1479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চট্টগ্রাম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চট্টগ্রাম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কক্সবাজার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ব্রাম্মনবাড়িয়া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কুমিল্লা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ফেনী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নোয়াখালী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লক্ষীপুর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খাগড়াছড়ি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রাংগামাটি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বান্দরবান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13345"/>
                  </a:ext>
                </a:extLst>
              </a:tr>
              <a:tr h="10000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রাজশাহী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বগুড়া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জয়পুরহাট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নওগাঁ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চাঁপাইনবাবগঞ্জ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রাজশাহী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নাটোর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সিরাজগঞ্জ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পাবনা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527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1" y="228600"/>
            <a:ext cx="8305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জেলাসমূহের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8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21088"/>
              </p:ext>
            </p:extLst>
          </p:nvPr>
        </p:nvGraphicFramePr>
        <p:xfrm>
          <a:off x="533399" y="1505457"/>
          <a:ext cx="8229601" cy="4534356"/>
        </p:xfrm>
        <a:graphic>
          <a:graphicData uri="http://schemas.openxmlformats.org/drawingml/2006/table">
            <a:tbl>
              <a:tblPr firstRow="1" bandRow="1"/>
              <a:tblGrid>
                <a:gridCol w="1661746">
                  <a:extLst>
                    <a:ext uri="{9D8B030D-6E8A-4147-A177-3AD203B41FA5}">
                      <a16:colId xmlns:a16="http://schemas.microsoft.com/office/drawing/2014/main" val="1210075022"/>
                    </a:ext>
                  </a:extLst>
                </a:gridCol>
                <a:gridCol w="1820008">
                  <a:extLst>
                    <a:ext uri="{9D8B030D-6E8A-4147-A177-3AD203B41FA5}">
                      <a16:colId xmlns:a16="http://schemas.microsoft.com/office/drawing/2014/main" val="541663406"/>
                    </a:ext>
                  </a:extLst>
                </a:gridCol>
                <a:gridCol w="4747847">
                  <a:extLst>
                    <a:ext uri="{9D8B030D-6E8A-4147-A177-3AD203B41FA5}">
                      <a16:colId xmlns:a16="http://schemas.microsoft.com/office/drawing/2014/main" val="1231735233"/>
                    </a:ext>
                  </a:extLst>
                </a:gridCol>
              </a:tblGrid>
              <a:tr h="4981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উন্নত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অনুন্নত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37646"/>
                  </a:ext>
                </a:extLst>
              </a:tr>
              <a:tr h="11428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রংপুর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রংপুর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পঞ্চগড়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ঠাকুরগাঁ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দিনাজপুর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নীলফামারী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লালমনিরহাট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কুড়িগ্রাম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গাইবান্ধা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86435"/>
                  </a:ext>
                </a:extLst>
              </a:tr>
              <a:tr h="9577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খুলনা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চুয়াডাঙ্গা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মেহেরপুর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কুষ্টিয়া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ঝিনাইদহ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মাগুরা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নড়াইল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যশোর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সাতক্ষীরা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খুলনা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বাগেরহাট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13345"/>
                  </a:ext>
                </a:extLst>
              </a:tr>
              <a:tr h="9577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বরিশাল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বরিশাল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ঝালকাঠি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পিরোজপুর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পটুয়াখালী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বরগুনা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ভোলা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52710"/>
                  </a:ext>
                </a:extLst>
              </a:tr>
              <a:tr h="9577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সিলেট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সিলেট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সুনামগঞ্জ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মৌলভীবাজার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হবিগঞ্জ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7451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1" y="228600"/>
            <a:ext cx="83058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জেলাসমূহের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685800" y="312004"/>
            <a:ext cx="45720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459720" y="2068301"/>
            <a:ext cx="3160802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85170" y="2633880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0" y="2641304"/>
            <a:ext cx="3181731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সিরামিকস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49" y="1530284"/>
            <a:ext cx="8294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2044403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760" y="2101450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53" y="2672724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231052" y="2062684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0" y="3664284"/>
            <a:ext cx="3247949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পর্যটন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2189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সিরামিকস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1" y="4237287"/>
            <a:ext cx="3268877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199" y="3126267"/>
            <a:ext cx="822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14400" y="36403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280" y="3686318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26" y="4298475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0" y="5340684"/>
            <a:ext cx="3247947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দ্রুতগতি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953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মন্থর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1" y="5913687"/>
            <a:ext cx="3268875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অপরিবর্তনীয়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" y="480266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শিল্পোন্নয়নের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3167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023" y="5388886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78" y="532588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29325" y="588243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198855" y="364710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232" y="5985787"/>
            <a:ext cx="39017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6" grpId="0" animBg="1"/>
      <p:bldP spid="31" grpId="0" animBg="1"/>
      <p:bldP spid="32" grpId="0" animBg="1"/>
      <p:bldP spid="33" grpId="0" animBg="1"/>
      <p:bldP spid="3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54" grpId="0" animBg="1"/>
      <p:bldP spid="56" grpId="0" animBg="1"/>
      <p:bldP spid="57" grpId="0" animBg="1"/>
      <p:bldP spid="58" grpId="0"/>
      <p:bldP spid="67" grpId="0" animBg="1"/>
      <p:bldP spid="79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9093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86200" y="1676400"/>
            <a:ext cx="4724400" cy="3439767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০১৭১৬-২২৪৪২৫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6725" y="4876800"/>
            <a:ext cx="8522947" cy="1676400"/>
          </a:xfrm>
          <a:prstGeom prst="round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26" y="228600"/>
            <a:ext cx="8522947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4572000"/>
            <a:ext cx="9144000" cy="1600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1650" y="762000"/>
            <a:ext cx="8140700" cy="3327400"/>
            <a:chOff x="533400" y="762000"/>
            <a:chExt cx="8140700" cy="3327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762000"/>
              <a:ext cx="4445000" cy="33274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400" y="762000"/>
              <a:ext cx="3695700" cy="33274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1024945"/>
            <a:ext cx="3505200" cy="4991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191000" y="1023871"/>
            <a:ext cx="4572000" cy="49911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০৬/০৮/২০২০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152400" y="106797"/>
            <a:ext cx="579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885" y="5120823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48789"/>
            <a:ext cx="3657600" cy="18288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48789"/>
            <a:ext cx="3657600" cy="18288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34806"/>
            <a:ext cx="3657600" cy="18288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34806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0958DE7-ED6F-4928-AC00-F7907CEFC96F}"/>
              </a:ext>
            </a:extLst>
          </p:cNvPr>
          <p:cNvSpPr/>
          <p:nvPr/>
        </p:nvSpPr>
        <p:spPr>
          <a:xfrm>
            <a:off x="381000" y="1371600"/>
            <a:ext cx="8378685" cy="3962400"/>
          </a:xfrm>
          <a:prstGeom prst="bevel">
            <a:avLst/>
          </a:prstGeom>
          <a:solidFill>
            <a:schemeClr val="bg2"/>
          </a:solidFill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609600" y="1524000"/>
            <a:ext cx="807720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424070" y="263389"/>
            <a:ext cx="8229600" cy="574811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625" y="5562600"/>
            <a:ext cx="7833575" cy="68580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9226"/>
            <a:ext cx="3657600" cy="1906215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" y="3325401"/>
            <a:ext cx="3657600" cy="198198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45500"/>
            <a:ext cx="3657600" cy="194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" b="5221"/>
          <a:stretch/>
        </p:blipFill>
        <p:spPr>
          <a:xfrm>
            <a:off x="4876800" y="1149227"/>
            <a:ext cx="3657600" cy="19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066800" y="152400"/>
            <a:ext cx="7239000" cy="574811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6800" y="5737864"/>
            <a:ext cx="7239000" cy="68580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সেবামুলক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66800" y="1065341"/>
            <a:ext cx="3200400" cy="1920240"/>
            <a:chOff x="1015504" y="1078370"/>
            <a:chExt cx="3552154" cy="20197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408" y="1078370"/>
              <a:ext cx="3524250" cy="19755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15504" y="2636417"/>
              <a:ext cx="1893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FF00"/>
                  </a:solidFill>
                </a:rPr>
                <a:t>বিদ্যু</a:t>
              </a:r>
              <a:r>
                <a:rPr lang="en-US" sz="2400" dirty="0" smtClean="0">
                  <a:solidFill>
                    <a:srgbClr val="00FF00"/>
                  </a:solidFill>
                </a:rPr>
                <a:t>ৎ </a:t>
              </a:r>
              <a:r>
                <a:rPr lang="en-US" sz="2400" dirty="0" err="1" smtClean="0">
                  <a:solidFill>
                    <a:srgbClr val="00FF00"/>
                  </a:solidFill>
                </a:rPr>
                <a:t>উৎপাদন</a:t>
              </a:r>
              <a:r>
                <a:rPr lang="en-US" sz="2400" dirty="0" smtClean="0">
                  <a:solidFill>
                    <a:srgbClr val="00FF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FF00"/>
                  </a:solidFill>
                </a:rPr>
                <a:t>শিল্প</a:t>
              </a:r>
              <a:endParaRPr lang="en-US" sz="2400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05400" y="1065341"/>
            <a:ext cx="3200400" cy="1920240"/>
            <a:chOff x="5129156" y="1066800"/>
            <a:chExt cx="3200400" cy="19962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156" y="1066800"/>
              <a:ext cx="3200400" cy="19871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29156" y="2601382"/>
              <a:ext cx="1459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প্রকৌশল</a:t>
              </a:r>
              <a:r>
                <a:rPr lang="en-US" sz="24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2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6800" y="3334443"/>
            <a:ext cx="3200400" cy="1920240"/>
            <a:chOff x="1205333" y="3200400"/>
            <a:chExt cx="3200400" cy="18082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33" y="3200400"/>
              <a:ext cx="3200400" cy="180824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05333" y="4535173"/>
              <a:ext cx="1653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ঔষধ</a:t>
              </a:r>
              <a:r>
                <a:rPr lang="en-US" sz="24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তৈরী</a:t>
              </a:r>
              <a:r>
                <a:rPr lang="en-US" sz="24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2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05400" y="3334443"/>
            <a:ext cx="3200400" cy="1920240"/>
            <a:chOff x="5129156" y="3210189"/>
            <a:chExt cx="3202546" cy="17984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302" y="3210189"/>
              <a:ext cx="3200400" cy="179845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129156" y="4535172"/>
              <a:ext cx="21226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হাসপাতাল</a:t>
              </a:r>
              <a:r>
                <a:rPr lang="en-US" sz="24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ক্লিনিক</a:t>
              </a:r>
              <a:endParaRPr lang="en-US" sz="2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3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494356" y="152400"/>
            <a:ext cx="4114800" cy="838200"/>
          </a:xfrm>
          <a:prstGeom prst="bevel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926C75-C438-4DBD-8BE2-F332D67760C2}"/>
              </a:ext>
            </a:extLst>
          </p:cNvPr>
          <p:cNvSpPr/>
          <p:nvPr/>
        </p:nvSpPr>
        <p:spPr>
          <a:xfrm>
            <a:off x="456256" y="3946603"/>
            <a:ext cx="8305800" cy="230857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২৫০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56" y="2971800"/>
            <a:ext cx="8267700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56144"/>
            <a:ext cx="2818456" cy="14001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78967"/>
            <a:ext cx="28194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15611</TotalTime>
  <Words>627</Words>
  <Application>Microsoft Office PowerPoint</Application>
  <PresentationFormat>On-screen Show (4:3)</PresentationFormat>
  <Paragraphs>137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2373</cp:revision>
  <dcterms:created xsi:type="dcterms:W3CDTF">2006-08-16T00:00:00Z</dcterms:created>
  <dcterms:modified xsi:type="dcterms:W3CDTF">2020-08-06T04:04:09Z</dcterms:modified>
</cp:coreProperties>
</file>