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8B1E8-50B5-488B-BFAA-803C6BCCB1FC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5DA53-55F7-48B2-A84B-D42112916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8B1E8-50B5-488B-BFAA-803C6BCCB1FC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5DA53-55F7-48B2-A84B-D42112916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549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8B1E8-50B5-488B-BFAA-803C6BCCB1FC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5DA53-55F7-48B2-A84B-D42112916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147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8B1E8-50B5-488B-BFAA-803C6BCCB1FC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5DA53-55F7-48B2-A84B-D4211291697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3300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8B1E8-50B5-488B-BFAA-803C6BCCB1FC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5DA53-55F7-48B2-A84B-D42112916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33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8B1E8-50B5-488B-BFAA-803C6BCCB1FC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5DA53-55F7-48B2-A84B-D42112916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8B1E8-50B5-488B-BFAA-803C6BCCB1FC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5DA53-55F7-48B2-A84B-D42112916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34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8B1E8-50B5-488B-BFAA-803C6BCCB1FC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5DA53-55F7-48B2-A84B-D42112916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113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8B1E8-50B5-488B-BFAA-803C6BCCB1FC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5DA53-55F7-48B2-A84B-D42112916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21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8B1E8-50B5-488B-BFAA-803C6BCCB1FC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5DA53-55F7-48B2-A84B-D42112916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04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8B1E8-50B5-488B-BFAA-803C6BCCB1FC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5DA53-55F7-48B2-A84B-D42112916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64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8B1E8-50B5-488B-BFAA-803C6BCCB1FC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5DA53-55F7-48B2-A84B-D42112916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50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8B1E8-50B5-488B-BFAA-803C6BCCB1FC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5DA53-55F7-48B2-A84B-D42112916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818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8B1E8-50B5-488B-BFAA-803C6BCCB1FC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5DA53-55F7-48B2-A84B-D42112916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983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8B1E8-50B5-488B-BFAA-803C6BCCB1FC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5DA53-55F7-48B2-A84B-D42112916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762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8B1E8-50B5-488B-BFAA-803C6BCCB1FC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5DA53-55F7-48B2-A84B-D42112916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774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8B1E8-50B5-488B-BFAA-803C6BCCB1FC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5DA53-55F7-48B2-A84B-D42112916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544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AD8B1E8-50B5-488B-BFAA-803C6BCCB1FC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AD5DA53-55F7-48B2-A84B-D42112916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2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5.bin"/><Relationship Id="rId10" Type="http://schemas.openxmlformats.org/officeDocument/2006/relationships/oleObject" Target="../embeddings/oleObject9.bin"/><Relationship Id="rId4" Type="http://schemas.openxmlformats.org/officeDocument/2006/relationships/image" Target="../media/image16.wmf"/><Relationship Id="rId9" Type="http://schemas.openxmlformats.org/officeDocument/2006/relationships/oleObject" Target="../embeddings/oleObject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7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6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9.wmf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2.png"/><Relationship Id="rId4" Type="http://schemas.openxmlformats.org/officeDocument/2006/relationships/image" Target="../media/image9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7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163" y="907435"/>
            <a:ext cx="7535436" cy="48567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833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39472"/>
            <a:ext cx="5715000" cy="646331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উপপাদ্যের বর্ণনা (সাধারণ নির্বচন)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ight Triangle 22"/>
          <p:cNvSpPr/>
          <p:nvPr/>
        </p:nvSpPr>
        <p:spPr>
          <a:xfrm>
            <a:off x="4690946" y="2484864"/>
            <a:ext cx="1572322" cy="1366024"/>
          </a:xfrm>
          <a:prstGeom prst="rt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5115308" y="1328920"/>
            <a:ext cx="2087620" cy="2087620"/>
            <a:chOff x="3591308" y="1328920"/>
            <a:chExt cx="2087620" cy="2087620"/>
          </a:xfrm>
        </p:grpSpPr>
        <p:sp>
          <p:nvSpPr>
            <p:cNvPr id="19" name="Rectangle 18"/>
            <p:cNvSpPr/>
            <p:nvPr/>
          </p:nvSpPr>
          <p:spPr>
            <a:xfrm rot="18646554">
              <a:off x="3591308" y="1328920"/>
              <a:ext cx="2087620" cy="208762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 rot="2486445">
              <a:off x="3785227" y="1922246"/>
              <a:ext cx="1741715" cy="814252"/>
              <a:chOff x="1905000" y="5662748"/>
              <a:chExt cx="1741715" cy="814252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1905000" y="5830669"/>
                <a:ext cx="1524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6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অতিভুজ  </a:t>
                </a:r>
                <a:endParaRPr lang="en-US" sz="36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189515" y="5662748"/>
                <a:ext cx="457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6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২  </a:t>
                </a:r>
                <a:endParaRPr lang="en-US" sz="36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4703394" y="3852431"/>
            <a:ext cx="1563142" cy="1563142"/>
            <a:chOff x="3179394" y="3852431"/>
            <a:chExt cx="1563142" cy="1563142"/>
          </a:xfrm>
        </p:grpSpPr>
        <p:sp>
          <p:nvSpPr>
            <p:cNvPr id="20" name="Rectangle 19"/>
            <p:cNvSpPr/>
            <p:nvPr/>
          </p:nvSpPr>
          <p:spPr>
            <a:xfrm>
              <a:off x="3179394" y="3852431"/>
              <a:ext cx="1563142" cy="1563142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3481252" y="4191000"/>
              <a:ext cx="1105989" cy="788126"/>
              <a:chOff x="609600" y="5536474"/>
              <a:chExt cx="1105989" cy="788126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609600" y="5678269"/>
                <a:ext cx="838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600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ভূমি  </a:t>
                </a:r>
                <a:endParaRPr lang="en-US" sz="36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258389" y="5536474"/>
                <a:ext cx="457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600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২  </a:t>
                </a:r>
                <a:endParaRPr lang="en-US" sz="36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3318638" y="2484446"/>
            <a:ext cx="1371600" cy="1371600"/>
            <a:chOff x="1794638" y="2484446"/>
            <a:chExt cx="1371600" cy="1371600"/>
          </a:xfrm>
        </p:grpSpPr>
        <p:sp>
          <p:nvSpPr>
            <p:cNvPr id="22" name="Rectangle 21"/>
            <p:cNvSpPr/>
            <p:nvPr/>
          </p:nvSpPr>
          <p:spPr>
            <a:xfrm>
              <a:off x="1794638" y="2484446"/>
              <a:ext cx="1371600" cy="1371600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1957252" y="2778033"/>
              <a:ext cx="1014548" cy="762000"/>
              <a:chOff x="2133600" y="5562600"/>
              <a:chExt cx="1014548" cy="762000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2690948" y="5562600"/>
                <a:ext cx="457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600" dirty="0">
                    <a:latin typeface="NikoshBAN" pitchFamily="2" charset="0"/>
                    <a:cs typeface="NikoshBAN" pitchFamily="2" charset="0"/>
                  </a:rPr>
                  <a:t>২  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133600" y="5678269"/>
                <a:ext cx="838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600" dirty="0">
                    <a:latin typeface="NikoshBAN" pitchFamily="2" charset="0"/>
                    <a:cs typeface="NikoshBAN" pitchFamily="2" charset="0"/>
                  </a:rPr>
                  <a:t>লম্ব 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5129198" y="1328920"/>
            <a:ext cx="2087620" cy="2087620"/>
            <a:chOff x="3452798" y="1501777"/>
            <a:chExt cx="2087620" cy="2087620"/>
          </a:xfrm>
        </p:grpSpPr>
        <p:sp>
          <p:nvSpPr>
            <p:cNvPr id="29" name="Rectangle 28"/>
            <p:cNvSpPr/>
            <p:nvPr/>
          </p:nvSpPr>
          <p:spPr>
            <a:xfrm rot="18646554">
              <a:off x="3452798" y="1501777"/>
              <a:ext cx="2087620" cy="208762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12"/>
            <p:cNvGrpSpPr/>
            <p:nvPr/>
          </p:nvGrpSpPr>
          <p:grpSpPr>
            <a:xfrm rot="2486445">
              <a:off x="3785227" y="1922246"/>
              <a:ext cx="1741715" cy="814252"/>
              <a:chOff x="1905000" y="5662748"/>
              <a:chExt cx="1741715" cy="814252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1905000" y="5830669"/>
                <a:ext cx="1524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6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অতিভুজ  </a:t>
                </a:r>
                <a:endParaRPr lang="en-US" sz="36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3189515" y="5662748"/>
                <a:ext cx="457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NikoshBAN" pitchFamily="2" charset="0"/>
                  </a:rPr>
                  <a:t>২</a:t>
                </a:r>
                <a:r>
                  <a:rPr lang="bn-BD" sz="36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sz="36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4703394" y="3851306"/>
            <a:ext cx="1563142" cy="1563142"/>
            <a:chOff x="3206745" y="3698906"/>
            <a:chExt cx="1563142" cy="1563142"/>
          </a:xfrm>
        </p:grpSpPr>
        <p:sp>
          <p:nvSpPr>
            <p:cNvPr id="34" name="Rectangle 33"/>
            <p:cNvSpPr/>
            <p:nvPr/>
          </p:nvSpPr>
          <p:spPr>
            <a:xfrm>
              <a:off x="3206745" y="3698906"/>
              <a:ext cx="1563142" cy="156314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20"/>
            <p:cNvGrpSpPr/>
            <p:nvPr/>
          </p:nvGrpSpPr>
          <p:grpSpPr>
            <a:xfrm>
              <a:off x="3481252" y="4191000"/>
              <a:ext cx="1105989" cy="788126"/>
              <a:chOff x="609600" y="5536474"/>
              <a:chExt cx="1105989" cy="788126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609600" y="5678269"/>
                <a:ext cx="838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600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ভূমি  </a:t>
                </a:r>
                <a:endParaRPr lang="en-US" sz="36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1258389" y="5536474"/>
                <a:ext cx="457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6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NikoshBAN" pitchFamily="2" charset="0"/>
                  </a:rPr>
                  <a:t>২ </a:t>
                </a:r>
                <a:r>
                  <a:rPr lang="bn-BD" sz="3600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6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3238503" y="2487025"/>
            <a:ext cx="1466601" cy="1371600"/>
            <a:chOff x="1908939" y="2493882"/>
            <a:chExt cx="1466601" cy="1371600"/>
          </a:xfrm>
        </p:grpSpPr>
        <p:sp>
          <p:nvSpPr>
            <p:cNvPr id="39" name="Rectangle 38"/>
            <p:cNvSpPr/>
            <p:nvPr/>
          </p:nvSpPr>
          <p:spPr>
            <a:xfrm>
              <a:off x="2003940" y="2493882"/>
              <a:ext cx="1371600" cy="137160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25"/>
            <p:cNvGrpSpPr/>
            <p:nvPr/>
          </p:nvGrpSpPr>
          <p:grpSpPr>
            <a:xfrm>
              <a:off x="1908939" y="2726631"/>
              <a:ext cx="1331009" cy="782739"/>
              <a:chOff x="2085287" y="5511198"/>
              <a:chExt cx="1331009" cy="782739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2311626" y="5511198"/>
                <a:ext cx="110467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600" dirty="0">
                    <a:latin typeface="Times New Roman" panose="02020603050405020304" pitchFamily="18" charset="0"/>
                    <a:cs typeface="NikoshBAN" pitchFamily="2" charset="0"/>
                  </a:rPr>
                  <a:t>২</a:t>
                </a:r>
                <a:r>
                  <a:rPr lang="bn-BD" sz="3600" dirty="0"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085287" y="5647606"/>
                <a:ext cx="838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600" dirty="0">
                    <a:latin typeface="NikoshBAN" pitchFamily="2" charset="0"/>
                    <a:cs typeface="NikoshBAN" pitchFamily="2" charset="0"/>
                  </a:rPr>
                  <a:t>লম্ব 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609457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39472"/>
            <a:ext cx="5715000" cy="646331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উপপাদ্যের বর্ণনা (সাধারণ নির্বচন)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ight Triangle 22"/>
          <p:cNvSpPr/>
          <p:nvPr/>
        </p:nvSpPr>
        <p:spPr>
          <a:xfrm>
            <a:off x="4690946" y="2484864"/>
            <a:ext cx="1572322" cy="1366024"/>
          </a:xfrm>
          <a:prstGeom prst="rt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3"/>
          <p:cNvGrpSpPr/>
          <p:nvPr/>
        </p:nvGrpSpPr>
        <p:grpSpPr>
          <a:xfrm>
            <a:off x="5115308" y="1328920"/>
            <a:ext cx="2087620" cy="2087620"/>
            <a:chOff x="3591308" y="1328920"/>
            <a:chExt cx="2087620" cy="2087620"/>
          </a:xfrm>
          <a:solidFill>
            <a:srgbClr val="00B0F0"/>
          </a:solidFill>
        </p:grpSpPr>
        <p:sp>
          <p:nvSpPr>
            <p:cNvPr id="19" name="Rectangle 18"/>
            <p:cNvSpPr/>
            <p:nvPr/>
          </p:nvSpPr>
          <p:spPr>
            <a:xfrm rot="18646554">
              <a:off x="3591308" y="1328920"/>
              <a:ext cx="2087620" cy="208762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12"/>
            <p:cNvGrpSpPr/>
            <p:nvPr/>
          </p:nvGrpSpPr>
          <p:grpSpPr>
            <a:xfrm rot="2486445">
              <a:off x="3785227" y="1922246"/>
              <a:ext cx="1741715" cy="814252"/>
              <a:chOff x="1905000" y="5662748"/>
              <a:chExt cx="1741715" cy="814252"/>
            </a:xfrm>
            <a:grpFill/>
          </p:grpSpPr>
          <p:sp>
            <p:nvSpPr>
              <p:cNvPr id="10" name="TextBox 9"/>
              <p:cNvSpPr txBox="1"/>
              <p:nvPr/>
            </p:nvSpPr>
            <p:spPr>
              <a:xfrm>
                <a:off x="1905000" y="5830669"/>
                <a:ext cx="1524000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6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অতিভুজ  </a:t>
                </a:r>
                <a:endParaRPr lang="en-US" sz="36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189515" y="5662748"/>
                <a:ext cx="457200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6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২  </a:t>
                </a:r>
                <a:endParaRPr lang="en-US" sz="36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5" name="Group 23"/>
          <p:cNvGrpSpPr/>
          <p:nvPr/>
        </p:nvGrpSpPr>
        <p:grpSpPr>
          <a:xfrm>
            <a:off x="4694974" y="3844891"/>
            <a:ext cx="1563142" cy="1563142"/>
            <a:chOff x="3179394" y="3852431"/>
            <a:chExt cx="1563142" cy="1563142"/>
          </a:xfrm>
        </p:grpSpPr>
        <p:sp>
          <p:nvSpPr>
            <p:cNvPr id="20" name="Rectangle 19"/>
            <p:cNvSpPr/>
            <p:nvPr/>
          </p:nvSpPr>
          <p:spPr>
            <a:xfrm>
              <a:off x="3179394" y="3852431"/>
              <a:ext cx="1563142" cy="1563142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20"/>
            <p:cNvGrpSpPr/>
            <p:nvPr/>
          </p:nvGrpSpPr>
          <p:grpSpPr>
            <a:xfrm>
              <a:off x="3481252" y="4191000"/>
              <a:ext cx="1105989" cy="788126"/>
              <a:chOff x="609600" y="5536474"/>
              <a:chExt cx="1105989" cy="788126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609600" y="5678269"/>
                <a:ext cx="838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600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ভূমি  </a:t>
                </a:r>
                <a:endParaRPr lang="en-US" sz="36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258389" y="5536474"/>
                <a:ext cx="457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600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২  </a:t>
                </a:r>
                <a:endParaRPr lang="en-US" sz="36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7" name="Group 26"/>
          <p:cNvGrpSpPr/>
          <p:nvPr/>
        </p:nvGrpSpPr>
        <p:grpSpPr>
          <a:xfrm>
            <a:off x="3328852" y="2484446"/>
            <a:ext cx="1371600" cy="1371600"/>
            <a:chOff x="1794638" y="2484446"/>
            <a:chExt cx="1371600" cy="1371600"/>
          </a:xfrm>
        </p:grpSpPr>
        <p:sp>
          <p:nvSpPr>
            <p:cNvPr id="22" name="Rectangle 21"/>
            <p:cNvSpPr/>
            <p:nvPr/>
          </p:nvSpPr>
          <p:spPr>
            <a:xfrm>
              <a:off x="1794638" y="2484446"/>
              <a:ext cx="1371600" cy="13716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5"/>
            <p:cNvGrpSpPr/>
            <p:nvPr/>
          </p:nvGrpSpPr>
          <p:grpSpPr>
            <a:xfrm>
              <a:off x="1957252" y="2778033"/>
              <a:ext cx="1014548" cy="762000"/>
              <a:chOff x="2133600" y="5562600"/>
              <a:chExt cx="1014548" cy="762000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2690948" y="5562600"/>
                <a:ext cx="457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600" dirty="0">
                    <a:latin typeface="NikoshBAN" pitchFamily="2" charset="0"/>
                    <a:cs typeface="NikoshBAN" pitchFamily="2" charset="0"/>
                  </a:rPr>
                  <a:t>২  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133600" y="5678269"/>
                <a:ext cx="838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600" dirty="0">
                    <a:latin typeface="NikoshBAN" pitchFamily="2" charset="0"/>
                    <a:cs typeface="NikoshBAN" pitchFamily="2" charset="0"/>
                  </a:rPr>
                  <a:t>লম্ব 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>
            <a:off x="3733800" y="4267203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+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13"/>
          <p:cNvGrpSpPr/>
          <p:nvPr/>
        </p:nvGrpSpPr>
        <p:grpSpPr>
          <a:xfrm rot="19227900">
            <a:off x="7621329" y="3549851"/>
            <a:ext cx="2087620" cy="2087620"/>
            <a:chOff x="3591308" y="1328920"/>
            <a:chExt cx="2087620" cy="2087620"/>
          </a:xfrm>
          <a:solidFill>
            <a:srgbClr val="00B0F0"/>
          </a:solidFill>
        </p:grpSpPr>
        <p:sp>
          <p:nvSpPr>
            <p:cNvPr id="26" name="Rectangle 25"/>
            <p:cNvSpPr/>
            <p:nvPr/>
          </p:nvSpPr>
          <p:spPr>
            <a:xfrm rot="18646554">
              <a:off x="3591308" y="1328920"/>
              <a:ext cx="2087620" cy="208762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 rot="2486445">
              <a:off x="3785227" y="1922246"/>
              <a:ext cx="1741715" cy="814252"/>
              <a:chOff x="1905000" y="5662748"/>
              <a:chExt cx="1741715" cy="814252"/>
            </a:xfrm>
            <a:grpFill/>
          </p:grpSpPr>
          <p:sp>
            <p:nvSpPr>
              <p:cNvPr id="28" name="TextBox 27"/>
              <p:cNvSpPr txBox="1"/>
              <p:nvPr/>
            </p:nvSpPr>
            <p:spPr>
              <a:xfrm>
                <a:off x="1905000" y="5830669"/>
                <a:ext cx="1524000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6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অতিভুজ  </a:t>
                </a:r>
                <a:endParaRPr lang="en-US" sz="36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3189515" y="5662748"/>
                <a:ext cx="457200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6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২  </a:t>
                </a:r>
                <a:endParaRPr lang="en-US" sz="36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27" name="TextBox 26"/>
          <p:cNvSpPr txBox="1"/>
          <p:nvPr/>
        </p:nvSpPr>
        <p:spPr>
          <a:xfrm>
            <a:off x="6553200" y="4198206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0" name="Group 26"/>
          <p:cNvGrpSpPr/>
          <p:nvPr/>
        </p:nvGrpSpPr>
        <p:grpSpPr>
          <a:xfrm>
            <a:off x="2286000" y="4038600"/>
            <a:ext cx="1371600" cy="1371600"/>
            <a:chOff x="1794638" y="2484446"/>
            <a:chExt cx="1371600" cy="1371600"/>
          </a:xfrm>
        </p:grpSpPr>
        <p:sp>
          <p:nvSpPr>
            <p:cNvPr id="31" name="Rectangle 30"/>
            <p:cNvSpPr/>
            <p:nvPr/>
          </p:nvSpPr>
          <p:spPr>
            <a:xfrm>
              <a:off x="1794638" y="2484446"/>
              <a:ext cx="1371600" cy="13716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25"/>
            <p:cNvGrpSpPr/>
            <p:nvPr/>
          </p:nvGrpSpPr>
          <p:grpSpPr>
            <a:xfrm>
              <a:off x="1957252" y="2778033"/>
              <a:ext cx="1014548" cy="762000"/>
              <a:chOff x="2133600" y="5562600"/>
              <a:chExt cx="1014548" cy="762000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2690948" y="5562600"/>
                <a:ext cx="457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600" dirty="0">
                    <a:latin typeface="NikoshBAN" pitchFamily="2" charset="0"/>
                    <a:cs typeface="NikoshBAN" pitchFamily="2" charset="0"/>
                  </a:rPr>
                  <a:t>২  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133600" y="5678269"/>
                <a:ext cx="838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600" dirty="0">
                    <a:latin typeface="NikoshBAN" pitchFamily="2" charset="0"/>
                    <a:cs typeface="NikoshBAN" pitchFamily="2" charset="0"/>
                  </a:rPr>
                  <a:t>লম্ব 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560598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48148E-6 L -0.11528 0.215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00" y="1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73472E-18 L 0.26667 0.27778 " pathEditMode="relative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4563" y="262496"/>
            <a:ext cx="5715000" cy="646331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উপপাদ্যের বর্ণনা (সাধারণ নির্বচন)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380588" y="2822668"/>
            <a:ext cx="7349644" cy="2087620"/>
            <a:chOff x="762000" y="3603254"/>
            <a:chExt cx="7349644" cy="2087620"/>
          </a:xfrm>
        </p:grpSpPr>
        <p:grpSp>
          <p:nvGrpSpPr>
            <p:cNvPr id="5" name="Group 23"/>
            <p:cNvGrpSpPr/>
            <p:nvPr/>
          </p:nvGrpSpPr>
          <p:grpSpPr>
            <a:xfrm>
              <a:off x="3179394" y="3865494"/>
              <a:ext cx="1563142" cy="1563142"/>
              <a:chOff x="3179394" y="3852431"/>
              <a:chExt cx="1563142" cy="1563142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3179394" y="3852431"/>
                <a:ext cx="1563142" cy="1563142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" name="Group 20"/>
              <p:cNvGrpSpPr/>
              <p:nvPr/>
            </p:nvGrpSpPr>
            <p:grpSpPr>
              <a:xfrm>
                <a:off x="3481252" y="4191000"/>
                <a:ext cx="1105989" cy="788126"/>
                <a:chOff x="609600" y="5536474"/>
                <a:chExt cx="1105989" cy="788126"/>
              </a:xfrm>
            </p:grpSpPr>
            <p:sp>
              <p:nvSpPr>
                <p:cNvPr id="15" name="TextBox 14"/>
                <p:cNvSpPr txBox="1"/>
                <p:nvPr/>
              </p:nvSpPr>
              <p:spPr>
                <a:xfrm>
                  <a:off x="609600" y="5678269"/>
                  <a:ext cx="8382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BD" sz="3600" dirty="0">
                      <a:solidFill>
                        <a:srgbClr val="C00000"/>
                      </a:solidFill>
                      <a:latin typeface="NikoshBAN" pitchFamily="2" charset="0"/>
                      <a:cs typeface="NikoshBAN" pitchFamily="2" charset="0"/>
                    </a:rPr>
                    <a:t>ভূমি  </a:t>
                  </a:r>
                  <a:endParaRPr lang="en-US" sz="3600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1258389" y="5536474"/>
                  <a:ext cx="4572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BD" sz="3600" dirty="0">
                      <a:solidFill>
                        <a:srgbClr val="C00000"/>
                      </a:solidFill>
                      <a:latin typeface="NikoshBAN" pitchFamily="2" charset="0"/>
                      <a:cs typeface="NikoshBAN" pitchFamily="2" charset="0"/>
                    </a:rPr>
                    <a:t>২  </a:t>
                  </a:r>
                  <a:endParaRPr lang="en-US" sz="3600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</p:grpSp>
        <p:sp>
          <p:nvSpPr>
            <p:cNvPr id="21" name="TextBox 20"/>
            <p:cNvSpPr txBox="1"/>
            <p:nvPr/>
          </p:nvSpPr>
          <p:spPr>
            <a:xfrm>
              <a:off x="2209800" y="4267200"/>
              <a:ext cx="685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+</a:t>
              </a:r>
              <a:r>
                <a:rPr lang="bn-BD" sz="3600" dirty="0">
                  <a:latin typeface="NikoshBAN" pitchFamily="2" charset="0"/>
                  <a:cs typeface="NikoshBAN" pitchFamily="2" charset="0"/>
                </a:rPr>
                <a:t> 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9" name="Group 13"/>
            <p:cNvGrpSpPr/>
            <p:nvPr/>
          </p:nvGrpSpPr>
          <p:grpSpPr>
            <a:xfrm rot="19227900">
              <a:off x="6024024" y="3603254"/>
              <a:ext cx="2087620" cy="2087620"/>
              <a:chOff x="3500779" y="1323444"/>
              <a:chExt cx="2087620" cy="2087620"/>
            </a:xfrm>
          </p:grpSpPr>
          <p:sp>
            <p:nvSpPr>
              <p:cNvPr id="26" name="Rectangle 25"/>
              <p:cNvSpPr/>
              <p:nvPr/>
            </p:nvSpPr>
            <p:spPr>
              <a:xfrm rot="18646554">
                <a:off x="3500779" y="1323444"/>
                <a:ext cx="2087620" cy="208762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 rot="2486445">
                <a:off x="3785227" y="1922246"/>
                <a:ext cx="1741715" cy="814252"/>
                <a:chOff x="1905000" y="5662748"/>
                <a:chExt cx="1741715" cy="814252"/>
              </a:xfrm>
            </p:grpSpPr>
            <p:sp>
              <p:nvSpPr>
                <p:cNvPr id="28" name="TextBox 27"/>
                <p:cNvSpPr txBox="1"/>
                <p:nvPr/>
              </p:nvSpPr>
              <p:spPr>
                <a:xfrm>
                  <a:off x="1905000" y="5830669"/>
                  <a:ext cx="15240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BD" sz="3600" dirty="0">
                      <a:solidFill>
                        <a:schemeClr val="bg1"/>
                      </a:solidFill>
                      <a:latin typeface="NikoshBAN" pitchFamily="2" charset="0"/>
                      <a:cs typeface="NikoshBAN" pitchFamily="2" charset="0"/>
                    </a:rPr>
                    <a:t>অতিভুজ  </a:t>
                  </a:r>
                  <a:endParaRPr lang="en-US" sz="36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3189515" y="5662748"/>
                  <a:ext cx="4572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BD" sz="3600" dirty="0">
                      <a:solidFill>
                        <a:schemeClr val="bg1"/>
                      </a:solidFill>
                      <a:latin typeface="NikoshBAN" pitchFamily="2" charset="0"/>
                      <a:cs typeface="NikoshBAN" pitchFamily="2" charset="0"/>
                    </a:rPr>
                    <a:t>২  </a:t>
                  </a:r>
                  <a:endParaRPr lang="en-US" sz="36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</p:grpSp>
        <p:sp>
          <p:nvSpPr>
            <p:cNvPr id="27" name="TextBox 26"/>
            <p:cNvSpPr txBox="1"/>
            <p:nvPr/>
          </p:nvSpPr>
          <p:spPr>
            <a:xfrm>
              <a:off x="5029200" y="4198203"/>
              <a:ext cx="685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=</a:t>
              </a:r>
              <a:r>
                <a:rPr lang="bn-BD" sz="3600" dirty="0">
                  <a:latin typeface="NikoshBAN" pitchFamily="2" charset="0"/>
                  <a:cs typeface="NikoshBAN" pitchFamily="2" charset="0"/>
                </a:rPr>
                <a:t> 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14" name="Group 26"/>
            <p:cNvGrpSpPr/>
            <p:nvPr/>
          </p:nvGrpSpPr>
          <p:grpSpPr>
            <a:xfrm>
              <a:off x="762000" y="4038600"/>
              <a:ext cx="1371600" cy="1371600"/>
              <a:chOff x="1794638" y="2484446"/>
              <a:chExt cx="1371600" cy="1371600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1794638" y="2484446"/>
                <a:ext cx="1371600" cy="1371600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25"/>
              <p:cNvGrpSpPr/>
              <p:nvPr/>
            </p:nvGrpSpPr>
            <p:grpSpPr>
              <a:xfrm>
                <a:off x="1957252" y="2778033"/>
                <a:ext cx="1014548" cy="762000"/>
                <a:chOff x="2133600" y="5562600"/>
                <a:chExt cx="1014548" cy="762000"/>
              </a:xfrm>
            </p:grpSpPr>
            <p:sp>
              <p:nvSpPr>
                <p:cNvPr id="33" name="TextBox 32"/>
                <p:cNvSpPr txBox="1"/>
                <p:nvPr/>
              </p:nvSpPr>
              <p:spPr>
                <a:xfrm>
                  <a:off x="2690948" y="5562600"/>
                  <a:ext cx="4572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BD" sz="3600" dirty="0">
                      <a:latin typeface="NikoshBAN" pitchFamily="2" charset="0"/>
                      <a:cs typeface="NikoshBAN" pitchFamily="2" charset="0"/>
                    </a:rPr>
                    <a:t>২  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2133600" y="5678269"/>
                  <a:ext cx="8382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BD" sz="3600" dirty="0">
                      <a:latin typeface="NikoshBAN" pitchFamily="2" charset="0"/>
                      <a:cs typeface="NikoshBAN" pitchFamily="2" charset="0"/>
                    </a:rPr>
                    <a:t>লম্ব </a:t>
                  </a:r>
                  <a:endPara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3561704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-4.58333E-6 -0.180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/>
          <p:cNvSpPr/>
          <p:nvPr/>
        </p:nvSpPr>
        <p:spPr>
          <a:xfrm rot="18429395">
            <a:off x="6694636" y="1069724"/>
            <a:ext cx="2675040" cy="2675040"/>
          </a:xfrm>
          <a:prstGeom prst="rect">
            <a:avLst/>
          </a:prstGeom>
          <a:solidFill>
            <a:srgbClr val="00B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 rot="18426582">
            <a:off x="6270369" y="2350424"/>
            <a:ext cx="533400" cy="533400"/>
          </a:xfrm>
          <a:prstGeom prst="rect">
            <a:avLst/>
          </a:prstGeom>
          <a:solidFill>
            <a:srgbClr val="00B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58317" y="5318928"/>
            <a:ext cx="533400" cy="533400"/>
          </a:xfrm>
          <a:prstGeom prst="rect">
            <a:avLst/>
          </a:prstGeom>
          <a:solidFill>
            <a:srgbClr val="00B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158317" y="4785528"/>
            <a:ext cx="533400" cy="533400"/>
          </a:xfrm>
          <a:prstGeom prst="rect">
            <a:avLst/>
          </a:prstGeom>
          <a:solidFill>
            <a:srgbClr val="00B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58317" y="4252128"/>
            <a:ext cx="533400" cy="533400"/>
          </a:xfrm>
          <a:prstGeom prst="rect">
            <a:avLst/>
          </a:prstGeom>
          <a:solidFill>
            <a:srgbClr val="00B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624917" y="3717082"/>
            <a:ext cx="533400" cy="533400"/>
          </a:xfrm>
          <a:prstGeom prst="rect">
            <a:avLst/>
          </a:prstGeom>
          <a:solidFill>
            <a:srgbClr val="00B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091517" y="3717082"/>
            <a:ext cx="533400" cy="533400"/>
          </a:xfrm>
          <a:prstGeom prst="rect">
            <a:avLst/>
          </a:prstGeom>
          <a:solidFill>
            <a:srgbClr val="00B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58117" y="3717082"/>
            <a:ext cx="533400" cy="533400"/>
          </a:xfrm>
          <a:prstGeom prst="rect">
            <a:avLst/>
          </a:prstGeom>
          <a:solidFill>
            <a:srgbClr val="00B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624917" y="3183682"/>
            <a:ext cx="533400" cy="533400"/>
          </a:xfrm>
          <a:prstGeom prst="rect">
            <a:avLst/>
          </a:prstGeom>
          <a:solidFill>
            <a:srgbClr val="00B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091517" y="3183682"/>
            <a:ext cx="533400" cy="533400"/>
          </a:xfrm>
          <a:prstGeom prst="rect">
            <a:avLst/>
          </a:prstGeom>
          <a:solidFill>
            <a:srgbClr val="00B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58117" y="3183682"/>
            <a:ext cx="533400" cy="533400"/>
          </a:xfrm>
          <a:prstGeom prst="rect">
            <a:avLst/>
          </a:prstGeom>
          <a:solidFill>
            <a:srgbClr val="00B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624917" y="2650282"/>
            <a:ext cx="533400" cy="533400"/>
          </a:xfrm>
          <a:prstGeom prst="rect">
            <a:avLst/>
          </a:prstGeom>
          <a:solidFill>
            <a:srgbClr val="00B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091517" y="2651821"/>
            <a:ext cx="533400" cy="533400"/>
          </a:xfrm>
          <a:prstGeom prst="rect">
            <a:avLst/>
          </a:prstGeom>
          <a:solidFill>
            <a:srgbClr val="00B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558117" y="2650282"/>
            <a:ext cx="533400" cy="533400"/>
          </a:xfrm>
          <a:prstGeom prst="rect">
            <a:avLst/>
          </a:prstGeom>
          <a:solidFill>
            <a:srgbClr val="00B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758517" y="5318928"/>
            <a:ext cx="533400" cy="533400"/>
          </a:xfrm>
          <a:prstGeom prst="rect">
            <a:avLst/>
          </a:prstGeom>
          <a:solidFill>
            <a:srgbClr val="00B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225117" y="5318928"/>
            <a:ext cx="533400" cy="533400"/>
          </a:xfrm>
          <a:prstGeom prst="rect">
            <a:avLst/>
          </a:prstGeom>
          <a:solidFill>
            <a:srgbClr val="00B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691717" y="5318928"/>
            <a:ext cx="533400" cy="533400"/>
          </a:xfrm>
          <a:prstGeom prst="rect">
            <a:avLst/>
          </a:prstGeom>
          <a:solidFill>
            <a:srgbClr val="00B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758517" y="4785528"/>
            <a:ext cx="533400" cy="533400"/>
          </a:xfrm>
          <a:prstGeom prst="rect">
            <a:avLst/>
          </a:prstGeom>
          <a:solidFill>
            <a:srgbClr val="00B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225117" y="4784880"/>
            <a:ext cx="533400" cy="533400"/>
          </a:xfrm>
          <a:prstGeom prst="rect">
            <a:avLst/>
          </a:prstGeom>
          <a:solidFill>
            <a:srgbClr val="00B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691717" y="4785528"/>
            <a:ext cx="533400" cy="533400"/>
          </a:xfrm>
          <a:prstGeom prst="rect">
            <a:avLst/>
          </a:prstGeom>
          <a:solidFill>
            <a:srgbClr val="00B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758517" y="4252128"/>
            <a:ext cx="533400" cy="533400"/>
          </a:xfrm>
          <a:prstGeom prst="rect">
            <a:avLst/>
          </a:prstGeom>
          <a:solidFill>
            <a:srgbClr val="00B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225117" y="4251047"/>
            <a:ext cx="533400" cy="533400"/>
          </a:xfrm>
          <a:prstGeom prst="rect">
            <a:avLst/>
          </a:prstGeom>
          <a:solidFill>
            <a:srgbClr val="00B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691717" y="4252128"/>
            <a:ext cx="533400" cy="533400"/>
          </a:xfrm>
          <a:prstGeom prst="rect">
            <a:avLst/>
          </a:prstGeom>
          <a:solidFill>
            <a:srgbClr val="00B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6158317" y="5853545"/>
            <a:ext cx="533400" cy="533400"/>
          </a:xfrm>
          <a:prstGeom prst="rect">
            <a:avLst/>
          </a:prstGeom>
          <a:solidFill>
            <a:srgbClr val="00B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7758517" y="5853545"/>
            <a:ext cx="533400" cy="533400"/>
          </a:xfrm>
          <a:prstGeom prst="rect">
            <a:avLst/>
          </a:prstGeom>
          <a:solidFill>
            <a:srgbClr val="00B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7225117" y="5853545"/>
            <a:ext cx="533400" cy="533400"/>
          </a:xfrm>
          <a:prstGeom prst="rect">
            <a:avLst/>
          </a:prstGeom>
          <a:solidFill>
            <a:srgbClr val="00B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6691717" y="5853545"/>
            <a:ext cx="533400" cy="533400"/>
          </a:xfrm>
          <a:prstGeom prst="rect">
            <a:avLst/>
          </a:prstGeom>
          <a:solidFill>
            <a:srgbClr val="00B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 rot="18426582">
            <a:off x="6594143" y="1922527"/>
            <a:ext cx="533400" cy="533400"/>
          </a:xfrm>
          <a:prstGeom prst="rect">
            <a:avLst/>
          </a:prstGeom>
          <a:solidFill>
            <a:srgbClr val="00B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 rot="18426582">
            <a:off x="6918868" y="1495227"/>
            <a:ext cx="533400" cy="533400"/>
          </a:xfrm>
          <a:prstGeom prst="rect">
            <a:avLst/>
          </a:prstGeom>
          <a:solidFill>
            <a:srgbClr val="00B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 rot="18426582">
            <a:off x="7242642" y="1071774"/>
            <a:ext cx="533400" cy="533400"/>
          </a:xfrm>
          <a:prstGeom prst="rect">
            <a:avLst/>
          </a:prstGeom>
          <a:solidFill>
            <a:srgbClr val="00B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 rot="18426582">
            <a:off x="7560617" y="648028"/>
            <a:ext cx="533400" cy="533400"/>
          </a:xfrm>
          <a:prstGeom prst="rect">
            <a:avLst/>
          </a:prstGeom>
          <a:solidFill>
            <a:srgbClr val="00B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 rot="18426582">
            <a:off x="6699267" y="2672625"/>
            <a:ext cx="533400" cy="533400"/>
          </a:xfrm>
          <a:prstGeom prst="rect">
            <a:avLst/>
          </a:prstGeom>
          <a:solidFill>
            <a:srgbClr val="00B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 rot="18426582">
            <a:off x="7018867" y="2248228"/>
            <a:ext cx="533400" cy="533400"/>
          </a:xfrm>
          <a:prstGeom prst="rect">
            <a:avLst/>
          </a:prstGeom>
          <a:solidFill>
            <a:srgbClr val="00B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 rot="18426582">
            <a:off x="7344241" y="1820601"/>
            <a:ext cx="533400" cy="533400"/>
          </a:xfrm>
          <a:prstGeom prst="rect">
            <a:avLst/>
          </a:prstGeom>
          <a:solidFill>
            <a:srgbClr val="00B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 rot="18426582">
            <a:off x="7669649" y="1394572"/>
            <a:ext cx="533400" cy="533400"/>
          </a:xfrm>
          <a:prstGeom prst="rect">
            <a:avLst/>
          </a:prstGeom>
          <a:solidFill>
            <a:srgbClr val="00B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 rot="18426582">
            <a:off x="7986646" y="969521"/>
            <a:ext cx="533400" cy="533400"/>
          </a:xfrm>
          <a:prstGeom prst="rect">
            <a:avLst/>
          </a:prstGeom>
          <a:solidFill>
            <a:srgbClr val="00B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 rot="18426582">
            <a:off x="7124025" y="2996692"/>
            <a:ext cx="533400" cy="533400"/>
          </a:xfrm>
          <a:prstGeom prst="rect">
            <a:avLst/>
          </a:prstGeom>
          <a:solidFill>
            <a:srgbClr val="00B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 rot="18426582">
            <a:off x="7444281" y="2571900"/>
            <a:ext cx="533400" cy="533400"/>
          </a:xfrm>
          <a:prstGeom prst="rect">
            <a:avLst/>
          </a:prstGeom>
          <a:solidFill>
            <a:srgbClr val="00B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 rot="18426582">
            <a:off x="7769033" y="2147764"/>
            <a:ext cx="533400" cy="533400"/>
          </a:xfrm>
          <a:prstGeom prst="rect">
            <a:avLst/>
          </a:prstGeom>
          <a:solidFill>
            <a:srgbClr val="00B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 rot="18426582">
            <a:off x="8089705" y="1722556"/>
            <a:ext cx="533400" cy="533400"/>
          </a:xfrm>
          <a:prstGeom prst="rect">
            <a:avLst/>
          </a:prstGeom>
          <a:solidFill>
            <a:srgbClr val="00B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 rot="18426582">
            <a:off x="8408206" y="1294825"/>
            <a:ext cx="533400" cy="533400"/>
          </a:xfrm>
          <a:prstGeom prst="rect">
            <a:avLst/>
          </a:prstGeom>
          <a:solidFill>
            <a:srgbClr val="00B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 rot="18426582">
            <a:off x="7548817" y="3318028"/>
            <a:ext cx="533400" cy="533400"/>
          </a:xfrm>
          <a:prstGeom prst="rect">
            <a:avLst/>
          </a:prstGeom>
          <a:solidFill>
            <a:srgbClr val="00B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 rot="18426582">
            <a:off x="7868417" y="2893236"/>
            <a:ext cx="533400" cy="533400"/>
          </a:xfrm>
          <a:prstGeom prst="rect">
            <a:avLst/>
          </a:prstGeom>
          <a:solidFill>
            <a:srgbClr val="00B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 rot="18426582">
            <a:off x="8193401" y="2471676"/>
            <a:ext cx="533400" cy="533400"/>
          </a:xfrm>
          <a:prstGeom prst="rect">
            <a:avLst/>
          </a:prstGeom>
          <a:solidFill>
            <a:srgbClr val="00B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 rot="18426582">
            <a:off x="8513001" y="2045388"/>
            <a:ext cx="533400" cy="533400"/>
          </a:xfrm>
          <a:prstGeom prst="rect">
            <a:avLst/>
          </a:prstGeom>
          <a:solidFill>
            <a:srgbClr val="00B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 rot="18426582">
            <a:off x="8833257" y="1619940"/>
            <a:ext cx="533400" cy="533400"/>
          </a:xfrm>
          <a:prstGeom prst="rect">
            <a:avLst/>
          </a:prstGeom>
          <a:solidFill>
            <a:srgbClr val="00B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 rot="18426582">
            <a:off x="7973084" y="3640672"/>
            <a:ext cx="533400" cy="533400"/>
          </a:xfrm>
          <a:prstGeom prst="rect">
            <a:avLst/>
          </a:prstGeom>
          <a:solidFill>
            <a:srgbClr val="00B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 rot="18426582">
            <a:off x="8292170" y="3214947"/>
            <a:ext cx="533400" cy="533400"/>
          </a:xfrm>
          <a:prstGeom prst="rect">
            <a:avLst/>
          </a:prstGeom>
          <a:solidFill>
            <a:srgbClr val="00B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 rot="18426582">
            <a:off x="8617893" y="2791081"/>
            <a:ext cx="533400" cy="533400"/>
          </a:xfrm>
          <a:prstGeom prst="rect">
            <a:avLst/>
          </a:prstGeom>
          <a:solidFill>
            <a:srgbClr val="00B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 rot="18426582">
            <a:off x="8937493" y="2364328"/>
            <a:ext cx="533400" cy="533400"/>
          </a:xfrm>
          <a:prstGeom prst="rect">
            <a:avLst/>
          </a:prstGeom>
          <a:solidFill>
            <a:srgbClr val="00B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 rot="18426582">
            <a:off x="9258765" y="1938276"/>
            <a:ext cx="533400" cy="533400"/>
          </a:xfrm>
          <a:prstGeom prst="rect">
            <a:avLst/>
          </a:prstGeom>
          <a:solidFill>
            <a:srgbClr val="00B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 rot="17830500">
            <a:off x="917725" y="1621823"/>
            <a:ext cx="4267200" cy="1736646"/>
          </a:xfrm>
          <a:prstGeom prst="wedgeRoundRectCallou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ভূমি ৪ একক ও লম্ব ৩ একক হলে বিষয়টিকে এভাবে দেখানো যায়।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2345758">
            <a:off x="8386142" y="1099170"/>
            <a:ext cx="1521216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bn-IN" dirty="0"/>
              <a:t>   অতিভুজ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691717" y="6385728"/>
            <a:ext cx="1066800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bn-IN" dirty="0"/>
              <a:t>   ভুমি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38603" y="3108047"/>
            <a:ext cx="519517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bn-IN" dirty="0"/>
              <a:t>লম্ব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39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3.52451E-6 L 0.19167 -0.0444 " pathEditMode="relative" ptsTypes="AA">
                                      <p:cBhvr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08973E-6 L 0.16667 -0.12211 " pathEditMode="relative" ptsTypes="AA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3333 -0.17761 " pathEditMode="relative" ptsTypes="AA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6.47549E-6 L 0.30001 -0.31082 " pathEditMode="relative" ptsTypes="AA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47549E-6 L 0.275 -0.36632 " pathEditMode="relative" ptsTypes="AA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47549E-6 L 0.11667 -0.0777 " pathEditMode="relative" ptsTypes="AA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3472E-18 -4.35708E-6 L 0.28334 -0.22201 " pathEditMode="relative" ptsTypes="AA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52451E-6 L 0.25 -0.27752 " pathEditMode="relative" ptsTypes="AA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52451E-6 L 0.225 -0.33302 " pathEditMode="relative" ptsTypes="AA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500"/>
                            </p:stCondLst>
                            <p:childTnLst>
                              <p:par>
                                <p:cTn id="8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9.89824E-7 L 0.20001 -0.47734 " pathEditMode="relative" ptsTypes="AA">
                                      <p:cBhvr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500"/>
                            </p:stCondLst>
                            <p:childTnLst>
                              <p:par>
                                <p:cTn id="9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6864E-6 L 0.04583 -0.18108 " pathEditMode="relative" rAng="0" ptsTypes="AA">
                                      <p:cBhvr>
                                        <p:cTn id="10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0" y="-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3.13599E-6 L 0.02083 -0.23636 " pathEditMode="relative" rAng="0" ptsTypes="AA">
                                      <p:cBhvr>
                                        <p:cTn id="1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" y="-1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1.82239E-6 L 6.66667E-6 -0.29972 " pathEditMode="relative" ptsTypes="AA">
                                      <p:cBhvr>
                                        <p:cTn id="1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9.89824E-7 L 0.20834 -0.43293 " pathEditMode="relative" ptsTypes="AA">
                                      <p:cBhvr>
                                        <p:cTn id="1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3472E-18 8.17761E-6 L 0.2 -0.51063 " pathEditMode="relative" ptsTypes="AA">
                                      <p:cBhvr>
                                        <p:cTn id="1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334 -0.23311 " pathEditMode="relative" ptsTypes="AA">
                                      <p:cBhvr>
                                        <p:cTn id="1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9.89824E-7 L 3.33333E-6 -0.28862 " pathEditMode="relative" ptsTypes="AA">
                                      <p:cBhvr>
                                        <p:cTn id="1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6500"/>
                            </p:stCondLst>
                            <p:childTnLst>
                              <p:par>
                                <p:cTn id="16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12766E-7 L 0.2125 -0.4142 " pathEditMode="relative" rAng="0" ptsTypes="AA">
                                      <p:cBhvr>
                                        <p:cTn id="1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00" y="-20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7500"/>
                            </p:stCondLst>
                            <p:childTnLst>
                              <p:par>
                                <p:cTn id="17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8000"/>
                            </p:stCondLst>
                            <p:childTnLst>
                              <p:par>
                                <p:cTn id="18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9.89824E-7 L 0.19167 -0.46623 " pathEditMode="relative" ptsTypes="AA">
                                      <p:cBhvr>
                                        <p:cTn id="1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8500"/>
                            </p:stCondLst>
                            <p:childTnLst>
                              <p:par>
                                <p:cTn id="18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9000"/>
                            </p:stCondLst>
                            <p:childTnLst>
                              <p:par>
                                <p:cTn id="19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9.89824E-7 L 0.15833 -0.54394 " pathEditMode="relative" ptsTypes="AA">
                                      <p:cBhvr>
                                        <p:cTn id="1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9500"/>
                            </p:stCondLst>
                            <p:childTnLst>
                              <p:par>
                                <p:cTn id="19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0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2239E-6 L 0.00833 -0.25532 " pathEditMode="relative" ptsTypes="AA">
                                      <p:cBhvr>
                                        <p:cTn id="2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0500"/>
                            </p:stCondLst>
                            <p:childTnLst>
                              <p:par>
                                <p:cTn id="20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1000"/>
                            </p:stCondLst>
                            <p:childTnLst>
                              <p:par>
                                <p:cTn id="21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1.82239E-6 L 0.22501 -0.39963 " pathEditMode="relative" ptsTypes="AA">
                                      <p:cBhvr>
                                        <p:cTn id="21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1500"/>
                            </p:stCondLst>
                            <p:childTnLst>
                              <p:par>
                                <p:cTn id="2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2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9.89824E-7 L 0.21667 -0.45514 " pathEditMode="relative" ptsTypes="AA">
                                      <p:cBhvr>
                                        <p:cTn id="22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22500"/>
                            </p:stCondLst>
                            <p:childTnLst>
                              <p:par>
                                <p:cTn id="22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3000"/>
                            </p:stCondLst>
                            <p:childTnLst>
                              <p:par>
                                <p:cTn id="23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2239E-6 L 0.19167 -0.52174 " pathEditMode="relative" ptsTypes="AA">
                                      <p:cBhvr>
                                        <p:cTn id="23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3500"/>
                            </p:stCondLst>
                            <p:childTnLst>
                              <p:par>
                                <p:cTn id="23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4000"/>
                            </p:stCondLst>
                            <p:childTnLst>
                              <p:par>
                                <p:cTn id="24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1.82239E-6 L 0.16667 -0.58835 " pathEditMode="relative" ptsTypes="AA">
                                      <p:cBhvr>
                                        <p:cTn id="24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4500"/>
                            </p:stCondLst>
                            <p:childTnLst>
                              <p:par>
                                <p:cTn id="24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5055" y="143990"/>
            <a:ext cx="9077092" cy="1405533"/>
          </a:xfrm>
          <a:prstGeom prst="cloudCallou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itchFamily="2" charset="0"/>
                <a:cs typeface="NikoshBAN" pitchFamily="2" charset="0"/>
              </a:rPr>
              <a:t>পি</a:t>
            </a:r>
            <a:r>
              <a:rPr lang="bn-BD" sz="5400" b="1" dirty="0">
                <a:latin typeface="NikoshBAN" pitchFamily="2" charset="0"/>
                <a:cs typeface="NikoshBAN" pitchFamily="2" charset="0"/>
              </a:rPr>
              <a:t>থাগোরাসের উপপাদ্য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405055" y="2055674"/>
            <a:ext cx="9077092" cy="34163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5400" dirty="0">
                <a:latin typeface="NikoshBAN" pitchFamily="2" charset="0"/>
                <a:cs typeface="NikoshBAN" pitchFamily="2" charset="0"/>
              </a:rPr>
              <a:t>একটি সমকোণী ত্রিভুজের অতিভুজের উপর অঙ্কিত বর্গক্ষেত্র অপর দুই বাহুর উপর অঙ্কিত বর্গক্ষেত্রদ্বয়ের সমষ্টির সমান।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542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309771"/>
            <a:ext cx="3962400" cy="70788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বিশেষ নির্বচন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562600" y="1066800"/>
            <a:ext cx="502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মনে করি 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ABC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সমকোণী ত্রিভুজের অতিভুজ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AC = b,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লম্ব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AB = c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এবং ভূমি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BC = a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প্রমাণ করতে হবে যে,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600200" y="1066800"/>
            <a:ext cx="3886200" cy="3733800"/>
            <a:chOff x="762000" y="838200"/>
            <a:chExt cx="3886200" cy="3733800"/>
          </a:xfrm>
        </p:grpSpPr>
        <p:grpSp>
          <p:nvGrpSpPr>
            <p:cNvPr id="5" name="Group 4"/>
            <p:cNvGrpSpPr/>
            <p:nvPr/>
          </p:nvGrpSpPr>
          <p:grpSpPr>
            <a:xfrm>
              <a:off x="990600" y="838200"/>
              <a:ext cx="3657600" cy="3694331"/>
              <a:chOff x="5105400" y="838200"/>
              <a:chExt cx="3657600" cy="3694331"/>
            </a:xfrm>
          </p:grpSpPr>
          <p:sp>
            <p:nvSpPr>
              <p:cNvPr id="6" name="Right Triangle 5"/>
              <p:cNvSpPr/>
              <p:nvPr/>
            </p:nvSpPr>
            <p:spPr>
              <a:xfrm>
                <a:off x="5334000" y="1447800"/>
                <a:ext cx="3048000" cy="2514600"/>
              </a:xfrm>
              <a:prstGeom prst="rtTriangle">
                <a:avLst/>
              </a:prstGeom>
              <a:noFill/>
              <a:ln w="285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8305800" y="3767498"/>
                <a:ext cx="457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/>
                  <a:t>C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105400" y="3886200"/>
                <a:ext cx="457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/>
                  <a:t>B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105400" y="838200"/>
                <a:ext cx="457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/>
                  <a:t>A</a:t>
                </a: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2514600" y="3925669"/>
              <a:ext cx="457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a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62000" y="2438400"/>
              <a:ext cx="457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c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67000" y="2133600"/>
              <a:ext cx="457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b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096000" y="4191003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1200" y="3581400"/>
            <a:ext cx="457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AC</a:t>
            </a:r>
            <a:r>
              <a:rPr lang="en-US" sz="3600" baseline="30000" dirty="0"/>
              <a:t>2</a:t>
            </a:r>
            <a:r>
              <a:rPr lang="en-US" sz="3600" dirty="0"/>
              <a:t> = AB</a:t>
            </a:r>
            <a:r>
              <a:rPr lang="en-US" sz="3600" baseline="30000" dirty="0"/>
              <a:t>2</a:t>
            </a:r>
            <a:r>
              <a:rPr lang="en-US" sz="3600" dirty="0"/>
              <a:t> + BC</a:t>
            </a:r>
            <a:r>
              <a:rPr lang="en-US" sz="3600" baseline="30000" dirty="0"/>
              <a:t>2   </a:t>
            </a:r>
            <a:r>
              <a:rPr lang="en-US" sz="3600" dirty="0"/>
              <a:t> </a:t>
            </a:r>
            <a:endParaRPr lang="bn-BD" sz="3600" dirty="0"/>
          </a:p>
          <a:p>
            <a:pPr algn="ctr"/>
            <a:r>
              <a:rPr lang="bn-BD" sz="3600" dirty="0"/>
              <a:t>বা</a:t>
            </a:r>
            <a:r>
              <a:rPr lang="en-US" sz="3600" dirty="0"/>
              <a:t>  </a:t>
            </a:r>
            <a:endParaRPr lang="bn-BD" sz="3600" dirty="0"/>
          </a:p>
          <a:p>
            <a:pPr algn="ctr"/>
            <a:r>
              <a:rPr lang="en-US" sz="3600" dirty="0"/>
              <a:t>b</a:t>
            </a:r>
            <a:r>
              <a:rPr lang="en-US" sz="3600" baseline="30000" dirty="0"/>
              <a:t>2</a:t>
            </a:r>
            <a:r>
              <a:rPr lang="en-US" sz="3600" dirty="0"/>
              <a:t> = c</a:t>
            </a:r>
            <a:r>
              <a:rPr lang="en-US" sz="3600" baseline="30000" dirty="0"/>
              <a:t>2</a:t>
            </a:r>
            <a:r>
              <a:rPr lang="en-US" sz="3600" dirty="0"/>
              <a:t> + a</a:t>
            </a:r>
            <a:r>
              <a:rPr lang="en-US" sz="3600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9898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/>
        </p:nvCxnSpPr>
        <p:spPr>
          <a:xfrm rot="5400000" flipH="1" flipV="1">
            <a:off x="7542344" y="3235834"/>
            <a:ext cx="3658394" cy="2118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276600" y="184946"/>
            <a:ext cx="3962400" cy="769441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অংকন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grpSp>
        <p:nvGrpSpPr>
          <p:cNvPr id="2" name="Group 12"/>
          <p:cNvGrpSpPr/>
          <p:nvPr/>
        </p:nvGrpSpPr>
        <p:grpSpPr>
          <a:xfrm>
            <a:off x="2424953" y="1752603"/>
            <a:ext cx="4661648" cy="3922829"/>
            <a:chOff x="750757" y="838200"/>
            <a:chExt cx="3897443" cy="3696512"/>
          </a:xfrm>
        </p:grpSpPr>
        <p:grpSp>
          <p:nvGrpSpPr>
            <p:cNvPr id="3" name="Group 4"/>
            <p:cNvGrpSpPr/>
            <p:nvPr/>
          </p:nvGrpSpPr>
          <p:grpSpPr>
            <a:xfrm>
              <a:off x="990600" y="838200"/>
              <a:ext cx="3657600" cy="3696512"/>
              <a:chOff x="5105400" y="838200"/>
              <a:chExt cx="3657600" cy="3696512"/>
            </a:xfrm>
          </p:grpSpPr>
          <p:sp>
            <p:nvSpPr>
              <p:cNvPr id="6" name="Right Triangle 5"/>
              <p:cNvSpPr/>
              <p:nvPr/>
            </p:nvSpPr>
            <p:spPr>
              <a:xfrm>
                <a:off x="5334000" y="1447800"/>
                <a:ext cx="3048000" cy="2514600"/>
              </a:xfrm>
              <a:prstGeom prst="rtTriangl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8305800" y="3925669"/>
                <a:ext cx="457200" cy="609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/>
                  <a:t>C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105400" y="3853961"/>
                <a:ext cx="457200" cy="609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/>
                  <a:t>B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105400" y="838200"/>
                <a:ext cx="457200" cy="609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/>
                  <a:t>A</a:t>
                </a: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2514600" y="3853962"/>
              <a:ext cx="457200" cy="609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a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50757" y="2438400"/>
              <a:ext cx="457200" cy="609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c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67000" y="2202377"/>
              <a:ext cx="457200" cy="609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b</a:t>
              </a:r>
            </a:p>
          </p:txBody>
        </p:sp>
      </p:grpSp>
      <p:cxnSp>
        <p:nvCxnSpPr>
          <p:cNvPr id="31" name="Straight Connector 30"/>
          <p:cNvCxnSpPr/>
          <p:nvPr/>
        </p:nvCxnSpPr>
        <p:spPr>
          <a:xfrm>
            <a:off x="3886200" y="5070765"/>
            <a:ext cx="2743200" cy="1588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1671340" y="3724663"/>
            <a:ext cx="2629737" cy="16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629400" y="5062102"/>
            <a:ext cx="27432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6200000" flipH="1">
            <a:off x="4807672" y="3245658"/>
            <a:ext cx="1075" cy="36459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 flipH="1" flipV="1">
            <a:off x="7543668" y="3245458"/>
            <a:ext cx="3658394" cy="21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8063756" y="4953003"/>
            <a:ext cx="546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9359156" y="2819403"/>
            <a:ext cx="546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a</a:t>
            </a:r>
          </a:p>
        </p:txBody>
      </p:sp>
      <p:cxnSp>
        <p:nvCxnSpPr>
          <p:cNvPr id="53" name="Straight Connector 52"/>
          <p:cNvCxnSpPr/>
          <p:nvPr/>
        </p:nvCxnSpPr>
        <p:spPr>
          <a:xfrm rot="5400000">
            <a:off x="6177099" y="1872575"/>
            <a:ext cx="3649305" cy="2741705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 flipH="1" flipV="1">
            <a:off x="5703063" y="-1286059"/>
            <a:ext cx="951722" cy="6387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282956" y="4876803"/>
            <a:ext cx="546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296403" y="1143003"/>
            <a:ext cx="546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54580007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708 -0.00301 L 0.22292 -0.00301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274" y="254949"/>
            <a:ext cx="3962400" cy="769441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প্রমাণ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408810" y="1066803"/>
            <a:ext cx="4929238" cy="3922829"/>
            <a:chOff x="-115190" y="1066800"/>
            <a:chExt cx="4929238" cy="3922829"/>
          </a:xfrm>
        </p:grpSpPr>
        <p:grpSp>
          <p:nvGrpSpPr>
            <p:cNvPr id="2" name="Group 12"/>
            <p:cNvGrpSpPr/>
            <p:nvPr/>
          </p:nvGrpSpPr>
          <p:grpSpPr>
            <a:xfrm>
              <a:off x="152400" y="1066800"/>
              <a:ext cx="4661648" cy="3922829"/>
              <a:chOff x="750757" y="838200"/>
              <a:chExt cx="3897443" cy="3696512"/>
            </a:xfrm>
          </p:grpSpPr>
          <p:grpSp>
            <p:nvGrpSpPr>
              <p:cNvPr id="3" name="Group 4"/>
              <p:cNvGrpSpPr/>
              <p:nvPr/>
            </p:nvGrpSpPr>
            <p:grpSpPr>
              <a:xfrm>
                <a:off x="990600" y="838200"/>
                <a:ext cx="3657600" cy="3696512"/>
                <a:chOff x="5105400" y="838200"/>
                <a:chExt cx="3657600" cy="3696512"/>
              </a:xfrm>
            </p:grpSpPr>
            <p:sp>
              <p:nvSpPr>
                <p:cNvPr id="6" name="Right Triangle 5"/>
                <p:cNvSpPr/>
                <p:nvPr/>
              </p:nvSpPr>
              <p:spPr>
                <a:xfrm>
                  <a:off x="5334000" y="1447800"/>
                  <a:ext cx="3048000" cy="2514600"/>
                </a:xfrm>
                <a:prstGeom prst="rtTriangle">
                  <a:avLst/>
                </a:pr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TextBox 6"/>
                <p:cNvSpPr txBox="1"/>
                <p:nvPr/>
              </p:nvSpPr>
              <p:spPr>
                <a:xfrm>
                  <a:off x="8305800" y="3925669"/>
                  <a:ext cx="457200" cy="6090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/>
                    <a:t>C</a:t>
                  </a:r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5105400" y="3853961"/>
                  <a:ext cx="457200" cy="6090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/>
                    <a:t>B</a:t>
                  </a: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5105400" y="838200"/>
                  <a:ext cx="457200" cy="6090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/>
                    <a:t>A</a:t>
                  </a:r>
                </a:p>
              </p:txBody>
            </p:sp>
          </p:grpSp>
          <p:sp>
            <p:nvSpPr>
              <p:cNvPr id="10" name="TextBox 9"/>
              <p:cNvSpPr txBox="1"/>
              <p:nvPr/>
            </p:nvSpPr>
            <p:spPr>
              <a:xfrm>
                <a:off x="2514600" y="3853962"/>
                <a:ext cx="457200" cy="609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/>
                  <a:t>a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50757" y="2438400"/>
                <a:ext cx="457200" cy="609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/>
                  <a:t>c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667000" y="2202377"/>
                <a:ext cx="457200" cy="609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/>
                  <a:t>b</a:t>
                </a:r>
              </a:p>
            </p:txBody>
          </p:sp>
        </p:grpSp>
        <p:sp>
          <p:nvSpPr>
            <p:cNvPr id="14" name="Isosceles Triangle 13"/>
            <p:cNvSpPr/>
            <p:nvPr/>
          </p:nvSpPr>
          <p:spPr>
            <a:xfrm>
              <a:off x="709748" y="3048000"/>
              <a:ext cx="3633652" cy="1321526"/>
            </a:xfrm>
            <a:prstGeom prst="triangle">
              <a:avLst/>
            </a:prstGeom>
            <a:gradFill flip="none" rotWithShape="1">
              <a:gsLst>
                <a:gs pos="1100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/>
          </p:nvSpPr>
          <p:spPr>
            <a:xfrm rot="19522386">
              <a:off x="-115190" y="1688673"/>
              <a:ext cx="2250462" cy="2232667"/>
            </a:xfrm>
            <a:prstGeom prst="triangle">
              <a:avLst>
                <a:gd name="adj" fmla="val 66979"/>
              </a:avLst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 rot="16200000">
            <a:off x="6018459" y="756677"/>
            <a:ext cx="4929239" cy="3873088"/>
            <a:chOff x="-115190" y="1136330"/>
            <a:chExt cx="4929239" cy="3873088"/>
          </a:xfrm>
        </p:grpSpPr>
        <p:grpSp>
          <p:nvGrpSpPr>
            <p:cNvPr id="18" name="Group 12"/>
            <p:cNvGrpSpPr/>
            <p:nvPr/>
          </p:nvGrpSpPr>
          <p:grpSpPr>
            <a:xfrm>
              <a:off x="122443" y="1136330"/>
              <a:ext cx="4691606" cy="3873088"/>
              <a:chOff x="725711" y="903716"/>
              <a:chExt cx="3922490" cy="3649640"/>
            </a:xfrm>
          </p:grpSpPr>
          <p:grpSp>
            <p:nvGrpSpPr>
              <p:cNvPr id="21" name="Group 4"/>
              <p:cNvGrpSpPr/>
              <p:nvPr/>
            </p:nvGrpSpPr>
            <p:grpSpPr>
              <a:xfrm>
                <a:off x="949013" y="903716"/>
                <a:ext cx="3699188" cy="3649640"/>
                <a:chOff x="5063813" y="903716"/>
                <a:chExt cx="3699188" cy="3649640"/>
              </a:xfrm>
            </p:grpSpPr>
            <p:sp>
              <p:nvSpPr>
                <p:cNvPr id="25" name="Right Triangle 5"/>
                <p:cNvSpPr/>
                <p:nvPr/>
              </p:nvSpPr>
              <p:spPr>
                <a:xfrm>
                  <a:off x="5334000" y="1447800"/>
                  <a:ext cx="3048000" cy="2514600"/>
                </a:xfrm>
                <a:prstGeom prst="rtTriangle">
                  <a:avLst/>
                </a:prstGeom>
                <a:no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8305801" y="3944313"/>
                  <a:ext cx="457200" cy="6090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/>
                    <a:t>C</a:t>
                  </a: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 rot="5400000">
                  <a:off x="5076352" y="3906939"/>
                  <a:ext cx="515298" cy="5403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/>
                    <a:t>B</a:t>
                  </a: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 rot="5400000">
                  <a:off x="5076352" y="891177"/>
                  <a:ext cx="515298" cy="5403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/>
                    <a:t>A</a:t>
                  </a:r>
                </a:p>
              </p:txBody>
            </p:sp>
          </p:grpSp>
          <p:sp>
            <p:nvSpPr>
              <p:cNvPr id="22" name="TextBox 21"/>
              <p:cNvSpPr txBox="1"/>
              <p:nvPr/>
            </p:nvSpPr>
            <p:spPr>
              <a:xfrm>
                <a:off x="2514600" y="3872606"/>
                <a:ext cx="457200" cy="609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/>
                  <a:t>a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 rot="5400000">
                <a:off x="738250" y="2491378"/>
                <a:ext cx="515298" cy="540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/>
                  <a:t>c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667000" y="2221021"/>
                <a:ext cx="457200" cy="609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/>
                  <a:t>b</a:t>
                </a:r>
              </a:p>
            </p:txBody>
          </p:sp>
        </p:grpSp>
        <p:sp>
          <p:nvSpPr>
            <p:cNvPr id="19" name="Isosceles Triangle 18"/>
            <p:cNvSpPr/>
            <p:nvPr/>
          </p:nvSpPr>
          <p:spPr>
            <a:xfrm>
              <a:off x="709748" y="3048000"/>
              <a:ext cx="3633652" cy="1321526"/>
            </a:xfrm>
            <a:prstGeom prst="triangle">
              <a:avLst/>
            </a:prstGeom>
            <a:gradFill flip="none" rotWithShape="1">
              <a:gsLst>
                <a:gs pos="1100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/>
            <p:cNvSpPr/>
            <p:nvPr/>
          </p:nvSpPr>
          <p:spPr>
            <a:xfrm rot="19522386">
              <a:off x="-115190" y="1688673"/>
              <a:ext cx="2250462" cy="2232667"/>
            </a:xfrm>
            <a:prstGeom prst="triangle">
              <a:avLst>
                <a:gd name="adj" fmla="val 66979"/>
              </a:avLst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538868" y="5486403"/>
            <a:ext cx="8804654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bn-BD" sz="3600" dirty="0"/>
              <a:t> </a:t>
            </a:r>
            <a:r>
              <a:rPr lang="en-US" sz="3600" dirty="0"/>
              <a:t>ABC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কে ঘুরিয়ে ভিন্নভাবে স্থাপন করি। মূলতঃ দ্বিতীয় ত্রিভুজটি ই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CDE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ত্রিভুজ।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67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93419" y="58355"/>
            <a:ext cx="3962400" cy="769441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প্রমাণ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2124158" y="-76199"/>
            <a:ext cx="7781845" cy="4724401"/>
            <a:chOff x="-115190" y="459567"/>
            <a:chExt cx="7781845" cy="4724401"/>
          </a:xfrm>
        </p:grpSpPr>
        <p:grpSp>
          <p:nvGrpSpPr>
            <p:cNvPr id="2" name="Group 15"/>
            <p:cNvGrpSpPr/>
            <p:nvPr/>
          </p:nvGrpSpPr>
          <p:grpSpPr>
            <a:xfrm>
              <a:off x="-115190" y="1066800"/>
              <a:ext cx="4929238" cy="3922829"/>
              <a:chOff x="-115190" y="1066800"/>
              <a:chExt cx="4929238" cy="3922829"/>
            </a:xfrm>
          </p:grpSpPr>
          <p:grpSp>
            <p:nvGrpSpPr>
              <p:cNvPr id="3" name="Group 12"/>
              <p:cNvGrpSpPr/>
              <p:nvPr/>
            </p:nvGrpSpPr>
            <p:grpSpPr>
              <a:xfrm>
                <a:off x="152400" y="1066800"/>
                <a:ext cx="4661648" cy="3922829"/>
                <a:chOff x="750757" y="838200"/>
                <a:chExt cx="3897443" cy="3696512"/>
              </a:xfrm>
            </p:grpSpPr>
            <p:grpSp>
              <p:nvGrpSpPr>
                <p:cNvPr id="5" name="Group 4"/>
                <p:cNvGrpSpPr/>
                <p:nvPr/>
              </p:nvGrpSpPr>
              <p:grpSpPr>
                <a:xfrm>
                  <a:off x="990600" y="838200"/>
                  <a:ext cx="3657600" cy="3696512"/>
                  <a:chOff x="5105400" y="838200"/>
                  <a:chExt cx="3657600" cy="3696512"/>
                </a:xfrm>
              </p:grpSpPr>
              <p:sp>
                <p:nvSpPr>
                  <p:cNvPr id="6" name="Right Triangle 5"/>
                  <p:cNvSpPr/>
                  <p:nvPr/>
                </p:nvSpPr>
                <p:spPr>
                  <a:xfrm>
                    <a:off x="5334000" y="1447800"/>
                    <a:ext cx="3048000" cy="2514600"/>
                  </a:xfrm>
                  <a:prstGeom prst="rtTriangle">
                    <a:avLst/>
                  </a:prstGeom>
                  <a:noFill/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8305800" y="3925669"/>
                    <a:ext cx="457200" cy="6090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600" dirty="0"/>
                      <a:t>C</a:t>
                    </a:r>
                  </a:p>
                </p:txBody>
              </p:sp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5105400" y="3853961"/>
                    <a:ext cx="457200" cy="6090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600" dirty="0"/>
                      <a:t>B</a:t>
                    </a:r>
                  </a:p>
                </p:txBody>
              </p:sp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5105400" y="838200"/>
                    <a:ext cx="457200" cy="6090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600" dirty="0"/>
                      <a:t>A</a:t>
                    </a:r>
                  </a:p>
                </p:txBody>
              </p:sp>
            </p:grpSp>
            <p:sp>
              <p:nvSpPr>
                <p:cNvPr id="10" name="TextBox 9"/>
                <p:cNvSpPr txBox="1"/>
                <p:nvPr/>
              </p:nvSpPr>
              <p:spPr>
                <a:xfrm>
                  <a:off x="2514600" y="3853962"/>
                  <a:ext cx="457200" cy="6090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/>
                    <a:t>a</a:t>
                  </a: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750757" y="2438400"/>
                  <a:ext cx="457200" cy="6090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/>
                    <a:t>c</a:t>
                  </a: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2667000" y="2202377"/>
                  <a:ext cx="457200" cy="6090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/>
                    <a:t>b</a:t>
                  </a:r>
                </a:p>
              </p:txBody>
            </p:sp>
          </p:grpSp>
          <p:sp>
            <p:nvSpPr>
              <p:cNvPr id="14" name="Isosceles Triangle 13"/>
              <p:cNvSpPr/>
              <p:nvPr/>
            </p:nvSpPr>
            <p:spPr>
              <a:xfrm>
                <a:off x="709748" y="3048000"/>
                <a:ext cx="3633652" cy="1321526"/>
              </a:xfrm>
              <a:prstGeom prst="triangle">
                <a:avLst/>
              </a:prstGeom>
              <a:gradFill flip="none" rotWithShape="1">
                <a:gsLst>
                  <a:gs pos="1100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Isosceles Triangle 14"/>
              <p:cNvSpPr/>
              <p:nvPr/>
            </p:nvSpPr>
            <p:spPr>
              <a:xfrm rot="19522386">
                <a:off x="-115190" y="1688673"/>
                <a:ext cx="2250462" cy="2232667"/>
              </a:xfrm>
              <a:prstGeom prst="triangle">
                <a:avLst>
                  <a:gd name="adj" fmla="val 66979"/>
                </a:avLst>
              </a:prstGeom>
              <a:blipFill>
                <a:blip r:embed="rId2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6"/>
            <p:cNvGrpSpPr/>
            <p:nvPr/>
          </p:nvGrpSpPr>
          <p:grpSpPr>
            <a:xfrm rot="16200000">
              <a:off x="3668955" y="1186268"/>
              <a:ext cx="4724401" cy="3270999"/>
              <a:chOff x="-115190" y="1688673"/>
              <a:chExt cx="4724401" cy="3270999"/>
            </a:xfrm>
          </p:grpSpPr>
          <p:grpSp>
            <p:nvGrpSpPr>
              <p:cNvPr id="16" name="Group 12"/>
              <p:cNvGrpSpPr/>
              <p:nvPr/>
            </p:nvGrpSpPr>
            <p:grpSpPr>
              <a:xfrm>
                <a:off x="152400" y="1713724"/>
                <a:ext cx="4456811" cy="3245948"/>
                <a:chOff x="750757" y="1447800"/>
                <a:chExt cx="3726186" cy="3058682"/>
              </a:xfrm>
            </p:grpSpPr>
            <p:grpSp>
              <p:nvGrpSpPr>
                <p:cNvPr id="17" name="Group 4"/>
                <p:cNvGrpSpPr/>
                <p:nvPr/>
              </p:nvGrpSpPr>
              <p:grpSpPr>
                <a:xfrm>
                  <a:off x="965554" y="1447800"/>
                  <a:ext cx="3511389" cy="3058682"/>
                  <a:chOff x="5080354" y="1447800"/>
                  <a:chExt cx="3511389" cy="3058682"/>
                </a:xfrm>
              </p:grpSpPr>
              <p:sp>
                <p:nvSpPr>
                  <p:cNvPr id="25" name="Right Triangle 5"/>
                  <p:cNvSpPr/>
                  <p:nvPr/>
                </p:nvSpPr>
                <p:spPr>
                  <a:xfrm>
                    <a:off x="5334000" y="1447800"/>
                    <a:ext cx="3048000" cy="2514600"/>
                  </a:xfrm>
                  <a:prstGeom prst="rtTriangle">
                    <a:avLst/>
                  </a:prstGeom>
                  <a:noFill/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TextBox 25"/>
                  <p:cNvSpPr txBox="1"/>
                  <p:nvPr/>
                </p:nvSpPr>
                <p:spPr>
                  <a:xfrm rot="5400000">
                    <a:off x="8063907" y="3978645"/>
                    <a:ext cx="515298" cy="5403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600" dirty="0"/>
                      <a:t>E</a:t>
                    </a:r>
                  </a:p>
                </p:txBody>
              </p:sp>
              <p:sp>
                <p:nvSpPr>
                  <p:cNvPr id="27" name="TextBox 26"/>
                  <p:cNvSpPr txBox="1"/>
                  <p:nvPr/>
                </p:nvSpPr>
                <p:spPr>
                  <a:xfrm rot="5400000">
                    <a:off x="5092893" y="3906939"/>
                    <a:ext cx="515298" cy="5403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600" dirty="0"/>
                      <a:t>D</a:t>
                    </a:r>
                  </a:p>
                </p:txBody>
              </p:sp>
            </p:grpSp>
            <p:sp>
              <p:nvSpPr>
                <p:cNvPr id="22" name="TextBox 21"/>
                <p:cNvSpPr txBox="1"/>
                <p:nvPr/>
              </p:nvSpPr>
              <p:spPr>
                <a:xfrm>
                  <a:off x="2514601" y="3872606"/>
                  <a:ext cx="457200" cy="6090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/>
                    <a:t>a</a:t>
                  </a: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750757" y="2457044"/>
                  <a:ext cx="457200" cy="6090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/>
                    <a:t>c</a:t>
                  </a: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2667000" y="2221021"/>
                  <a:ext cx="457200" cy="6090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/>
                    <a:t>b</a:t>
                  </a:r>
                </a:p>
              </p:txBody>
            </p:sp>
          </p:grpSp>
          <p:sp>
            <p:nvSpPr>
              <p:cNvPr id="19" name="Isosceles Triangle 18"/>
              <p:cNvSpPr/>
              <p:nvPr/>
            </p:nvSpPr>
            <p:spPr>
              <a:xfrm>
                <a:off x="709748" y="3048000"/>
                <a:ext cx="3633652" cy="1321526"/>
              </a:xfrm>
              <a:prstGeom prst="triangle">
                <a:avLst/>
              </a:prstGeom>
              <a:gradFill flip="none" rotWithShape="1">
                <a:gsLst>
                  <a:gs pos="1100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Isosceles Triangle 19"/>
              <p:cNvSpPr/>
              <p:nvPr/>
            </p:nvSpPr>
            <p:spPr>
              <a:xfrm rot="19522386">
                <a:off x="-115190" y="1688673"/>
                <a:ext cx="2250462" cy="2232667"/>
              </a:xfrm>
              <a:prstGeom prst="triangle">
                <a:avLst>
                  <a:gd name="adj" fmla="val 66979"/>
                </a:avLst>
              </a:prstGeom>
              <a:blipFill>
                <a:blip r:embed="rId2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9" name="TextBox 28"/>
          <p:cNvSpPr txBox="1"/>
          <p:nvPr/>
        </p:nvSpPr>
        <p:spPr>
          <a:xfrm>
            <a:off x="2362200" y="4326834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/>
              <a:t> </a:t>
            </a:r>
            <a:r>
              <a:rPr lang="en-US" sz="3600" dirty="0"/>
              <a:t>∆ </a:t>
            </a:r>
            <a:r>
              <a:rPr lang="en-US" sz="3600" dirty="0" smtClean="0"/>
              <a:t>ABC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/>
              <a:t>∆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CDE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62200" y="4916272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AB</a:t>
            </a:r>
            <a:r>
              <a:rPr lang="bn-BD" sz="3600" dirty="0"/>
              <a:t>     =    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CD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362200" y="5373472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BC</a:t>
            </a:r>
            <a:r>
              <a:rPr lang="bn-BD" sz="3600" dirty="0"/>
              <a:t>     =    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DE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543090" y="5799538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অন্তর্ভূক্ত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কোণ</a:t>
            </a:r>
            <a:r>
              <a:rPr lang="bn-BD" sz="3600" dirty="0"/>
              <a:t> </a:t>
            </a:r>
            <a:r>
              <a:rPr lang="en-US" sz="3600" dirty="0"/>
              <a:t>ABC</a:t>
            </a:r>
            <a:r>
              <a:rPr lang="bn-BD" sz="3600" dirty="0"/>
              <a:t> =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অন্তর্ভূক্ত কোণ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CDE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514600" y="6248403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সুতরাং </a:t>
            </a:r>
            <a:r>
              <a:rPr lang="en-US" sz="3600" dirty="0" smtClean="0"/>
              <a:t>∆</a:t>
            </a:r>
            <a:r>
              <a:rPr lang="en-US" sz="3600" dirty="0"/>
              <a:t>ABC</a:t>
            </a:r>
            <a:r>
              <a:rPr lang="bn-BD" sz="3600" dirty="0"/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bn-BD" sz="3600" dirty="0"/>
              <a:t> </a:t>
            </a:r>
            <a:r>
              <a:rPr lang="en-US" sz="3200" dirty="0"/>
              <a:t>∆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CDE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সর্বসম।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26948" y="5767168"/>
            <a:ext cx="3102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সমকোন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720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4800" y="304803"/>
            <a:ext cx="3962400" cy="769441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প্রমাণ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grpSp>
        <p:nvGrpSpPr>
          <p:cNvPr id="2" name="Group 29"/>
          <p:cNvGrpSpPr/>
          <p:nvPr/>
        </p:nvGrpSpPr>
        <p:grpSpPr>
          <a:xfrm>
            <a:off x="2124158" y="-76199"/>
            <a:ext cx="7781845" cy="4724401"/>
            <a:chOff x="-115190" y="459567"/>
            <a:chExt cx="7781845" cy="4724401"/>
          </a:xfrm>
        </p:grpSpPr>
        <p:grpSp>
          <p:nvGrpSpPr>
            <p:cNvPr id="3" name="Group 15"/>
            <p:cNvGrpSpPr/>
            <p:nvPr/>
          </p:nvGrpSpPr>
          <p:grpSpPr>
            <a:xfrm>
              <a:off x="-115190" y="1066800"/>
              <a:ext cx="4929238" cy="3922829"/>
              <a:chOff x="-115190" y="1066800"/>
              <a:chExt cx="4929238" cy="3922829"/>
            </a:xfrm>
          </p:grpSpPr>
          <p:grpSp>
            <p:nvGrpSpPr>
              <p:cNvPr id="5" name="Group 12"/>
              <p:cNvGrpSpPr/>
              <p:nvPr/>
            </p:nvGrpSpPr>
            <p:grpSpPr>
              <a:xfrm>
                <a:off x="152400" y="1066800"/>
                <a:ext cx="4661648" cy="3922829"/>
                <a:chOff x="750757" y="838200"/>
                <a:chExt cx="3897443" cy="3696512"/>
              </a:xfrm>
            </p:grpSpPr>
            <p:grpSp>
              <p:nvGrpSpPr>
                <p:cNvPr id="13" name="Group 4"/>
                <p:cNvGrpSpPr/>
                <p:nvPr/>
              </p:nvGrpSpPr>
              <p:grpSpPr>
                <a:xfrm>
                  <a:off x="990600" y="838200"/>
                  <a:ext cx="3657600" cy="3696512"/>
                  <a:chOff x="5105400" y="838200"/>
                  <a:chExt cx="3657600" cy="3696512"/>
                </a:xfrm>
              </p:grpSpPr>
              <p:sp>
                <p:nvSpPr>
                  <p:cNvPr id="6" name="Right Triangle 5"/>
                  <p:cNvSpPr/>
                  <p:nvPr/>
                </p:nvSpPr>
                <p:spPr>
                  <a:xfrm>
                    <a:off x="5334000" y="1447800"/>
                    <a:ext cx="3048000" cy="2514600"/>
                  </a:xfrm>
                  <a:prstGeom prst="rtTriangle">
                    <a:avLst/>
                  </a:prstGeom>
                  <a:noFill/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8305800" y="3925669"/>
                    <a:ext cx="457200" cy="6090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600" dirty="0"/>
                      <a:t>C</a:t>
                    </a:r>
                  </a:p>
                </p:txBody>
              </p:sp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5105400" y="3853961"/>
                    <a:ext cx="457200" cy="6090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600" dirty="0"/>
                      <a:t>B</a:t>
                    </a:r>
                  </a:p>
                </p:txBody>
              </p:sp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5105400" y="838200"/>
                    <a:ext cx="457200" cy="6090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600" dirty="0"/>
                      <a:t>A</a:t>
                    </a:r>
                  </a:p>
                </p:txBody>
              </p:sp>
            </p:grpSp>
            <p:sp>
              <p:nvSpPr>
                <p:cNvPr id="10" name="TextBox 9"/>
                <p:cNvSpPr txBox="1"/>
                <p:nvPr/>
              </p:nvSpPr>
              <p:spPr>
                <a:xfrm>
                  <a:off x="2514600" y="3853962"/>
                  <a:ext cx="457200" cy="6090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/>
                    <a:t>a</a:t>
                  </a: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750757" y="2438400"/>
                  <a:ext cx="457200" cy="6090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/>
                    <a:t>c</a:t>
                  </a: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2667000" y="2202377"/>
                  <a:ext cx="457200" cy="6090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/>
                    <a:t>b</a:t>
                  </a:r>
                </a:p>
              </p:txBody>
            </p:sp>
          </p:grpSp>
          <p:sp>
            <p:nvSpPr>
              <p:cNvPr id="14" name="Isosceles Triangle 13"/>
              <p:cNvSpPr/>
              <p:nvPr/>
            </p:nvSpPr>
            <p:spPr>
              <a:xfrm>
                <a:off x="709748" y="3048000"/>
                <a:ext cx="3633652" cy="1321526"/>
              </a:xfrm>
              <a:prstGeom prst="triangle">
                <a:avLst/>
              </a:prstGeom>
              <a:gradFill flip="none" rotWithShape="1">
                <a:gsLst>
                  <a:gs pos="1100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Isosceles Triangle 14"/>
              <p:cNvSpPr/>
              <p:nvPr/>
            </p:nvSpPr>
            <p:spPr>
              <a:xfrm rot="19522386">
                <a:off x="-115190" y="1688673"/>
                <a:ext cx="2250462" cy="2232667"/>
              </a:xfrm>
              <a:prstGeom prst="triangle">
                <a:avLst>
                  <a:gd name="adj" fmla="val 66979"/>
                </a:avLst>
              </a:prstGeom>
              <a:blipFill>
                <a:blip r:embed="rId2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 rot="16200000">
              <a:off x="3668955" y="1186268"/>
              <a:ext cx="4724401" cy="3270999"/>
              <a:chOff x="-115190" y="1688673"/>
              <a:chExt cx="4724401" cy="3270999"/>
            </a:xfrm>
          </p:grpSpPr>
          <p:grpSp>
            <p:nvGrpSpPr>
              <p:cNvPr id="17" name="Group 12"/>
              <p:cNvGrpSpPr/>
              <p:nvPr/>
            </p:nvGrpSpPr>
            <p:grpSpPr>
              <a:xfrm>
                <a:off x="152400" y="1713724"/>
                <a:ext cx="4456811" cy="3245948"/>
                <a:chOff x="750757" y="1447800"/>
                <a:chExt cx="3726186" cy="3058682"/>
              </a:xfrm>
            </p:grpSpPr>
            <p:grpSp>
              <p:nvGrpSpPr>
                <p:cNvPr id="18" name="Group 4"/>
                <p:cNvGrpSpPr/>
                <p:nvPr/>
              </p:nvGrpSpPr>
              <p:grpSpPr>
                <a:xfrm>
                  <a:off x="965554" y="1447800"/>
                  <a:ext cx="3511389" cy="3058682"/>
                  <a:chOff x="5080354" y="1447800"/>
                  <a:chExt cx="3511389" cy="3058682"/>
                </a:xfrm>
              </p:grpSpPr>
              <p:sp>
                <p:nvSpPr>
                  <p:cNvPr id="25" name="Right Triangle 5"/>
                  <p:cNvSpPr/>
                  <p:nvPr/>
                </p:nvSpPr>
                <p:spPr>
                  <a:xfrm>
                    <a:off x="5334000" y="1447800"/>
                    <a:ext cx="3048000" cy="2514600"/>
                  </a:xfrm>
                  <a:prstGeom prst="rtTriangle">
                    <a:avLst/>
                  </a:prstGeom>
                  <a:noFill/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TextBox 25"/>
                  <p:cNvSpPr txBox="1"/>
                  <p:nvPr/>
                </p:nvSpPr>
                <p:spPr>
                  <a:xfrm rot="5400000">
                    <a:off x="8063907" y="3978645"/>
                    <a:ext cx="515298" cy="5403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600" dirty="0"/>
                      <a:t>E</a:t>
                    </a:r>
                  </a:p>
                </p:txBody>
              </p:sp>
              <p:sp>
                <p:nvSpPr>
                  <p:cNvPr id="27" name="TextBox 26"/>
                  <p:cNvSpPr txBox="1"/>
                  <p:nvPr/>
                </p:nvSpPr>
                <p:spPr>
                  <a:xfrm rot="5400000">
                    <a:off x="5092893" y="3906939"/>
                    <a:ext cx="515298" cy="5403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600" dirty="0"/>
                      <a:t>D</a:t>
                    </a:r>
                  </a:p>
                </p:txBody>
              </p:sp>
            </p:grpSp>
            <p:sp>
              <p:nvSpPr>
                <p:cNvPr id="22" name="TextBox 21"/>
                <p:cNvSpPr txBox="1"/>
                <p:nvPr/>
              </p:nvSpPr>
              <p:spPr>
                <a:xfrm>
                  <a:off x="2514601" y="3872606"/>
                  <a:ext cx="457200" cy="6090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/>
                    <a:t>a</a:t>
                  </a: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750757" y="2457044"/>
                  <a:ext cx="457200" cy="6090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/>
                    <a:t>c</a:t>
                  </a: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2667000" y="2221021"/>
                  <a:ext cx="457200" cy="6090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/>
                    <a:t>b</a:t>
                  </a:r>
                </a:p>
              </p:txBody>
            </p:sp>
          </p:grpSp>
          <p:sp>
            <p:nvSpPr>
              <p:cNvPr id="19" name="Isosceles Triangle 18"/>
              <p:cNvSpPr/>
              <p:nvPr/>
            </p:nvSpPr>
            <p:spPr>
              <a:xfrm>
                <a:off x="709748" y="3048000"/>
                <a:ext cx="3633652" cy="1321526"/>
              </a:xfrm>
              <a:prstGeom prst="triangle">
                <a:avLst/>
              </a:prstGeom>
              <a:gradFill flip="none" rotWithShape="1">
                <a:gsLst>
                  <a:gs pos="1100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Isosceles Triangle 19"/>
              <p:cNvSpPr/>
              <p:nvPr/>
            </p:nvSpPr>
            <p:spPr>
              <a:xfrm rot="19522386">
                <a:off x="-115190" y="1688673"/>
                <a:ext cx="2250462" cy="2232667"/>
              </a:xfrm>
              <a:prstGeom prst="triangle">
                <a:avLst>
                  <a:gd name="adj" fmla="val 66979"/>
                </a:avLst>
              </a:prstGeom>
              <a:blipFill>
                <a:blip r:embed="rId2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5" name="TextBox 34"/>
          <p:cNvSpPr txBox="1"/>
          <p:nvPr/>
        </p:nvSpPr>
        <p:spPr>
          <a:xfrm>
            <a:off x="5208786" y="4666915"/>
            <a:ext cx="227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AC</a:t>
            </a:r>
            <a:r>
              <a:rPr lang="bn-BD" sz="3600" dirty="0"/>
              <a:t> =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CE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222917" y="5295871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এবং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bn-BD" sz="3600" dirty="0" smtClean="0"/>
              <a:t> </a:t>
            </a:r>
            <a:r>
              <a:rPr lang="en-US" sz="3200" dirty="0"/>
              <a:t>BAC</a:t>
            </a:r>
            <a:r>
              <a:rPr lang="bn-BD" sz="3600" dirty="0"/>
              <a:t> =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কোণ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ECD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462666" y="4676558"/>
            <a:ext cx="2442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অতএব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79034" y="1219203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√</a:t>
            </a:r>
            <a:endParaRPr lang="en-US" dirty="0">
              <a:ln w="12700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33548" y="3032399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√</a:t>
            </a:r>
            <a:endParaRPr lang="en-US" dirty="0">
              <a:ln w="12700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25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339104"/>
            <a:ext cx="9144000" cy="45188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5000" y="3"/>
            <a:ext cx="8610600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91000" y="769441"/>
            <a:ext cx="3657600" cy="1569660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 স্বাগতম 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996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4800" y="304803"/>
            <a:ext cx="3962400" cy="769441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প্রমাণ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grpSp>
        <p:nvGrpSpPr>
          <p:cNvPr id="2" name="Group 29"/>
          <p:cNvGrpSpPr/>
          <p:nvPr/>
        </p:nvGrpSpPr>
        <p:grpSpPr>
          <a:xfrm>
            <a:off x="2124158" y="-76199"/>
            <a:ext cx="7781845" cy="4724401"/>
            <a:chOff x="-115190" y="459567"/>
            <a:chExt cx="7781845" cy="4724401"/>
          </a:xfrm>
        </p:grpSpPr>
        <p:grpSp>
          <p:nvGrpSpPr>
            <p:cNvPr id="3" name="Group 15"/>
            <p:cNvGrpSpPr/>
            <p:nvPr/>
          </p:nvGrpSpPr>
          <p:grpSpPr>
            <a:xfrm>
              <a:off x="-115190" y="1066800"/>
              <a:ext cx="4929238" cy="3922829"/>
              <a:chOff x="-115190" y="1066800"/>
              <a:chExt cx="4929238" cy="3922829"/>
            </a:xfrm>
          </p:grpSpPr>
          <p:grpSp>
            <p:nvGrpSpPr>
              <p:cNvPr id="5" name="Group 12"/>
              <p:cNvGrpSpPr/>
              <p:nvPr/>
            </p:nvGrpSpPr>
            <p:grpSpPr>
              <a:xfrm>
                <a:off x="152400" y="1066800"/>
                <a:ext cx="4661648" cy="3922829"/>
                <a:chOff x="750757" y="838200"/>
                <a:chExt cx="3897443" cy="3696512"/>
              </a:xfrm>
            </p:grpSpPr>
            <p:grpSp>
              <p:nvGrpSpPr>
                <p:cNvPr id="13" name="Group 4"/>
                <p:cNvGrpSpPr/>
                <p:nvPr/>
              </p:nvGrpSpPr>
              <p:grpSpPr>
                <a:xfrm>
                  <a:off x="990600" y="838200"/>
                  <a:ext cx="3657600" cy="3696512"/>
                  <a:chOff x="5105400" y="838200"/>
                  <a:chExt cx="3657600" cy="3696512"/>
                </a:xfrm>
              </p:grpSpPr>
              <p:sp>
                <p:nvSpPr>
                  <p:cNvPr id="6" name="Right Triangle 5"/>
                  <p:cNvSpPr/>
                  <p:nvPr/>
                </p:nvSpPr>
                <p:spPr>
                  <a:xfrm>
                    <a:off x="5334000" y="1447800"/>
                    <a:ext cx="3048000" cy="2514600"/>
                  </a:xfrm>
                  <a:prstGeom prst="rtTriangle">
                    <a:avLst/>
                  </a:prstGeom>
                  <a:noFill/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8305800" y="3925669"/>
                    <a:ext cx="457200" cy="6090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600" dirty="0"/>
                      <a:t>C</a:t>
                    </a:r>
                  </a:p>
                </p:txBody>
              </p:sp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5105400" y="3853961"/>
                    <a:ext cx="457200" cy="6090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600" dirty="0"/>
                      <a:t>B</a:t>
                    </a:r>
                  </a:p>
                </p:txBody>
              </p:sp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5105400" y="838200"/>
                    <a:ext cx="457200" cy="6090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600" dirty="0"/>
                      <a:t>A</a:t>
                    </a:r>
                  </a:p>
                </p:txBody>
              </p:sp>
            </p:grpSp>
            <p:sp>
              <p:nvSpPr>
                <p:cNvPr id="10" name="TextBox 9"/>
                <p:cNvSpPr txBox="1"/>
                <p:nvPr/>
              </p:nvSpPr>
              <p:spPr>
                <a:xfrm>
                  <a:off x="2514600" y="3853962"/>
                  <a:ext cx="457200" cy="6090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/>
                    <a:t>a</a:t>
                  </a: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750757" y="2438400"/>
                  <a:ext cx="457200" cy="6090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/>
                    <a:t>c</a:t>
                  </a: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2667000" y="2202377"/>
                  <a:ext cx="457200" cy="6090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/>
                    <a:t>b</a:t>
                  </a:r>
                </a:p>
              </p:txBody>
            </p:sp>
          </p:grpSp>
          <p:sp>
            <p:nvSpPr>
              <p:cNvPr id="14" name="Isosceles Triangle 13"/>
              <p:cNvSpPr/>
              <p:nvPr/>
            </p:nvSpPr>
            <p:spPr>
              <a:xfrm>
                <a:off x="709748" y="3048000"/>
                <a:ext cx="3633652" cy="1321526"/>
              </a:xfrm>
              <a:prstGeom prst="triangle">
                <a:avLst/>
              </a:prstGeom>
              <a:gradFill flip="none" rotWithShape="1">
                <a:gsLst>
                  <a:gs pos="1100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Isosceles Triangle 14"/>
              <p:cNvSpPr/>
              <p:nvPr/>
            </p:nvSpPr>
            <p:spPr>
              <a:xfrm rot="19522386">
                <a:off x="-115190" y="1688673"/>
                <a:ext cx="2250462" cy="2232667"/>
              </a:xfrm>
              <a:prstGeom prst="triangle">
                <a:avLst>
                  <a:gd name="adj" fmla="val 66979"/>
                </a:avLst>
              </a:prstGeom>
              <a:blipFill>
                <a:blip r:embed="rId2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 rot="16200000">
              <a:off x="3668955" y="1186268"/>
              <a:ext cx="4724401" cy="3270999"/>
              <a:chOff x="-115190" y="1688673"/>
              <a:chExt cx="4724401" cy="3270999"/>
            </a:xfrm>
          </p:grpSpPr>
          <p:grpSp>
            <p:nvGrpSpPr>
              <p:cNvPr id="17" name="Group 12"/>
              <p:cNvGrpSpPr/>
              <p:nvPr/>
            </p:nvGrpSpPr>
            <p:grpSpPr>
              <a:xfrm>
                <a:off x="152400" y="1713724"/>
                <a:ext cx="4456811" cy="3245948"/>
                <a:chOff x="750757" y="1447800"/>
                <a:chExt cx="3726186" cy="3058682"/>
              </a:xfrm>
            </p:grpSpPr>
            <p:grpSp>
              <p:nvGrpSpPr>
                <p:cNvPr id="18" name="Group 4"/>
                <p:cNvGrpSpPr/>
                <p:nvPr/>
              </p:nvGrpSpPr>
              <p:grpSpPr>
                <a:xfrm>
                  <a:off x="965554" y="1447800"/>
                  <a:ext cx="3511389" cy="3058682"/>
                  <a:chOff x="5080354" y="1447800"/>
                  <a:chExt cx="3511389" cy="3058682"/>
                </a:xfrm>
              </p:grpSpPr>
              <p:sp>
                <p:nvSpPr>
                  <p:cNvPr id="25" name="Right Triangle 5"/>
                  <p:cNvSpPr/>
                  <p:nvPr/>
                </p:nvSpPr>
                <p:spPr>
                  <a:xfrm>
                    <a:off x="5334000" y="1447800"/>
                    <a:ext cx="3048000" cy="2514600"/>
                  </a:xfrm>
                  <a:prstGeom prst="rtTriangle">
                    <a:avLst/>
                  </a:prstGeom>
                  <a:noFill/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TextBox 25"/>
                  <p:cNvSpPr txBox="1"/>
                  <p:nvPr/>
                </p:nvSpPr>
                <p:spPr>
                  <a:xfrm rot="5400000">
                    <a:off x="8063907" y="3978645"/>
                    <a:ext cx="515298" cy="5403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600" dirty="0"/>
                      <a:t>E</a:t>
                    </a:r>
                  </a:p>
                </p:txBody>
              </p:sp>
              <p:sp>
                <p:nvSpPr>
                  <p:cNvPr id="27" name="TextBox 26"/>
                  <p:cNvSpPr txBox="1"/>
                  <p:nvPr/>
                </p:nvSpPr>
                <p:spPr>
                  <a:xfrm rot="5400000">
                    <a:off x="5092893" y="3906939"/>
                    <a:ext cx="515298" cy="5403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600" dirty="0"/>
                      <a:t>D</a:t>
                    </a:r>
                  </a:p>
                </p:txBody>
              </p:sp>
            </p:grpSp>
            <p:sp>
              <p:nvSpPr>
                <p:cNvPr id="22" name="TextBox 21"/>
                <p:cNvSpPr txBox="1"/>
                <p:nvPr/>
              </p:nvSpPr>
              <p:spPr>
                <a:xfrm>
                  <a:off x="2514601" y="3872606"/>
                  <a:ext cx="457200" cy="6090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/>
                    <a:t>a</a:t>
                  </a: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750757" y="2457044"/>
                  <a:ext cx="457200" cy="6090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/>
                    <a:t>c</a:t>
                  </a: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2667000" y="2221021"/>
                  <a:ext cx="457200" cy="6090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/>
                    <a:t>b</a:t>
                  </a:r>
                </a:p>
              </p:txBody>
            </p:sp>
          </p:grpSp>
          <p:sp>
            <p:nvSpPr>
              <p:cNvPr id="19" name="Isosceles Triangle 18"/>
              <p:cNvSpPr/>
              <p:nvPr/>
            </p:nvSpPr>
            <p:spPr>
              <a:xfrm>
                <a:off x="709748" y="3048000"/>
                <a:ext cx="3633652" cy="1321526"/>
              </a:xfrm>
              <a:prstGeom prst="triangle">
                <a:avLst/>
              </a:prstGeom>
              <a:gradFill flip="none" rotWithShape="1">
                <a:gsLst>
                  <a:gs pos="1100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Isosceles Triangle 19"/>
              <p:cNvSpPr/>
              <p:nvPr/>
            </p:nvSpPr>
            <p:spPr>
              <a:xfrm rot="19522386">
                <a:off x="-115190" y="1688673"/>
                <a:ext cx="2250462" cy="2232667"/>
              </a:xfrm>
              <a:prstGeom prst="triangle">
                <a:avLst>
                  <a:gd name="adj" fmla="val 66979"/>
                </a:avLst>
              </a:prstGeom>
              <a:blipFill>
                <a:blip r:embed="rId2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7" name="TextBox 36"/>
          <p:cNvSpPr txBox="1"/>
          <p:nvPr/>
        </p:nvSpPr>
        <p:spPr>
          <a:xfrm>
            <a:off x="2362200" y="4800603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কোণ</a:t>
            </a:r>
            <a:r>
              <a:rPr lang="bn-BD" sz="3600" dirty="0"/>
              <a:t> </a:t>
            </a:r>
            <a:r>
              <a:rPr lang="en-US" sz="3600" dirty="0"/>
              <a:t>BAC</a:t>
            </a:r>
            <a:r>
              <a:rPr lang="bn-BD" sz="3600" dirty="0"/>
              <a:t> </a:t>
            </a:r>
            <a:r>
              <a:rPr lang="en-US" sz="3600" dirty="0"/>
              <a:t>+</a:t>
            </a:r>
            <a:r>
              <a:rPr lang="bn-BD" sz="3600" dirty="0"/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কোণ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BCA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= 90</a:t>
            </a:r>
            <a:r>
              <a:rPr lang="en-US" sz="3600" baseline="30000" dirty="0">
                <a:latin typeface="NikoshBAN" pitchFamily="2" charset="0"/>
                <a:cs typeface="NikoshBAN" pitchFamily="2" charset="0"/>
              </a:rPr>
              <a:t>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79034" y="1219203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√</a:t>
            </a:r>
            <a:endParaRPr lang="en-US" dirty="0">
              <a:ln w="12700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86600" y="2971803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√</a:t>
            </a:r>
            <a:endParaRPr lang="en-US" dirty="0">
              <a:ln w="12700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10200" y="3048003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×</a:t>
            </a:r>
            <a:endParaRPr lang="en-US" dirty="0">
              <a:ln w="12700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86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4800" y="304803"/>
            <a:ext cx="3962400" cy="769441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প্রমাণ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grpSp>
        <p:nvGrpSpPr>
          <p:cNvPr id="2" name="Group 29"/>
          <p:cNvGrpSpPr/>
          <p:nvPr/>
        </p:nvGrpSpPr>
        <p:grpSpPr>
          <a:xfrm>
            <a:off x="1976477" y="-127335"/>
            <a:ext cx="7781845" cy="4724401"/>
            <a:chOff x="-115190" y="459567"/>
            <a:chExt cx="7781845" cy="4724401"/>
          </a:xfrm>
        </p:grpSpPr>
        <p:grpSp>
          <p:nvGrpSpPr>
            <p:cNvPr id="3" name="Group 15"/>
            <p:cNvGrpSpPr/>
            <p:nvPr/>
          </p:nvGrpSpPr>
          <p:grpSpPr>
            <a:xfrm>
              <a:off x="-115190" y="1066800"/>
              <a:ext cx="4929238" cy="3922829"/>
              <a:chOff x="-115190" y="1066800"/>
              <a:chExt cx="4929238" cy="3922829"/>
            </a:xfrm>
          </p:grpSpPr>
          <p:grpSp>
            <p:nvGrpSpPr>
              <p:cNvPr id="5" name="Group 12"/>
              <p:cNvGrpSpPr/>
              <p:nvPr/>
            </p:nvGrpSpPr>
            <p:grpSpPr>
              <a:xfrm>
                <a:off x="152400" y="1066800"/>
                <a:ext cx="4661648" cy="3922829"/>
                <a:chOff x="750757" y="838200"/>
                <a:chExt cx="3897443" cy="3696512"/>
              </a:xfrm>
            </p:grpSpPr>
            <p:grpSp>
              <p:nvGrpSpPr>
                <p:cNvPr id="13" name="Group 4"/>
                <p:cNvGrpSpPr/>
                <p:nvPr/>
              </p:nvGrpSpPr>
              <p:grpSpPr>
                <a:xfrm>
                  <a:off x="990600" y="838200"/>
                  <a:ext cx="3657600" cy="3696512"/>
                  <a:chOff x="5105400" y="838200"/>
                  <a:chExt cx="3657600" cy="3696512"/>
                </a:xfrm>
              </p:grpSpPr>
              <p:sp>
                <p:nvSpPr>
                  <p:cNvPr id="6" name="Right Triangle 5"/>
                  <p:cNvSpPr/>
                  <p:nvPr/>
                </p:nvSpPr>
                <p:spPr>
                  <a:xfrm>
                    <a:off x="5334000" y="1447800"/>
                    <a:ext cx="3048000" cy="2514600"/>
                  </a:xfrm>
                  <a:prstGeom prst="rtTriangle">
                    <a:avLst/>
                  </a:prstGeom>
                  <a:noFill/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8305800" y="3925669"/>
                    <a:ext cx="457200" cy="6090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600" dirty="0"/>
                      <a:t>C</a:t>
                    </a:r>
                  </a:p>
                </p:txBody>
              </p:sp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5105400" y="3853961"/>
                    <a:ext cx="457200" cy="6090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600" dirty="0"/>
                      <a:t>B</a:t>
                    </a:r>
                  </a:p>
                </p:txBody>
              </p:sp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5105400" y="838200"/>
                    <a:ext cx="457200" cy="6090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600" dirty="0"/>
                      <a:t>A</a:t>
                    </a:r>
                  </a:p>
                </p:txBody>
              </p:sp>
            </p:grpSp>
            <p:sp>
              <p:nvSpPr>
                <p:cNvPr id="10" name="TextBox 9"/>
                <p:cNvSpPr txBox="1"/>
                <p:nvPr/>
              </p:nvSpPr>
              <p:spPr>
                <a:xfrm>
                  <a:off x="2514600" y="3853962"/>
                  <a:ext cx="457200" cy="6090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/>
                    <a:t>a</a:t>
                  </a: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750757" y="2438400"/>
                  <a:ext cx="457200" cy="6090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/>
                    <a:t>c</a:t>
                  </a: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2667000" y="2202377"/>
                  <a:ext cx="457200" cy="6090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/>
                    <a:t>b</a:t>
                  </a:r>
                </a:p>
              </p:txBody>
            </p:sp>
          </p:grpSp>
          <p:sp>
            <p:nvSpPr>
              <p:cNvPr id="14" name="Isosceles Triangle 13"/>
              <p:cNvSpPr/>
              <p:nvPr/>
            </p:nvSpPr>
            <p:spPr>
              <a:xfrm>
                <a:off x="709748" y="3048000"/>
                <a:ext cx="3633652" cy="1321526"/>
              </a:xfrm>
              <a:prstGeom prst="triangle">
                <a:avLst/>
              </a:prstGeom>
              <a:gradFill flip="none" rotWithShape="1">
                <a:gsLst>
                  <a:gs pos="1100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Isosceles Triangle 14"/>
              <p:cNvSpPr/>
              <p:nvPr/>
            </p:nvSpPr>
            <p:spPr>
              <a:xfrm rot="19522386">
                <a:off x="-115190" y="1688673"/>
                <a:ext cx="2250462" cy="2232667"/>
              </a:xfrm>
              <a:prstGeom prst="triangle">
                <a:avLst>
                  <a:gd name="adj" fmla="val 66979"/>
                </a:avLst>
              </a:prstGeom>
              <a:blipFill>
                <a:blip r:embed="rId2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 rot="16200000">
              <a:off x="3668955" y="1186268"/>
              <a:ext cx="4724401" cy="3270999"/>
              <a:chOff x="-115190" y="1688673"/>
              <a:chExt cx="4724401" cy="3270999"/>
            </a:xfrm>
          </p:grpSpPr>
          <p:grpSp>
            <p:nvGrpSpPr>
              <p:cNvPr id="17" name="Group 12"/>
              <p:cNvGrpSpPr/>
              <p:nvPr/>
            </p:nvGrpSpPr>
            <p:grpSpPr>
              <a:xfrm>
                <a:off x="152400" y="1713724"/>
                <a:ext cx="4456811" cy="3245948"/>
                <a:chOff x="750757" y="1447800"/>
                <a:chExt cx="3726186" cy="3058682"/>
              </a:xfrm>
            </p:grpSpPr>
            <p:grpSp>
              <p:nvGrpSpPr>
                <p:cNvPr id="18" name="Group 4"/>
                <p:cNvGrpSpPr/>
                <p:nvPr/>
              </p:nvGrpSpPr>
              <p:grpSpPr>
                <a:xfrm>
                  <a:off x="965554" y="1447800"/>
                  <a:ext cx="3511389" cy="3058682"/>
                  <a:chOff x="5080354" y="1447800"/>
                  <a:chExt cx="3511389" cy="3058682"/>
                </a:xfrm>
              </p:grpSpPr>
              <p:sp>
                <p:nvSpPr>
                  <p:cNvPr id="25" name="Right Triangle 5"/>
                  <p:cNvSpPr/>
                  <p:nvPr/>
                </p:nvSpPr>
                <p:spPr>
                  <a:xfrm>
                    <a:off x="5334000" y="1447800"/>
                    <a:ext cx="3048000" cy="2514600"/>
                  </a:xfrm>
                  <a:prstGeom prst="rtTriangle">
                    <a:avLst/>
                  </a:prstGeom>
                  <a:noFill/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TextBox 25"/>
                  <p:cNvSpPr txBox="1"/>
                  <p:nvPr/>
                </p:nvSpPr>
                <p:spPr>
                  <a:xfrm rot="5400000">
                    <a:off x="8063907" y="3978645"/>
                    <a:ext cx="515298" cy="5403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600" dirty="0"/>
                      <a:t>E</a:t>
                    </a:r>
                  </a:p>
                </p:txBody>
              </p:sp>
              <p:sp>
                <p:nvSpPr>
                  <p:cNvPr id="27" name="TextBox 26"/>
                  <p:cNvSpPr txBox="1"/>
                  <p:nvPr/>
                </p:nvSpPr>
                <p:spPr>
                  <a:xfrm rot="5400000">
                    <a:off x="5092893" y="3906939"/>
                    <a:ext cx="515298" cy="5403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600" dirty="0"/>
                      <a:t>D</a:t>
                    </a:r>
                  </a:p>
                </p:txBody>
              </p:sp>
            </p:grpSp>
            <p:sp>
              <p:nvSpPr>
                <p:cNvPr id="22" name="TextBox 21"/>
                <p:cNvSpPr txBox="1"/>
                <p:nvPr/>
              </p:nvSpPr>
              <p:spPr>
                <a:xfrm>
                  <a:off x="2514601" y="3872606"/>
                  <a:ext cx="457200" cy="6090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/>
                    <a:t>a</a:t>
                  </a: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750757" y="2457044"/>
                  <a:ext cx="457200" cy="6090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/>
                    <a:t>c</a:t>
                  </a: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2667000" y="2221021"/>
                  <a:ext cx="457200" cy="6090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/>
                    <a:t>b</a:t>
                  </a:r>
                </a:p>
              </p:txBody>
            </p:sp>
          </p:grpSp>
          <p:sp>
            <p:nvSpPr>
              <p:cNvPr id="19" name="Isosceles Triangle 18"/>
              <p:cNvSpPr/>
              <p:nvPr/>
            </p:nvSpPr>
            <p:spPr>
              <a:xfrm>
                <a:off x="709748" y="3048000"/>
                <a:ext cx="3633652" cy="1321526"/>
              </a:xfrm>
              <a:prstGeom prst="triangle">
                <a:avLst/>
              </a:prstGeom>
              <a:gradFill flip="none" rotWithShape="1">
                <a:gsLst>
                  <a:gs pos="1100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Isosceles Triangle 19"/>
              <p:cNvSpPr/>
              <p:nvPr/>
            </p:nvSpPr>
            <p:spPr>
              <a:xfrm rot="19522386">
                <a:off x="-115190" y="1688673"/>
                <a:ext cx="2250462" cy="2232667"/>
              </a:xfrm>
              <a:prstGeom prst="triangle">
                <a:avLst>
                  <a:gd name="adj" fmla="val 66979"/>
                </a:avLst>
              </a:prstGeom>
              <a:blipFill>
                <a:blip r:embed="rId2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7" name="TextBox 36"/>
          <p:cNvSpPr txBox="1"/>
          <p:nvPr/>
        </p:nvSpPr>
        <p:spPr>
          <a:xfrm>
            <a:off x="2362200" y="4800603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কোণ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BCA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+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কোণ</a:t>
            </a:r>
            <a:r>
              <a:rPr lang="bn-BD" sz="3600" dirty="0"/>
              <a:t> </a:t>
            </a:r>
            <a:r>
              <a:rPr lang="en-US" sz="3600" dirty="0"/>
              <a:t>ECD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= 90</a:t>
            </a:r>
            <a:r>
              <a:rPr lang="en-US" sz="3600" baseline="30000" dirty="0">
                <a:latin typeface="NikoshBAN" pitchFamily="2" charset="0"/>
                <a:cs typeface="NikoshBAN" pitchFamily="2" charset="0"/>
              </a:rPr>
              <a:t>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79034" y="1219203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√</a:t>
            </a:r>
            <a:endParaRPr lang="en-US" dirty="0">
              <a:ln w="12700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86600" y="2971803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√</a:t>
            </a:r>
            <a:endParaRPr lang="en-US" dirty="0">
              <a:ln w="12700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10200" y="3048003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×</a:t>
            </a:r>
            <a:endParaRPr lang="en-US" dirty="0">
              <a:ln w="12700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65982" y="5480665"/>
            <a:ext cx="51742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যেহেতু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কোণ</a:t>
            </a:r>
            <a:r>
              <a:rPr lang="bn-BD" sz="3600" dirty="0"/>
              <a:t> </a:t>
            </a:r>
            <a:r>
              <a:rPr lang="en-US" sz="3200" dirty="0"/>
              <a:t>BAC</a:t>
            </a:r>
            <a:r>
              <a:rPr lang="bn-BD" sz="3600" dirty="0"/>
              <a:t> =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কোণ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ECD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029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4800" y="304803"/>
            <a:ext cx="3962400" cy="769441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প্রমাণ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grpSp>
        <p:nvGrpSpPr>
          <p:cNvPr id="2" name="Group 29"/>
          <p:cNvGrpSpPr/>
          <p:nvPr/>
        </p:nvGrpSpPr>
        <p:grpSpPr>
          <a:xfrm>
            <a:off x="1976477" y="606988"/>
            <a:ext cx="7781845" cy="4724402"/>
            <a:chOff x="-115190" y="459567"/>
            <a:chExt cx="7781845" cy="4724402"/>
          </a:xfrm>
        </p:grpSpPr>
        <p:grpSp>
          <p:nvGrpSpPr>
            <p:cNvPr id="3" name="Group 15"/>
            <p:cNvGrpSpPr/>
            <p:nvPr/>
          </p:nvGrpSpPr>
          <p:grpSpPr>
            <a:xfrm>
              <a:off x="-115190" y="1066800"/>
              <a:ext cx="4929238" cy="3922829"/>
              <a:chOff x="-115190" y="1066800"/>
              <a:chExt cx="4929238" cy="3922829"/>
            </a:xfrm>
          </p:grpSpPr>
          <p:grpSp>
            <p:nvGrpSpPr>
              <p:cNvPr id="5" name="Group 12"/>
              <p:cNvGrpSpPr/>
              <p:nvPr/>
            </p:nvGrpSpPr>
            <p:grpSpPr>
              <a:xfrm>
                <a:off x="152400" y="1066800"/>
                <a:ext cx="4661648" cy="3922829"/>
                <a:chOff x="750757" y="838200"/>
                <a:chExt cx="3897443" cy="3696512"/>
              </a:xfrm>
            </p:grpSpPr>
            <p:grpSp>
              <p:nvGrpSpPr>
                <p:cNvPr id="13" name="Group 4"/>
                <p:cNvGrpSpPr/>
                <p:nvPr/>
              </p:nvGrpSpPr>
              <p:grpSpPr>
                <a:xfrm>
                  <a:off x="990600" y="838200"/>
                  <a:ext cx="3657600" cy="3696512"/>
                  <a:chOff x="5105400" y="838200"/>
                  <a:chExt cx="3657600" cy="3696512"/>
                </a:xfrm>
              </p:grpSpPr>
              <p:sp>
                <p:nvSpPr>
                  <p:cNvPr id="6" name="Right Triangle 5"/>
                  <p:cNvSpPr/>
                  <p:nvPr/>
                </p:nvSpPr>
                <p:spPr>
                  <a:xfrm>
                    <a:off x="5334000" y="1447800"/>
                    <a:ext cx="3048000" cy="2514600"/>
                  </a:xfrm>
                  <a:prstGeom prst="rtTriangle">
                    <a:avLst/>
                  </a:prstGeom>
                  <a:noFill/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8305800" y="3925669"/>
                    <a:ext cx="457200" cy="6090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600" dirty="0"/>
                      <a:t>C</a:t>
                    </a:r>
                  </a:p>
                </p:txBody>
              </p:sp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5105400" y="3853961"/>
                    <a:ext cx="457200" cy="6090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600" dirty="0"/>
                      <a:t>B</a:t>
                    </a:r>
                  </a:p>
                </p:txBody>
              </p:sp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5105400" y="838200"/>
                    <a:ext cx="457200" cy="6090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600" dirty="0"/>
                      <a:t>A</a:t>
                    </a:r>
                  </a:p>
                </p:txBody>
              </p:sp>
            </p:grpSp>
            <p:sp>
              <p:nvSpPr>
                <p:cNvPr id="10" name="TextBox 9"/>
                <p:cNvSpPr txBox="1"/>
                <p:nvPr/>
              </p:nvSpPr>
              <p:spPr>
                <a:xfrm>
                  <a:off x="2514600" y="3853962"/>
                  <a:ext cx="457200" cy="6090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/>
                    <a:t>a</a:t>
                  </a: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750757" y="2438400"/>
                  <a:ext cx="457200" cy="6090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/>
                    <a:t>c</a:t>
                  </a: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2667000" y="2202377"/>
                  <a:ext cx="457200" cy="6090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/>
                    <a:t>b</a:t>
                  </a:r>
                </a:p>
              </p:txBody>
            </p:sp>
          </p:grpSp>
          <p:sp>
            <p:nvSpPr>
              <p:cNvPr id="14" name="Isosceles Triangle 13"/>
              <p:cNvSpPr/>
              <p:nvPr/>
            </p:nvSpPr>
            <p:spPr>
              <a:xfrm>
                <a:off x="709748" y="3048000"/>
                <a:ext cx="3633652" cy="1321526"/>
              </a:xfrm>
              <a:prstGeom prst="triangle">
                <a:avLst/>
              </a:prstGeom>
              <a:gradFill flip="none" rotWithShape="1">
                <a:gsLst>
                  <a:gs pos="1100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Isosceles Triangle 14"/>
              <p:cNvSpPr/>
              <p:nvPr/>
            </p:nvSpPr>
            <p:spPr>
              <a:xfrm rot="19522386">
                <a:off x="-115190" y="1688673"/>
                <a:ext cx="2250462" cy="2232667"/>
              </a:xfrm>
              <a:prstGeom prst="triangle">
                <a:avLst>
                  <a:gd name="adj" fmla="val 66979"/>
                </a:avLst>
              </a:prstGeom>
              <a:blipFill>
                <a:blip r:embed="rId2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 rot="16200000">
              <a:off x="3668955" y="1186268"/>
              <a:ext cx="4724402" cy="3270999"/>
              <a:chOff x="-115190" y="1688673"/>
              <a:chExt cx="4724402" cy="3270999"/>
            </a:xfrm>
          </p:grpSpPr>
          <p:grpSp>
            <p:nvGrpSpPr>
              <p:cNvPr id="17" name="Group 12"/>
              <p:cNvGrpSpPr/>
              <p:nvPr/>
            </p:nvGrpSpPr>
            <p:grpSpPr>
              <a:xfrm>
                <a:off x="102658" y="1713724"/>
                <a:ext cx="4506554" cy="3245948"/>
                <a:chOff x="709169" y="1447800"/>
                <a:chExt cx="3767774" cy="3058682"/>
              </a:xfrm>
            </p:grpSpPr>
            <p:grpSp>
              <p:nvGrpSpPr>
                <p:cNvPr id="18" name="Group 4"/>
                <p:cNvGrpSpPr/>
                <p:nvPr/>
              </p:nvGrpSpPr>
              <p:grpSpPr>
                <a:xfrm>
                  <a:off x="965554" y="1447800"/>
                  <a:ext cx="3511389" cy="3058682"/>
                  <a:chOff x="5080354" y="1447800"/>
                  <a:chExt cx="3511389" cy="3058682"/>
                </a:xfrm>
              </p:grpSpPr>
              <p:sp>
                <p:nvSpPr>
                  <p:cNvPr id="25" name="Right Triangle 5"/>
                  <p:cNvSpPr/>
                  <p:nvPr/>
                </p:nvSpPr>
                <p:spPr>
                  <a:xfrm>
                    <a:off x="5334000" y="1447800"/>
                    <a:ext cx="3048000" cy="2514600"/>
                  </a:xfrm>
                  <a:prstGeom prst="rtTriangle">
                    <a:avLst/>
                  </a:prstGeom>
                  <a:noFill/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TextBox 25"/>
                  <p:cNvSpPr txBox="1"/>
                  <p:nvPr/>
                </p:nvSpPr>
                <p:spPr>
                  <a:xfrm rot="5400000">
                    <a:off x="8063907" y="3978645"/>
                    <a:ext cx="515298" cy="5403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600" dirty="0"/>
                      <a:t>E</a:t>
                    </a:r>
                  </a:p>
                </p:txBody>
              </p:sp>
              <p:sp>
                <p:nvSpPr>
                  <p:cNvPr id="27" name="TextBox 26"/>
                  <p:cNvSpPr txBox="1"/>
                  <p:nvPr/>
                </p:nvSpPr>
                <p:spPr>
                  <a:xfrm rot="5400000">
                    <a:off x="5092893" y="3906939"/>
                    <a:ext cx="515298" cy="5403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600" dirty="0"/>
                      <a:t>D</a:t>
                    </a:r>
                  </a:p>
                </p:txBody>
              </p:sp>
            </p:grpSp>
            <p:sp>
              <p:nvSpPr>
                <p:cNvPr id="22" name="TextBox 21"/>
                <p:cNvSpPr txBox="1"/>
                <p:nvPr/>
              </p:nvSpPr>
              <p:spPr>
                <a:xfrm>
                  <a:off x="2514601" y="3872606"/>
                  <a:ext cx="457200" cy="6090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/>
                    <a:t>a</a:t>
                  </a: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 rot="5224598">
                  <a:off x="721708" y="2491378"/>
                  <a:ext cx="515298" cy="5403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/>
                    <a:t>c</a:t>
                  </a: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2667000" y="2221021"/>
                  <a:ext cx="457200" cy="6090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/>
                    <a:t>b</a:t>
                  </a:r>
                </a:p>
              </p:txBody>
            </p:sp>
          </p:grpSp>
          <p:sp>
            <p:nvSpPr>
              <p:cNvPr id="19" name="Isosceles Triangle 18"/>
              <p:cNvSpPr/>
              <p:nvPr/>
            </p:nvSpPr>
            <p:spPr>
              <a:xfrm>
                <a:off x="709748" y="3048000"/>
                <a:ext cx="3633652" cy="1321526"/>
              </a:xfrm>
              <a:prstGeom prst="triangle">
                <a:avLst/>
              </a:prstGeom>
              <a:gradFill flip="none" rotWithShape="1">
                <a:gsLst>
                  <a:gs pos="1100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Isosceles Triangle 19"/>
              <p:cNvSpPr/>
              <p:nvPr/>
            </p:nvSpPr>
            <p:spPr>
              <a:xfrm rot="19522386">
                <a:off x="-115190" y="1688673"/>
                <a:ext cx="2250462" cy="2232667"/>
              </a:xfrm>
              <a:prstGeom prst="triangle">
                <a:avLst>
                  <a:gd name="adj" fmla="val 66979"/>
                </a:avLst>
              </a:prstGeom>
              <a:blipFill>
                <a:blip r:embed="rId2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7" name="TextBox 36"/>
          <p:cNvSpPr txBox="1"/>
          <p:nvPr/>
        </p:nvSpPr>
        <p:spPr>
          <a:xfrm>
            <a:off x="2247900" y="5234533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কোণ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ACE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=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90</a:t>
            </a:r>
            <a:r>
              <a:rPr lang="en-US" sz="3600" baseline="30000" dirty="0" smtClean="0">
                <a:latin typeface="NikoshBAN" pitchFamily="2" charset="0"/>
                <a:cs typeface="NikoshBAN" pitchFamily="2" charset="0"/>
              </a:rPr>
              <a:t>0 </a:t>
            </a:r>
            <a:endParaRPr lang="en-US" sz="3600" baseline="30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86438" y="1877446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√</a:t>
            </a:r>
            <a:endParaRPr lang="en-US" dirty="0">
              <a:ln w="12700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763209" y="3693839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√</a:t>
            </a:r>
            <a:endParaRPr lang="en-US" dirty="0">
              <a:ln w="12700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52492" y="3773286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×</a:t>
            </a:r>
            <a:endParaRPr lang="en-US" dirty="0">
              <a:ln w="12700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70501" y="3520410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 w="12700">
                  <a:solidFill>
                    <a:srgbClr val="FF0000"/>
                  </a:solidFill>
                </a:ln>
              </a:rPr>
              <a:t>?</a:t>
            </a:r>
            <a:endParaRPr lang="en-US" dirty="0">
              <a:ln w="12700">
                <a:solidFill>
                  <a:srgbClr val="FF0000"/>
                </a:solidFill>
              </a:ln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807527" y="365919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 90</a:t>
            </a:r>
            <a:r>
              <a:rPr lang="en-US" sz="3600" baseline="30000" dirty="0">
                <a:latin typeface="NikoshBAN" pitchFamily="2" charset="0"/>
                <a:cs typeface="NikoshBAN" pitchFamily="2" charset="0"/>
              </a:rPr>
              <a:t>0</a:t>
            </a:r>
          </a:p>
        </p:txBody>
      </p:sp>
      <p:cxnSp>
        <p:nvCxnSpPr>
          <p:cNvPr id="28" name="Straight Arrow Connector 27"/>
          <p:cNvCxnSpPr>
            <a:stCxn id="15" idx="0"/>
            <a:endCxn id="25" idx="4"/>
          </p:cNvCxnSpPr>
          <p:nvPr/>
        </p:nvCxnSpPr>
        <p:spPr>
          <a:xfrm flipV="1">
            <a:off x="2781797" y="857857"/>
            <a:ext cx="6399132" cy="9588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836020" y="5880864"/>
            <a:ext cx="4482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 ত্রিভুজ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ACE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সমকোনী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68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3" grpId="0"/>
      <p:bldP spid="33" grpId="1"/>
      <p:bldP spid="34" grpId="0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6839" y="610285"/>
            <a:ext cx="2118147" cy="769441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প্রমাণ</a:t>
            </a:r>
            <a:r>
              <a:rPr lang="en-US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grpSp>
        <p:nvGrpSpPr>
          <p:cNvPr id="13" name="Group 4"/>
          <p:cNvGrpSpPr/>
          <p:nvPr/>
        </p:nvGrpSpPr>
        <p:grpSpPr>
          <a:xfrm>
            <a:off x="2682794" y="545157"/>
            <a:ext cx="4374777" cy="3922829"/>
            <a:chOff x="5105400" y="838200"/>
            <a:chExt cx="3657600" cy="3696512"/>
          </a:xfrm>
        </p:grpSpPr>
        <p:sp>
          <p:nvSpPr>
            <p:cNvPr id="6" name="Right Triangle 5"/>
            <p:cNvSpPr/>
            <p:nvPr/>
          </p:nvSpPr>
          <p:spPr>
            <a:xfrm>
              <a:off x="5334000" y="1447800"/>
              <a:ext cx="3048000" cy="2514600"/>
            </a:xfrm>
            <a:prstGeom prst="rtTriangle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305800" y="3925669"/>
              <a:ext cx="457200" cy="609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C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05400" y="3853961"/>
              <a:ext cx="457200" cy="609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B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05400" y="838200"/>
              <a:ext cx="457200" cy="609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A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501443" y="3731437"/>
            <a:ext cx="546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70339" y="2126940"/>
            <a:ext cx="546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83725" y="1978735"/>
            <a:ext cx="546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b</a:t>
            </a:r>
          </a:p>
        </p:txBody>
      </p:sp>
      <p:grpSp>
        <p:nvGrpSpPr>
          <p:cNvPr id="18" name="Group 4"/>
          <p:cNvGrpSpPr/>
          <p:nvPr/>
        </p:nvGrpSpPr>
        <p:grpSpPr>
          <a:xfrm rot="16200000">
            <a:off x="6155035" y="401727"/>
            <a:ext cx="4199897" cy="3302040"/>
            <a:chOff x="5080354" y="1394944"/>
            <a:chExt cx="3511389" cy="3111538"/>
          </a:xfrm>
        </p:grpSpPr>
        <p:sp>
          <p:nvSpPr>
            <p:cNvPr id="25" name="Right Triangle 5"/>
            <p:cNvSpPr/>
            <p:nvPr/>
          </p:nvSpPr>
          <p:spPr>
            <a:xfrm>
              <a:off x="5314077" y="1394944"/>
              <a:ext cx="3048000" cy="2514600"/>
            </a:xfrm>
            <a:prstGeom prst="rtTriangle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 rot="5400000">
              <a:off x="8063907" y="3978645"/>
              <a:ext cx="515298" cy="54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E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 rot="5400000">
              <a:off x="5092893" y="3906939"/>
              <a:ext cx="515298" cy="54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D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 rot="16200000">
            <a:off x="9283061" y="1674330"/>
            <a:ext cx="546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 rot="16200000">
            <a:off x="7780832" y="3784025"/>
            <a:ext cx="546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</a:t>
            </a:r>
          </a:p>
        </p:txBody>
      </p:sp>
      <p:sp>
        <p:nvSpPr>
          <p:cNvPr id="24" name="TextBox 23"/>
          <p:cNvSpPr txBox="1"/>
          <p:nvPr/>
        </p:nvSpPr>
        <p:spPr>
          <a:xfrm rot="16200000">
            <a:off x="7530359" y="1492048"/>
            <a:ext cx="546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b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828800" y="4355055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সমকোণী ত্রিভুজের ক্ষেত্রফল =</a:t>
            </a:r>
            <a:r>
              <a:rPr lang="bn-BD" sz="3600" dirty="0">
                <a:latin typeface="Times New Roman" panose="02020603050405020304" pitchFamily="18" charset="0"/>
                <a:cs typeface="NikoshBAN" pitchFamily="2" charset="0"/>
              </a:rPr>
              <a:t>   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ভূমি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উচ্চতা</a:t>
            </a:r>
            <a:endParaRPr lang="en-US" sz="3600" baseline="30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ight Triangle 18"/>
          <p:cNvSpPr/>
          <p:nvPr/>
        </p:nvSpPr>
        <p:spPr>
          <a:xfrm rot="18387562">
            <a:off x="3867995" y="-1552405"/>
            <a:ext cx="4509805" cy="4492549"/>
          </a:xfrm>
          <a:prstGeom prst="rtTriangl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133600" y="4953003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cs typeface="NikoshBAN" pitchFamily="2" charset="0"/>
              </a:rPr>
              <a:t>∆ABC </a:t>
            </a:r>
            <a:r>
              <a:rPr lang="bn-BD" sz="3600" dirty="0">
                <a:cs typeface="NikoshBAN" pitchFamily="2" charset="0"/>
              </a:rPr>
              <a:t>এর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ক্ষেত্রফল =</a:t>
            </a:r>
            <a:endParaRPr lang="en-US" sz="3600" dirty="0"/>
          </a:p>
        </p:txBody>
      </p:sp>
      <p:sp>
        <p:nvSpPr>
          <p:cNvPr id="31" name="TextBox 30"/>
          <p:cNvSpPr txBox="1"/>
          <p:nvPr/>
        </p:nvSpPr>
        <p:spPr>
          <a:xfrm>
            <a:off x="2133600" y="5525872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cs typeface="NikoshBAN" pitchFamily="2" charset="0"/>
              </a:rPr>
              <a:t>∆ACE </a:t>
            </a:r>
            <a:r>
              <a:rPr lang="bn-BD" sz="3600" dirty="0">
                <a:cs typeface="NikoshBAN" pitchFamily="2" charset="0"/>
              </a:rPr>
              <a:t>এর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ক্ষেত্রফল =</a:t>
            </a:r>
            <a:endParaRPr lang="en-US" sz="3600" dirty="0"/>
          </a:p>
        </p:txBody>
      </p:sp>
      <p:sp>
        <p:nvSpPr>
          <p:cNvPr id="32" name="TextBox 31"/>
          <p:cNvSpPr txBox="1"/>
          <p:nvPr/>
        </p:nvSpPr>
        <p:spPr>
          <a:xfrm>
            <a:off x="2133600" y="6059272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cs typeface="NikoshBAN" pitchFamily="2" charset="0"/>
              </a:rPr>
              <a:t>∆ECD </a:t>
            </a:r>
            <a:r>
              <a:rPr lang="bn-BD" sz="3600" dirty="0">
                <a:cs typeface="NikoshBAN" pitchFamily="2" charset="0"/>
              </a:rPr>
              <a:t>এর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ক্ষেত্রফল =</a:t>
            </a:r>
            <a:endParaRPr lang="en-US" sz="36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1752600" y="4915378"/>
            <a:ext cx="8763000" cy="1790225"/>
            <a:chOff x="228600" y="4915375"/>
            <a:chExt cx="8763000" cy="1790225"/>
          </a:xfrm>
        </p:grpSpPr>
        <p:grpSp>
          <p:nvGrpSpPr>
            <p:cNvPr id="33" name="Group 32"/>
            <p:cNvGrpSpPr/>
            <p:nvPr/>
          </p:nvGrpSpPr>
          <p:grpSpPr>
            <a:xfrm>
              <a:off x="228600" y="4915375"/>
              <a:ext cx="8763000" cy="648797"/>
              <a:chOff x="228600" y="4915375"/>
              <a:chExt cx="8763000" cy="648797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228600" y="4915375"/>
                <a:ext cx="8763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                              ×</a:t>
                </a:r>
                <a:r>
                  <a:rPr lang="bn-BD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a ×</a:t>
                </a:r>
                <a:r>
                  <a:rPr lang="bn-BD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c =     ac</a:t>
                </a:r>
                <a:endParaRPr lang="en-US" sz="3600" baseline="30000" dirty="0">
                  <a:latin typeface="NikoshBAN" pitchFamily="2" charset="0"/>
                  <a:cs typeface="NikoshBAN" pitchFamily="2" charset="0"/>
                </a:endParaRPr>
              </a:p>
            </p:txBody>
          </p:sp>
          <p:graphicFrame>
            <p:nvGraphicFramePr>
              <p:cNvPr id="28" name="Object 2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20680262"/>
                  </p:ext>
                </p:extLst>
              </p:nvPr>
            </p:nvGraphicFramePr>
            <p:xfrm>
              <a:off x="4610100" y="4973622"/>
              <a:ext cx="382737" cy="5880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0" name="Equation" r:id="rId3" imgW="152280" imgH="393480" progId="Equation.3">
                      <p:embed/>
                    </p:oleObj>
                  </mc:Choice>
                  <mc:Fallback>
                    <p:oleObj name="Equation" r:id="rId3" imgW="152280" imgH="393480" progId="Equation.3">
                      <p:embed/>
                      <p:pic>
                        <p:nvPicPr>
                          <p:cNvPr id="28" name="Object 2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10100" y="4973622"/>
                            <a:ext cx="382737" cy="588084"/>
                          </a:xfrm>
                          <a:prstGeom prst="rect">
                            <a:avLst/>
                          </a:prstGeom>
                          <a:noFill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364" name="Object 4"/>
              <p:cNvGraphicFramePr>
                <a:graphicFrameLocks noChangeAspect="1"/>
              </p:cNvGraphicFramePr>
              <p:nvPr/>
            </p:nvGraphicFramePr>
            <p:xfrm>
              <a:off x="6893546" y="4973622"/>
              <a:ext cx="384342" cy="5905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1" name="Equation" r:id="rId5" imgW="152280" imgH="393480" progId="Equation.3">
                      <p:embed/>
                    </p:oleObj>
                  </mc:Choice>
                  <mc:Fallback>
                    <p:oleObj name="Equation" r:id="rId5" imgW="152280" imgH="393480" progId="Equation.3">
                      <p:embed/>
                      <p:pic>
                        <p:nvPicPr>
                          <p:cNvPr id="15364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893546" y="4973622"/>
                            <a:ext cx="384342" cy="5905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4" name="Group 33"/>
            <p:cNvGrpSpPr/>
            <p:nvPr/>
          </p:nvGrpSpPr>
          <p:grpSpPr>
            <a:xfrm>
              <a:off x="228600" y="5486400"/>
              <a:ext cx="8763000" cy="647903"/>
              <a:chOff x="228600" y="4916269"/>
              <a:chExt cx="8763000" cy="647903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228600" y="4916269"/>
                <a:ext cx="8763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                              ×</a:t>
                </a:r>
                <a:r>
                  <a:rPr lang="bn-BD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b ×</a:t>
                </a:r>
                <a:r>
                  <a:rPr lang="bn-BD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b =     b</a:t>
                </a:r>
                <a:r>
                  <a:rPr lang="en-US" sz="36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graphicFrame>
            <p:nvGraphicFramePr>
              <p:cNvPr id="36" name="Object 35"/>
              <p:cNvGraphicFramePr>
                <a:graphicFrameLocks noChangeAspect="1"/>
              </p:cNvGraphicFramePr>
              <p:nvPr/>
            </p:nvGraphicFramePr>
            <p:xfrm>
              <a:off x="4610100" y="4971156"/>
              <a:ext cx="384342" cy="5905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2" name="Equation" r:id="rId7" imgW="152280" imgH="393480" progId="Equation.3">
                      <p:embed/>
                    </p:oleObj>
                  </mc:Choice>
                  <mc:Fallback>
                    <p:oleObj name="Equation" r:id="rId7" imgW="152280" imgH="393480" progId="Equation.3">
                      <p:embed/>
                      <p:pic>
                        <p:nvPicPr>
                          <p:cNvPr id="36" name="Object 3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10100" y="4971156"/>
                            <a:ext cx="384342" cy="5905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8" name="Object 4"/>
              <p:cNvGraphicFramePr>
                <a:graphicFrameLocks noChangeAspect="1"/>
              </p:cNvGraphicFramePr>
              <p:nvPr/>
            </p:nvGraphicFramePr>
            <p:xfrm>
              <a:off x="6893546" y="4973622"/>
              <a:ext cx="384342" cy="5905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3" name="Equation" r:id="rId8" imgW="152280" imgH="393480" progId="Equation.3">
                      <p:embed/>
                    </p:oleObj>
                  </mc:Choice>
                  <mc:Fallback>
                    <p:oleObj name="Equation" r:id="rId8" imgW="152280" imgH="393480" progId="Equation.3">
                      <p:embed/>
                      <p:pic>
                        <p:nvPicPr>
                          <p:cNvPr id="38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893546" y="4973622"/>
                            <a:ext cx="384342" cy="5905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9" name="Group 38"/>
            <p:cNvGrpSpPr/>
            <p:nvPr/>
          </p:nvGrpSpPr>
          <p:grpSpPr>
            <a:xfrm>
              <a:off x="228600" y="6057697"/>
              <a:ext cx="8763000" cy="647903"/>
              <a:chOff x="228600" y="4916269"/>
              <a:chExt cx="8763000" cy="647903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228600" y="4916269"/>
                <a:ext cx="8763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                              ×</a:t>
                </a:r>
                <a:r>
                  <a:rPr lang="bn-BD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c ×a</a:t>
                </a:r>
                <a:r>
                  <a:rPr lang="bn-BD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=     ac</a:t>
                </a:r>
                <a:endParaRPr lang="en-US" sz="3600" baseline="30000" dirty="0">
                  <a:latin typeface="NikoshBAN" pitchFamily="2" charset="0"/>
                  <a:cs typeface="NikoshBAN" pitchFamily="2" charset="0"/>
                </a:endParaRPr>
              </a:p>
            </p:txBody>
          </p:sp>
          <p:graphicFrame>
            <p:nvGraphicFramePr>
              <p:cNvPr id="41" name="Object 40"/>
              <p:cNvGraphicFramePr>
                <a:graphicFrameLocks noChangeAspect="1"/>
              </p:cNvGraphicFramePr>
              <p:nvPr/>
            </p:nvGraphicFramePr>
            <p:xfrm>
              <a:off x="4610100" y="4971156"/>
              <a:ext cx="384342" cy="5905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4" name="Equation" r:id="rId9" imgW="152280" imgH="393480" progId="Equation.3">
                      <p:embed/>
                    </p:oleObj>
                  </mc:Choice>
                  <mc:Fallback>
                    <p:oleObj name="Equation" r:id="rId9" imgW="152280" imgH="393480" progId="Equation.3">
                      <p:embed/>
                      <p:pic>
                        <p:nvPicPr>
                          <p:cNvPr id="41" name="Object 4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10100" y="4971156"/>
                            <a:ext cx="384342" cy="5905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2" name="Object 4"/>
              <p:cNvGraphicFramePr>
                <a:graphicFrameLocks noChangeAspect="1"/>
              </p:cNvGraphicFramePr>
              <p:nvPr/>
            </p:nvGraphicFramePr>
            <p:xfrm>
              <a:off x="6893546" y="4973622"/>
              <a:ext cx="384342" cy="5905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5" name="Equation" r:id="rId10" imgW="152280" imgH="393480" progId="Equation.3">
                      <p:embed/>
                    </p:oleObj>
                  </mc:Choice>
                  <mc:Fallback>
                    <p:oleObj name="Equation" r:id="rId10" imgW="152280" imgH="393480" progId="Equation.3">
                      <p:embed/>
                      <p:pic>
                        <p:nvPicPr>
                          <p:cNvPr id="42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893546" y="4973622"/>
                            <a:ext cx="384342" cy="5905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45" name="TextBox 44"/>
          <p:cNvSpPr txBox="1"/>
          <p:nvPr/>
        </p:nvSpPr>
        <p:spPr>
          <a:xfrm>
            <a:off x="7391400" y="5181603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?</a:t>
            </a:r>
            <a:endParaRPr lang="en-US" dirty="0">
              <a:ln w="12700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3300456"/>
              </p:ext>
            </p:extLst>
          </p:nvPr>
        </p:nvGraphicFramePr>
        <p:xfrm>
          <a:off x="7041780" y="4403220"/>
          <a:ext cx="382737" cy="588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6" name="Equation" r:id="rId3" imgW="152280" imgH="393480" progId="Equation.3">
                  <p:embed/>
                </p:oleObj>
              </mc:Choice>
              <mc:Fallback>
                <p:oleObj name="Equation" r:id="rId3" imgW="152280" imgH="393480" progId="Equation.3">
                  <p:embed/>
                  <p:pic>
                    <p:nvPicPr>
                      <p:cNvPr id="28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1780" y="4403220"/>
                        <a:ext cx="382737" cy="58808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429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5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5467" y="787866"/>
            <a:ext cx="2124692" cy="769441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প্রমাণ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78619" y="3731436"/>
            <a:ext cx="546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78619" y="531037"/>
            <a:ext cx="546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299522" y="-47202"/>
            <a:ext cx="546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223426" y="3506367"/>
            <a:ext cx="546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D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438403" y="4197423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চতুর্ভুজ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ABDE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এর ক্ষেত্রফল</a:t>
            </a:r>
            <a:endParaRPr lang="en-US" sz="3600" baseline="30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1" name="Straight Connector 20"/>
          <p:cNvCxnSpPr>
            <a:endCxn id="19" idx="2"/>
          </p:cNvCxnSpPr>
          <p:nvPr/>
        </p:nvCxnSpPr>
        <p:spPr>
          <a:xfrm rot="10800000" flipH="1" flipV="1">
            <a:off x="2976283" y="1172585"/>
            <a:ext cx="3613260" cy="266970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 flipH="1" flipV="1">
            <a:off x="6112137" y="693869"/>
            <a:ext cx="3636084" cy="267865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207318" y="5191464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=    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ac +    b</a:t>
            </a:r>
            <a:r>
              <a:rPr lang="en-US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+    ac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baseline="30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4111628" y="5191464"/>
          <a:ext cx="38417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5" name="Equation" r:id="rId3" imgW="152280" imgH="393480" progId="Equation.3">
                  <p:embed/>
                </p:oleObj>
              </mc:Choice>
              <mc:Fallback>
                <p:oleObj name="Equation" r:id="rId3" imgW="152280" imgH="393480" progId="Equation.3">
                  <p:embed/>
                  <p:pic>
                    <p:nvPicPr>
                      <p:cNvPr id="1638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1628" y="5191464"/>
                        <a:ext cx="384175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5559428" y="5200650"/>
          <a:ext cx="38417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6" name="Equation" r:id="rId5" imgW="152280" imgH="393480" progId="Equation.3">
                  <p:embed/>
                </p:oleObj>
              </mc:Choice>
              <mc:Fallback>
                <p:oleObj name="Equation" r:id="rId5" imgW="152280" imgH="393480" progId="Equation.3">
                  <p:embed/>
                  <p:pic>
                    <p:nvPicPr>
                      <p:cNvPr id="1638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9428" y="5200650"/>
                        <a:ext cx="384175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6931028" y="5181600"/>
          <a:ext cx="38417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7" name="Equation" r:id="rId6" imgW="152280" imgH="393480" progId="Equation.3">
                  <p:embed/>
                </p:oleObj>
              </mc:Choice>
              <mc:Fallback>
                <p:oleObj name="Equation" r:id="rId6" imgW="152280" imgH="393480" progId="Equation.3">
                  <p:embed/>
                  <p:pic>
                    <p:nvPicPr>
                      <p:cNvPr id="1638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1028" y="5181600"/>
                        <a:ext cx="384175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" name="Group 43"/>
          <p:cNvGrpSpPr/>
          <p:nvPr/>
        </p:nvGrpSpPr>
        <p:grpSpPr>
          <a:xfrm>
            <a:off x="2951247" y="381003"/>
            <a:ext cx="6268954" cy="3352799"/>
            <a:chOff x="1427247" y="381000"/>
            <a:chExt cx="6268954" cy="3352799"/>
          </a:xfrm>
        </p:grpSpPr>
        <p:cxnSp>
          <p:nvCxnSpPr>
            <p:cNvPr id="35" name="Straight Connector 34"/>
            <p:cNvCxnSpPr>
              <a:stCxn id="9" idx="2"/>
              <a:endCxn id="8" idx="0"/>
            </p:cNvCxnSpPr>
            <p:nvPr/>
          </p:nvCxnSpPr>
          <p:spPr>
            <a:xfrm rot="5400000">
              <a:off x="170792" y="2474184"/>
              <a:ext cx="2514497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8" idx="0"/>
            </p:cNvCxnSpPr>
            <p:nvPr/>
          </p:nvCxnSpPr>
          <p:spPr>
            <a:xfrm rot="16200000" flipH="1">
              <a:off x="4560936" y="598536"/>
              <a:ext cx="2367" cy="626816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6018612" y="2056108"/>
              <a:ext cx="3352695" cy="24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9" idx="2"/>
            </p:cNvCxnSpPr>
            <p:nvPr/>
          </p:nvCxnSpPr>
          <p:spPr>
            <a:xfrm rot="5400000" flipH="1" flipV="1">
              <a:off x="4144152" y="-2335112"/>
              <a:ext cx="835936" cy="626816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6254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0242" y="835382"/>
            <a:ext cx="2142635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প্রমাণ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91294" y="3555587"/>
            <a:ext cx="546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66187" y="630773"/>
            <a:ext cx="546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299522" y="-47202"/>
            <a:ext cx="546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223426" y="3506367"/>
            <a:ext cx="546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D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362200" y="4114803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চতুর্ভুজ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ABDE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একটি ট্রাপিজিয়াম</a:t>
            </a:r>
            <a:endParaRPr lang="en-US" sz="3600" baseline="30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rot="10800000" flipH="1" flipV="1">
            <a:off x="2965525" y="1172585"/>
            <a:ext cx="3613260" cy="266970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9"/>
          <p:cNvGrpSpPr/>
          <p:nvPr/>
        </p:nvGrpSpPr>
        <p:grpSpPr>
          <a:xfrm>
            <a:off x="2676713" y="348096"/>
            <a:ext cx="6510868" cy="3620910"/>
            <a:chOff x="1427247" y="381000"/>
            <a:chExt cx="6268954" cy="3352799"/>
          </a:xfrm>
        </p:grpSpPr>
        <p:cxnSp>
          <p:nvCxnSpPr>
            <p:cNvPr id="22" name="Straight Connector 21"/>
            <p:cNvCxnSpPr/>
            <p:nvPr/>
          </p:nvCxnSpPr>
          <p:spPr>
            <a:xfrm rot="5400000">
              <a:off x="170792" y="2474184"/>
              <a:ext cx="2514497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H="1">
              <a:off x="4560936" y="598536"/>
              <a:ext cx="2367" cy="626816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6018612" y="2056108"/>
              <a:ext cx="3352695" cy="24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 flipH="1" flipV="1">
              <a:off x="4144152" y="-2335112"/>
              <a:ext cx="835936" cy="626816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2362200" y="4763872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সমান্তরাল বাহু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AB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DE</a:t>
            </a:r>
            <a:endParaRPr lang="en-US" sz="3600" baseline="30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62200" y="5297272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অসমান্তরাল বাহু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BD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AE</a:t>
            </a:r>
            <a:endParaRPr lang="en-US" sz="3600" baseline="30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62200" y="5867403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সমান্তরাল বাহুদ্বয়ের মধ্যবর্তী দুরত্ব  </a:t>
            </a:r>
            <a:r>
              <a:rPr lang="en-US" sz="3600">
                <a:latin typeface="NikoshBAN" pitchFamily="2" charset="0"/>
                <a:cs typeface="NikoshBAN" pitchFamily="2" charset="0"/>
              </a:rPr>
              <a:t>BD </a:t>
            </a:r>
            <a:endParaRPr lang="en-US" sz="3600" baseline="30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07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244" y="933847"/>
            <a:ext cx="2484039" cy="769441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প্রমাণ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757159" y="422765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চতুর্ভুজ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ABDE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একটি ট্রাপিজিয়ামের ক্ষেত্রফল</a:t>
            </a:r>
            <a:endParaRPr lang="en-US" sz="3600" baseline="30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rot="10800000" flipH="1" flipV="1">
            <a:off x="2965525" y="1172585"/>
            <a:ext cx="3613260" cy="266970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969995" y="4752995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=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সমান্তরাল বাহুদ্বয়ের যোগফল </a:t>
            </a:r>
          </a:p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সমান্তরাল বাহুদ্বয়ের মধ্যবর্তী দুরত্ব)</a:t>
            </a:r>
            <a:endParaRPr lang="en-US" sz="3600" baseline="30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4"/>
          <p:cNvGrpSpPr/>
          <p:nvPr/>
        </p:nvGrpSpPr>
        <p:grpSpPr>
          <a:xfrm>
            <a:off x="2684116" y="531037"/>
            <a:ext cx="4374777" cy="3922829"/>
            <a:chOff x="5105400" y="838200"/>
            <a:chExt cx="3657600" cy="3696512"/>
          </a:xfrm>
        </p:grpSpPr>
        <p:sp>
          <p:nvSpPr>
            <p:cNvPr id="18" name="Right Triangle 17"/>
            <p:cNvSpPr/>
            <p:nvPr/>
          </p:nvSpPr>
          <p:spPr>
            <a:xfrm>
              <a:off x="5334000" y="1447800"/>
              <a:ext cx="3048000" cy="2514600"/>
            </a:xfrm>
            <a:prstGeom prst="rtTriangle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305800" y="3925669"/>
              <a:ext cx="457200" cy="609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C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105400" y="3853961"/>
              <a:ext cx="457200" cy="609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B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105400" y="838200"/>
              <a:ext cx="457200" cy="609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A</a:t>
              </a:r>
            </a:p>
          </p:txBody>
        </p:sp>
      </p:grpSp>
      <p:grpSp>
        <p:nvGrpSpPr>
          <p:cNvPr id="32" name="Group 4"/>
          <p:cNvGrpSpPr/>
          <p:nvPr/>
        </p:nvGrpSpPr>
        <p:grpSpPr>
          <a:xfrm rot="16200000">
            <a:off x="6120735" y="429773"/>
            <a:ext cx="4199897" cy="3245948"/>
            <a:chOff x="5080354" y="1447800"/>
            <a:chExt cx="3511389" cy="3058682"/>
          </a:xfrm>
        </p:grpSpPr>
        <p:sp>
          <p:nvSpPr>
            <p:cNvPr id="33" name="Right Triangle 5"/>
            <p:cNvSpPr/>
            <p:nvPr/>
          </p:nvSpPr>
          <p:spPr>
            <a:xfrm>
              <a:off x="5334000" y="1447800"/>
              <a:ext cx="3048000" cy="2514600"/>
            </a:xfrm>
            <a:prstGeom prst="rtTriangle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 rot="5400000">
              <a:off x="8063907" y="3978645"/>
              <a:ext cx="515298" cy="54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E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 rot="5400000">
              <a:off x="5092893" y="3906939"/>
              <a:ext cx="515298" cy="54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D</a:t>
              </a:r>
            </a:p>
          </p:txBody>
        </p:sp>
      </p:grpSp>
      <p:sp>
        <p:nvSpPr>
          <p:cNvPr id="36" name="Right Triangle 35"/>
          <p:cNvSpPr/>
          <p:nvPr/>
        </p:nvSpPr>
        <p:spPr>
          <a:xfrm rot="18387562">
            <a:off x="3867995" y="-1552405"/>
            <a:ext cx="4509805" cy="4492549"/>
          </a:xfrm>
          <a:prstGeom prst="rtTriangl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4501443" y="3731437"/>
            <a:ext cx="546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a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391748" y="2229208"/>
            <a:ext cx="546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683725" y="1978735"/>
            <a:ext cx="546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b</a:t>
            </a:r>
          </a:p>
        </p:txBody>
      </p:sp>
      <p:sp>
        <p:nvSpPr>
          <p:cNvPr id="41" name="TextBox 40"/>
          <p:cNvSpPr txBox="1"/>
          <p:nvPr/>
        </p:nvSpPr>
        <p:spPr>
          <a:xfrm rot="16200000">
            <a:off x="9283061" y="1674330"/>
            <a:ext cx="546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a</a:t>
            </a:r>
          </a:p>
        </p:txBody>
      </p:sp>
      <p:sp>
        <p:nvSpPr>
          <p:cNvPr id="42" name="TextBox 41"/>
          <p:cNvSpPr txBox="1"/>
          <p:nvPr/>
        </p:nvSpPr>
        <p:spPr>
          <a:xfrm rot="16200000">
            <a:off x="7780832" y="3784025"/>
            <a:ext cx="546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</a:t>
            </a:r>
          </a:p>
        </p:txBody>
      </p:sp>
      <p:sp>
        <p:nvSpPr>
          <p:cNvPr id="43" name="TextBox 42"/>
          <p:cNvSpPr txBox="1"/>
          <p:nvPr/>
        </p:nvSpPr>
        <p:spPr>
          <a:xfrm rot="16200000">
            <a:off x="7530359" y="1492048"/>
            <a:ext cx="546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b</a:t>
            </a:r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0830277"/>
              </p:ext>
            </p:extLst>
          </p:nvPr>
        </p:nvGraphicFramePr>
        <p:xfrm>
          <a:off x="4117099" y="4750147"/>
          <a:ext cx="384342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4" name="Equation" r:id="rId3" imgW="152280" imgH="393480" progId="Equation.3">
                  <p:embed/>
                </p:oleObj>
              </mc:Choice>
              <mc:Fallback>
                <p:oleObj name="Equation" r:id="rId3" imgW="152280" imgH="393480" progId="Equation.3">
                  <p:embed/>
                  <p:pic>
                    <p:nvPicPr>
                      <p:cNvPr id="44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7099" y="4750147"/>
                        <a:ext cx="384342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5864354"/>
              </p:ext>
            </p:extLst>
          </p:nvPr>
        </p:nvGraphicFramePr>
        <p:xfrm>
          <a:off x="3536580" y="5791804"/>
          <a:ext cx="4267200" cy="926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5" name="Equation" r:id="rId5" imgW="1282680" imgH="393480" progId="Equation.3">
                  <p:embed/>
                </p:oleObj>
              </mc:Choice>
              <mc:Fallback>
                <p:oleObj name="Equation" r:id="rId5" imgW="1282680" imgH="393480" progId="Equation.3">
                  <p:embed/>
                  <p:pic>
                    <p:nvPicPr>
                      <p:cNvPr id="46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6580" y="5791804"/>
                        <a:ext cx="4267200" cy="9267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661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5881" y="165413"/>
            <a:ext cx="3962400" cy="769441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u="sng" dirty="0">
                <a:latin typeface="NikoshBAN" pitchFamily="2" charset="0"/>
                <a:cs typeface="NikoshBAN" pitchFamily="2" charset="0"/>
              </a:rPr>
              <a:t>প্রমাণ</a:t>
            </a:r>
            <a:r>
              <a:rPr lang="en-US" sz="4400" b="1" u="sng" dirty="0"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8683" y="1826233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অতএব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6119958"/>
              </p:ext>
            </p:extLst>
          </p:nvPr>
        </p:nvGraphicFramePr>
        <p:xfrm>
          <a:off x="1752603" y="1501697"/>
          <a:ext cx="885886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4" name="Equation" r:id="rId3" imgW="2692080" imgH="393480" progId="Equation.3">
                  <p:embed/>
                </p:oleObj>
              </mc:Choice>
              <mc:Fallback>
                <p:oleObj name="Equation" r:id="rId3" imgW="2692080" imgH="39348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3" y="1501697"/>
                        <a:ext cx="8858865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3384315"/>
              </p:ext>
            </p:extLst>
          </p:nvPr>
        </p:nvGraphicFramePr>
        <p:xfrm>
          <a:off x="1667254" y="4728308"/>
          <a:ext cx="3608985" cy="791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5" name="Equation" r:id="rId5" imgW="927000" imgH="203040" progId="Equation.3">
                  <p:embed/>
                </p:oleObj>
              </mc:Choice>
              <mc:Fallback>
                <p:oleObj name="Equation" r:id="rId5" imgW="927000" imgH="20304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7254" y="4728308"/>
                        <a:ext cx="3608985" cy="79101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780272"/>
              </p:ext>
            </p:extLst>
          </p:nvPr>
        </p:nvGraphicFramePr>
        <p:xfrm>
          <a:off x="1752601" y="2888807"/>
          <a:ext cx="522248" cy="950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6" name="Equation" r:id="rId7" imgW="152280" imgH="393480" progId="Equation.3">
                  <p:embed/>
                </p:oleObj>
              </mc:Choice>
              <mc:Fallback>
                <p:oleObj name="Equation" r:id="rId7" imgW="152280" imgH="393480" progId="Equation.3">
                  <p:embed/>
                  <p:pic>
                    <p:nvPicPr>
                      <p:cNvPr id="44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1" y="2888807"/>
                        <a:ext cx="522248" cy="95027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2053685" y="3040778"/>
            <a:ext cx="4887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×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1281462" y="3237761"/>
            <a:ext cx="407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59621" y="3094077"/>
            <a:ext cx="2624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(c</a:t>
            </a:r>
            <a:r>
              <a:rPr lang="en-US" sz="3200" baseline="30000" dirty="0"/>
              <a:t>2</a:t>
            </a:r>
            <a:r>
              <a:rPr lang="en-US" sz="3200" dirty="0"/>
              <a:t> + 2ac+a</a:t>
            </a:r>
            <a:r>
              <a:rPr lang="en-US" sz="3200" baseline="30000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21449" y="3112934"/>
            <a:ext cx="211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16604" y="3094077"/>
            <a:ext cx="334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=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1040950"/>
              </p:ext>
            </p:extLst>
          </p:nvPr>
        </p:nvGraphicFramePr>
        <p:xfrm>
          <a:off x="4952072" y="2869561"/>
          <a:ext cx="522248" cy="950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7" name="Equation" r:id="rId7" imgW="152280" imgH="393480" progId="Equation.3">
                  <p:embed/>
                </p:oleObj>
              </mc:Choice>
              <mc:Fallback>
                <p:oleObj name="Equation" r:id="rId7" imgW="152280" imgH="39348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2072" y="2869561"/>
                        <a:ext cx="522248" cy="95027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951144" y="3102334"/>
            <a:ext cx="2624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(b</a:t>
            </a:r>
            <a:r>
              <a:rPr lang="en-US" sz="3200" baseline="30000" dirty="0"/>
              <a:t>2</a:t>
            </a:r>
            <a:r>
              <a:rPr lang="en-US" sz="3200" dirty="0"/>
              <a:t> + 2ac)</a:t>
            </a:r>
            <a:endParaRPr lang="en-US" sz="3200" baseline="30000" dirty="0"/>
          </a:p>
        </p:txBody>
      </p:sp>
      <p:sp>
        <p:nvSpPr>
          <p:cNvPr id="17" name="Rectangle 16"/>
          <p:cNvSpPr/>
          <p:nvPr/>
        </p:nvSpPr>
        <p:spPr>
          <a:xfrm>
            <a:off x="1190394" y="3133164"/>
            <a:ext cx="5405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200" dirty="0"/>
          </a:p>
        </p:txBody>
      </p:sp>
      <p:sp>
        <p:nvSpPr>
          <p:cNvPr id="18" name="Rectangle 17"/>
          <p:cNvSpPr/>
          <p:nvPr/>
        </p:nvSpPr>
        <p:spPr>
          <a:xfrm>
            <a:off x="1147950" y="4052863"/>
            <a:ext cx="5405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1460660" y="4013776"/>
            <a:ext cx="2624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(c</a:t>
            </a:r>
            <a:r>
              <a:rPr lang="en-US" sz="3200" baseline="30000" dirty="0"/>
              <a:t>2</a:t>
            </a:r>
            <a:r>
              <a:rPr lang="en-US" sz="3200" dirty="0"/>
              <a:t> + 2ac+a</a:t>
            </a:r>
            <a:r>
              <a:rPr lang="en-US" sz="3200" baseline="30000" dirty="0"/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70041" y="4008574"/>
            <a:ext cx="211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44002" y="3974689"/>
            <a:ext cx="334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=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44004" y="3981684"/>
            <a:ext cx="2624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(b</a:t>
            </a:r>
            <a:r>
              <a:rPr lang="en-US" sz="3200" baseline="30000" dirty="0"/>
              <a:t>2</a:t>
            </a:r>
            <a:r>
              <a:rPr lang="en-US" sz="3200" dirty="0"/>
              <a:t> + 2ac)</a:t>
            </a:r>
            <a:endParaRPr lang="en-US" sz="3200" baseline="30000" dirty="0"/>
          </a:p>
        </p:txBody>
      </p:sp>
    </p:spTree>
    <p:extLst>
      <p:ext uri="{BB962C8B-B14F-4D97-AF65-F5344CB8AC3E}">
        <p14:creationId xmlns:p14="http://schemas.microsoft.com/office/powerpoint/2010/main" val="31135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87983"/>
            <a:ext cx="6553200" cy="1686639"/>
          </a:xfrm>
          <a:prstGeom prst="cloudCallou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692" y="2193663"/>
            <a:ext cx="3755731" cy="2252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" name="Group 19"/>
          <p:cNvGrpSpPr/>
          <p:nvPr/>
        </p:nvGrpSpPr>
        <p:grpSpPr>
          <a:xfrm>
            <a:off x="5791200" y="2161822"/>
            <a:ext cx="4191000" cy="2286000"/>
            <a:chOff x="1427247" y="381000"/>
            <a:chExt cx="6268954" cy="3352799"/>
          </a:xfrm>
        </p:grpSpPr>
        <p:cxnSp>
          <p:nvCxnSpPr>
            <p:cNvPr id="5" name="Straight Connector 4"/>
            <p:cNvCxnSpPr/>
            <p:nvPr/>
          </p:nvCxnSpPr>
          <p:spPr>
            <a:xfrm rot="5400000">
              <a:off x="170792" y="2474184"/>
              <a:ext cx="2514497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16200000" flipH="1">
              <a:off x="4560936" y="598536"/>
              <a:ext cx="2367" cy="626816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6018612" y="2056108"/>
              <a:ext cx="3352695" cy="248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 flipH="1" flipV="1">
              <a:off x="4144152" y="-2335112"/>
              <a:ext cx="835936" cy="626816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5486400" y="4445667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06528" y="4412498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06528" y="1613009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76900" y="2136039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81922" y="5172822"/>
            <a:ext cx="8598619" cy="95410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AB=10 cm, BC=6 cm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/>
              <a:t>AD=4 cm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2800" dirty="0"/>
              <a:t> AD   BC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/>
              <a:t>ABCD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ট্রাপিজিয়ামের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নির্নয়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7722219" y="5336460"/>
            <a:ext cx="0" cy="17989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7805854" y="5336459"/>
            <a:ext cx="8628" cy="1798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70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0"/>
            <a:ext cx="7086600" cy="1546086"/>
          </a:xfrm>
          <a:prstGeom prst="cloudCallou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ght Triangle 2"/>
          <p:cNvSpPr/>
          <p:nvPr/>
        </p:nvSpPr>
        <p:spPr>
          <a:xfrm>
            <a:off x="6248400" y="2057400"/>
            <a:ext cx="3048000" cy="2514600"/>
          </a:xfrm>
          <a:prstGeom prst="rtTriangle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6324602" y="4038600"/>
          <a:ext cx="6191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7" name="Equation" r:id="rId3" imgW="253800" imgH="203040" progId="Equation.3">
                  <p:embed/>
                </p:oleObj>
              </mc:Choice>
              <mc:Fallback>
                <p:oleObj name="Equation" r:id="rId3" imgW="253800" imgH="20304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2" y="4038600"/>
                        <a:ext cx="61912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818011" y="4330703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60089" y="4367578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Q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00762" y="1688068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0" y="5562603"/>
            <a:ext cx="8763000" cy="584775"/>
          </a:xfrm>
          <a:prstGeom prst="rect">
            <a:avLst/>
          </a:prstGeom>
          <a:solidFill>
            <a:schemeClr val="accent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dirty="0"/>
              <a:t>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PQR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নির্নয়ের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সুত্রটি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342825"/>
              </a:clrFrom>
              <a:clrTo>
                <a:srgbClr val="34282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7855" y="2057403"/>
            <a:ext cx="4636052" cy="285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82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1119"/>
            <a:ext cx="8991600" cy="899660"/>
          </a:xfr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smtClean="0"/>
              <a:t> </a:t>
            </a:r>
            <a:endParaRPr lang="en-US" sz="8000" dirty="0"/>
          </a:p>
        </p:txBody>
      </p:sp>
      <p:sp>
        <p:nvSpPr>
          <p:cNvPr id="3" name="Rectangle 2"/>
          <p:cNvSpPr/>
          <p:nvPr/>
        </p:nvSpPr>
        <p:spPr>
          <a:xfrm>
            <a:off x="1524000" y="990600"/>
            <a:ext cx="8991600" cy="5867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019800" y="1447800"/>
            <a:ext cx="0" cy="4800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324600" y="1066800"/>
            <a:ext cx="0" cy="5410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668620" y="1066800"/>
            <a:ext cx="46383" cy="5410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53817" y="3429000"/>
            <a:ext cx="4114800" cy="28623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ফজলুল হক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সহঃ শিক্ষক,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শহীদ আলাউদ্দিন উচ্চ বিদ্যালয়,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মির্জাপুর ,পাকুন্দিয়া।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ই-মেইলঃ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haquefazlul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261296@g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mail.co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29403" y="3429003"/>
            <a:ext cx="3809999" cy="25545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৮ম</a:t>
            </a: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গনিত,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৯ম, 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মিনিট।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4" y="1013791"/>
            <a:ext cx="1752601" cy="2362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792" y="1028161"/>
            <a:ext cx="1876425" cy="23334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33892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86108" y="2477409"/>
            <a:ext cx="9976625" cy="30469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bn-IN" sz="4800" dirty="0">
                <a:latin typeface="NikoshBAN" pitchFamily="2" charset="0"/>
                <a:cs typeface="NikoshBAN" pitchFamily="2" charset="0"/>
              </a:rPr>
              <a:t>পি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থাগোরাসের উপপাদ্যটি কি ?</a:t>
            </a:r>
          </a:p>
          <a:p>
            <a:pPr marL="742950" indent="-742950">
              <a:buAutoNum type="arabicPeriod"/>
            </a:pPr>
            <a:r>
              <a:rPr lang="bn-BD" sz="4800" dirty="0">
                <a:latin typeface="NikoshBAN" pitchFamily="2" charset="0"/>
                <a:cs typeface="NikoshBAN" pitchFamily="2" charset="0"/>
              </a:rPr>
              <a:t>সমকোণী ত্রিভুজের ক্ষেত্রফল নির্ণয়ের সূত্রটি কি ?</a:t>
            </a:r>
          </a:p>
          <a:p>
            <a:pPr marL="742950" indent="-742950">
              <a:buAutoNum type="arabicPeriod"/>
            </a:pPr>
            <a:r>
              <a:rPr lang="bn-BD" sz="4800" dirty="0">
                <a:latin typeface="NikoshBAN" pitchFamily="2" charset="0"/>
                <a:cs typeface="NikoshBAN" pitchFamily="2" charset="0"/>
              </a:rPr>
              <a:t>ট্রাপিজিয়াম কাকে বলে ?</a:t>
            </a:r>
          </a:p>
          <a:p>
            <a:pPr marL="742950" indent="-742950">
              <a:buAutoNum type="arabicPeriod"/>
            </a:pPr>
            <a:r>
              <a:rPr lang="bn-BD" sz="4800" dirty="0">
                <a:latin typeface="NikoshBAN" pitchFamily="2" charset="0"/>
                <a:cs typeface="NikoshBAN" pitchFamily="2" charset="0"/>
              </a:rPr>
              <a:t>ট্রাপিজিয়ামের ক্ষেত্রফল নির্ণয়ের সূত্রটি কি 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2400" y="16933"/>
            <a:ext cx="4267200" cy="1687890"/>
          </a:xfrm>
          <a:prstGeom prst="wedgeEllipseCallou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মুল্যায়ন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58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5924" y="111565"/>
            <a:ext cx="3590693" cy="923330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র কাজ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5976009" y="1075580"/>
            <a:ext cx="4628803" cy="3814690"/>
            <a:chOff x="4953000" y="1064327"/>
            <a:chExt cx="3810000" cy="3445043"/>
          </a:xfrm>
        </p:grpSpPr>
        <p:sp>
          <p:nvSpPr>
            <p:cNvPr id="5" name="Right Triangle 4"/>
            <p:cNvSpPr/>
            <p:nvPr/>
          </p:nvSpPr>
          <p:spPr>
            <a:xfrm>
              <a:off x="5334000" y="1447800"/>
              <a:ext cx="3048000" cy="2514600"/>
            </a:xfrm>
            <a:prstGeom prst="rtTriangle">
              <a:avLst/>
            </a:prstGeom>
            <a:noFill/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305800" y="3925669"/>
              <a:ext cx="457200" cy="583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R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105400" y="3853961"/>
              <a:ext cx="457200" cy="583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Q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53000" y="1064327"/>
              <a:ext cx="457200" cy="583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P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58644" y="5101972"/>
            <a:ext cx="9352156" cy="14465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PQR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এ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/>
              <a:t>Q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/>
              <a:t>=1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সমকোন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প্রমাণ কর,</a:t>
            </a:r>
            <a:r>
              <a:rPr lang="en-US" sz="4400" dirty="0"/>
              <a:t> PR</a:t>
            </a:r>
            <a:r>
              <a:rPr lang="en-US" sz="4400" baseline="30000" dirty="0"/>
              <a:t>2</a:t>
            </a:r>
            <a:r>
              <a:rPr lang="en-US" sz="4400" dirty="0"/>
              <a:t> = PQ</a:t>
            </a:r>
            <a:r>
              <a:rPr lang="en-US" sz="4400" baseline="30000" dirty="0"/>
              <a:t>2</a:t>
            </a:r>
            <a:r>
              <a:rPr lang="en-US" sz="4400" dirty="0"/>
              <a:t> + QR</a:t>
            </a:r>
            <a:r>
              <a:rPr lang="en-US" sz="4400" baseline="30000" dirty="0"/>
              <a:t>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45" y="1248937"/>
            <a:ext cx="4967944" cy="3177328"/>
          </a:xfrm>
          <a:prstGeom prst="rect">
            <a:avLst/>
          </a:prstGeom>
        </p:spPr>
      </p:pic>
      <p:sp>
        <p:nvSpPr>
          <p:cNvPr id="15" name="Isosceles Triangle 14"/>
          <p:cNvSpPr/>
          <p:nvPr/>
        </p:nvSpPr>
        <p:spPr>
          <a:xfrm>
            <a:off x="-476550" y="5341436"/>
            <a:ext cx="346452" cy="291919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5373551"/>
              </p:ext>
            </p:extLst>
          </p:nvPr>
        </p:nvGraphicFramePr>
        <p:xfrm>
          <a:off x="6531465" y="3710539"/>
          <a:ext cx="6191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Equation" r:id="rId4" imgW="253800" imgH="203040" progId="Equation.3">
                  <p:embed/>
                </p:oleObj>
              </mc:Choice>
              <mc:Fallback>
                <p:oleObj name="Equation" r:id="rId4" imgW="253800" imgH="20304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1465" y="3710539"/>
                        <a:ext cx="61912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84718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8303" y="260638"/>
            <a:ext cx="6798527" cy="1200329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latin typeface="NikoshBAN" pitchFamily="2" charset="0"/>
                <a:cs typeface="NikoshBAN" pitchFamily="2" charset="0"/>
              </a:rPr>
              <a:t>আল্লাহ হাফেজ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540" y="1973765"/>
            <a:ext cx="6289288" cy="38054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28" y="1973765"/>
            <a:ext cx="1743075" cy="380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64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>
          <a:xfrm>
            <a:off x="2476500" y="2215770"/>
            <a:ext cx="2895600" cy="2496207"/>
          </a:xfrm>
          <a:prstGeom prst="triangl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/>
        </p:nvSpPr>
        <p:spPr>
          <a:xfrm>
            <a:off x="6904630" y="2132714"/>
            <a:ext cx="3048000" cy="2514600"/>
          </a:xfrm>
          <a:prstGeom prst="rtTriangl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05200" y="5574376"/>
            <a:ext cx="39624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কোনটি সমকোণী ত্রিভুজ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34200" y="5574375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95700" y="1569439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10200" y="4349843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81200" y="4257714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52630" y="432415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F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77000" y="4264443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76030" y="1469058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09332" y="137442"/>
            <a:ext cx="5791200" cy="1168539"/>
          </a:xfrm>
          <a:prstGeom prst="wedgeEllipseCallout">
            <a:avLst/>
          </a:prstGeom>
          <a:solidFill>
            <a:schemeClr val="accent3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দেখি...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85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209800" y="838203"/>
            <a:ext cx="3657600" cy="3694331"/>
            <a:chOff x="5105400" y="838200"/>
            <a:chExt cx="3657600" cy="3694331"/>
          </a:xfrm>
        </p:grpSpPr>
        <p:sp>
          <p:nvSpPr>
            <p:cNvPr id="6" name="Right Triangle 5"/>
            <p:cNvSpPr/>
            <p:nvPr/>
          </p:nvSpPr>
          <p:spPr>
            <a:xfrm>
              <a:off x="5334000" y="1447800"/>
              <a:ext cx="3048000" cy="2514600"/>
            </a:xfrm>
            <a:prstGeom prst="rtTriangle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305800" y="3886199"/>
              <a:ext cx="457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F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105400" y="3886200"/>
              <a:ext cx="457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05400" y="838200"/>
              <a:ext cx="457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D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133600" y="4907280"/>
            <a:ext cx="4648200" cy="655320"/>
            <a:chOff x="1828800" y="4831080"/>
            <a:chExt cx="4724400" cy="655320"/>
          </a:xfrm>
        </p:grpSpPr>
        <p:sp>
          <p:nvSpPr>
            <p:cNvPr id="7" name="TextBox 6"/>
            <p:cNvSpPr txBox="1"/>
            <p:nvPr/>
          </p:nvSpPr>
          <p:spPr>
            <a:xfrm>
              <a:off x="2743200" y="4840069"/>
              <a:ext cx="381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একটি সমকোণী 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ত্রিভুজ</a:t>
              </a:r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1828800" y="4953000"/>
              <a:ext cx="381000" cy="381000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42160" y="4831080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DEF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477000" y="1417626"/>
            <a:ext cx="426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কারণঃ যে ত্রিভুজের একটি কোণ সমকোণ বা ৯০ ডিগ্রী তাকে সমকোণী ত্রিভুজ বলে।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এখানে             এর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7582146" y="3048003"/>
            <a:ext cx="1409454" cy="646331"/>
            <a:chOff x="5715000" y="4876800"/>
            <a:chExt cx="1409454" cy="646331"/>
          </a:xfrm>
        </p:grpSpPr>
        <p:sp>
          <p:nvSpPr>
            <p:cNvPr id="24" name="Isosceles Triangle 23"/>
            <p:cNvSpPr/>
            <p:nvPr/>
          </p:nvSpPr>
          <p:spPr>
            <a:xfrm>
              <a:off x="5715000" y="4998720"/>
              <a:ext cx="374855" cy="381000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924919" y="4876800"/>
              <a:ext cx="11995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DEF</a:t>
              </a:r>
            </a:p>
          </p:txBody>
        </p:sp>
      </p:grp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6617662"/>
              </p:ext>
            </p:extLst>
          </p:nvPr>
        </p:nvGraphicFramePr>
        <p:xfrm>
          <a:off x="9422499" y="3127060"/>
          <a:ext cx="1661814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" name="Equation" r:id="rId3" imgW="672840" imgH="177480" progId="Equation.3">
                  <p:embed/>
                </p:oleObj>
              </mc:Choice>
              <mc:Fallback>
                <p:oleObj name="Equation" r:id="rId3" imgW="672840" imgH="177480" progId="Equation.3">
                  <p:embed/>
                  <p:pic>
                    <p:nvPicPr>
                      <p:cNvPr id="2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2499" y="3127060"/>
                        <a:ext cx="1661814" cy="4667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2468883" y="3429000"/>
          <a:ext cx="6191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" name="Equation" r:id="rId5" imgW="253800" imgH="203040" progId="Equation.3">
                  <p:embed/>
                </p:oleObj>
              </mc:Choice>
              <mc:Fallback>
                <p:oleObj name="Equation" r:id="rId5" imgW="253800" imgH="203040" progId="Equation.3">
                  <p:embed/>
                  <p:pic>
                    <p:nvPicPr>
                      <p:cNvPr id="10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8883" y="3429000"/>
                        <a:ext cx="61912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805143" y="73344"/>
            <a:ext cx="5667314" cy="1298377"/>
          </a:xfrm>
          <a:prstGeom prst="wedgeEllipseCallou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 মিলিয়ে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নাও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05651" y="3048002"/>
            <a:ext cx="8354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ডিগ্রী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6944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62400" y="5828868"/>
            <a:ext cx="4018182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কোন নামকরণটি সঠিক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47182" y="5815682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865534" y="1219201"/>
            <a:ext cx="2590801" cy="3223946"/>
            <a:chOff x="457200" y="838200"/>
            <a:chExt cx="3657600" cy="3812279"/>
          </a:xfrm>
        </p:grpSpPr>
        <p:sp>
          <p:nvSpPr>
            <p:cNvPr id="6" name="Right Triangle 5"/>
            <p:cNvSpPr/>
            <p:nvPr/>
          </p:nvSpPr>
          <p:spPr>
            <a:xfrm>
              <a:off x="685800" y="1447800"/>
              <a:ext cx="3048000" cy="2514600"/>
            </a:xfrm>
            <a:prstGeom prst="rtTriangle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657600" y="3611379"/>
              <a:ext cx="457200" cy="764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F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7200" y="3886200"/>
              <a:ext cx="457200" cy="764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57200" y="838200"/>
              <a:ext cx="457200" cy="764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D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761135" y="1219200"/>
            <a:ext cx="2590801" cy="3223946"/>
            <a:chOff x="457200" y="838200"/>
            <a:chExt cx="3657600" cy="3812279"/>
          </a:xfrm>
        </p:grpSpPr>
        <p:sp>
          <p:nvSpPr>
            <p:cNvPr id="19" name="Right Triangle 18"/>
            <p:cNvSpPr/>
            <p:nvPr/>
          </p:nvSpPr>
          <p:spPr>
            <a:xfrm>
              <a:off x="685800" y="1447800"/>
              <a:ext cx="3048000" cy="2514600"/>
            </a:xfrm>
            <a:prstGeom prst="rtTriangle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57600" y="3611379"/>
              <a:ext cx="457200" cy="764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F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57200" y="3886200"/>
              <a:ext cx="457200" cy="764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E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57200" y="838200"/>
              <a:ext cx="457200" cy="764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D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656734" y="1219200"/>
            <a:ext cx="2590801" cy="3223946"/>
            <a:chOff x="457200" y="838200"/>
            <a:chExt cx="3657600" cy="3812279"/>
          </a:xfrm>
        </p:grpSpPr>
        <p:sp>
          <p:nvSpPr>
            <p:cNvPr id="24" name="Right Triangle 23"/>
            <p:cNvSpPr/>
            <p:nvPr/>
          </p:nvSpPr>
          <p:spPr>
            <a:xfrm>
              <a:off x="685800" y="1447800"/>
              <a:ext cx="3048000" cy="2514600"/>
            </a:xfrm>
            <a:prstGeom prst="rtTriangle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657600" y="3611379"/>
              <a:ext cx="457200" cy="764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F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57200" y="3886200"/>
              <a:ext cx="457200" cy="764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E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57200" y="838200"/>
              <a:ext cx="457200" cy="764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D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 rot="2652139">
            <a:off x="2596384" y="216743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অতিভুজ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rot="16200000">
            <a:off x="3904566" y="2572437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ভূমি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22732" y="3825243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ভূমি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rot="2731154">
            <a:off x="8401558" y="2209803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ভূমি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342532" y="3825243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লম্ব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rot="2711789">
            <a:off x="5473695" y="2162916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লম্ব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16200000">
            <a:off x="1085166" y="2572438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লম্ব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rot="16200000">
            <a:off x="6800166" y="2572437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অতিভুজ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70732" y="3810003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অতিভুজ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30730" y="43402"/>
            <a:ext cx="6084670" cy="1171277"/>
          </a:xfrm>
          <a:prstGeom prst="cloudCallou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এবার বল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তো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...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29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38600" y="6324603"/>
            <a:ext cx="426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>
                <a:latin typeface="NikoshBAN" pitchFamily="2" charset="0"/>
                <a:cs typeface="NikoshBAN" pitchFamily="2" charset="0"/>
              </a:rPr>
              <a:t>     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48989" y="5023366"/>
            <a:ext cx="2857499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পিথাগোরাস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5107258" y="609601"/>
            <a:ext cx="61777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খ্রিস্টের জন্মের প্রায় ৬০০ বছর আগে গ্রীক পন্ডিত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পি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থাগোরাস সমকোণী ত্রিভুজের অতিভুজ, ভূমি এবং লম্বের মধ্যে একটি সম্পর্ক স্থাপন করেন যা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পি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থাগোরাসের উপপাদ্য নামে পরিচিত।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694" y="609599"/>
            <a:ext cx="3546086" cy="4239160"/>
          </a:xfrm>
          <a:prstGeom prst="rect">
            <a:avLst/>
          </a:prstGeom>
        </p:spPr>
      </p:pic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743269"/>
              </p:ext>
            </p:extLst>
          </p:nvPr>
        </p:nvGraphicFramePr>
        <p:xfrm>
          <a:off x="4652010" y="4765558"/>
          <a:ext cx="7539990" cy="1735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0" name="Packager Shell Object" showAsIcon="1" r:id="rId4" imgW="2679840" imgH="488520" progId="Package">
                  <p:embed/>
                </p:oleObj>
              </mc:Choice>
              <mc:Fallback>
                <p:oleObj name="Packager Shell Object" showAsIcon="1" r:id="rId4" imgW="267984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52010" y="4765558"/>
                        <a:ext cx="7539990" cy="17357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242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5830" y="1796852"/>
            <a:ext cx="7306651" cy="755851"/>
          </a:xfr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  <a:prstDash val="solid"/>
          </a:ln>
        </p:spPr>
        <p:txBody>
          <a:bodyPr>
            <a:normAutofit fontScale="90000"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   এই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শিক্ষার্থিরা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1105830" y="2916222"/>
            <a:ext cx="7547517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পিথাগোরাসের উপপাদ্যটি বলতে পারবে।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1105829" y="3987629"/>
            <a:ext cx="10589758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ট্রাপিজিয়াম ও সমকোনী ত্রিভুজের ক্ষেত্রফল নির্নয় করতে পারবে। </a:t>
            </a:r>
          </a:p>
        </p:txBody>
      </p:sp>
      <p:sp>
        <p:nvSpPr>
          <p:cNvPr id="6" name="Rectangle 5"/>
          <p:cNvSpPr/>
          <p:nvPr/>
        </p:nvSpPr>
        <p:spPr>
          <a:xfrm>
            <a:off x="1105830" y="5059036"/>
            <a:ext cx="8753803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পিথাগোরাসের উপপাদ্যটি প্রমাণ করতে পারবে।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74253" y="267064"/>
            <a:ext cx="3369805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6600" b="1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6600" b="1" dirty="0" err="1">
                <a:latin typeface="Nikosh" panose="02000000000000000000" pitchFamily="2" charset="0"/>
                <a:cs typeface="Nikosh" panose="02000000000000000000" pitchFamily="2" charset="0"/>
              </a:rPr>
              <a:t>শিখনফল</a:t>
            </a:r>
            <a:endParaRPr lang="en-US" sz="66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54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 rot="18646554">
            <a:off x="5115308" y="1328920"/>
            <a:ext cx="2087620" cy="208762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76600" y="39472"/>
            <a:ext cx="5715000" cy="646331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উপপাদ্যের বর্ণনা (সাধারণ নির্বচন)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62200" y="5943603"/>
            <a:ext cx="7772400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যদি অতিভুজের উপর একটি বর্গ অংকণ করা হয়  </a:t>
            </a:r>
            <a:endParaRPr lang="en-US" sz="3600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03394" y="3852431"/>
            <a:ext cx="1563142" cy="15631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318638" y="2484446"/>
            <a:ext cx="1371600" cy="1371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Triangle 22"/>
          <p:cNvSpPr/>
          <p:nvPr/>
        </p:nvSpPr>
        <p:spPr>
          <a:xfrm>
            <a:off x="4690946" y="2484864"/>
            <a:ext cx="1572322" cy="1366024"/>
          </a:xfrm>
          <a:prstGeom prst="rt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357844" y="5948239"/>
            <a:ext cx="77724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যদি ভূমির উপর একটি বর্গ অংকণ করা হয়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3488" y="5954758"/>
            <a:ext cx="7772400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যদি লম্বের উপর একটি বর্গ অংকন করা হয়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240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7" grpId="0" animBg="1"/>
      <p:bldP spid="17" grpId="1" animBg="1"/>
      <p:bldP spid="20" grpId="0" animBg="1"/>
      <p:bldP spid="22" grpId="0" animBg="1"/>
      <p:bldP spid="8" grpId="0" animBg="1"/>
      <p:bldP spid="8" grpId="1" animBg="1"/>
      <p:bldP spid="9" grpId="0" animBg="1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363</TotalTime>
  <Words>782</Words>
  <Application>Microsoft Office PowerPoint</Application>
  <PresentationFormat>Widescreen</PresentationFormat>
  <Paragraphs>317</Paragraphs>
  <Slides>32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</vt:lpstr>
      <vt:lpstr>Nikosh</vt:lpstr>
      <vt:lpstr>NikoshBAN</vt:lpstr>
      <vt:lpstr>Times New Roman</vt:lpstr>
      <vt:lpstr>Tw Cen MT</vt:lpstr>
      <vt:lpstr>Vrinda</vt:lpstr>
      <vt:lpstr>Wingdings</vt:lpstr>
      <vt:lpstr>Droplet</vt:lpstr>
      <vt:lpstr>Equation</vt:lpstr>
      <vt:lpstr>Packager Shell Object</vt:lpstr>
      <vt:lpstr>PowerPoint Presentation</vt:lpstr>
      <vt:lpstr>PowerPoint Presentation</vt:lpstr>
      <vt:lpstr>পরিচিতি  </vt:lpstr>
      <vt:lpstr>PowerPoint Presentation</vt:lpstr>
      <vt:lpstr>PowerPoint Presentation</vt:lpstr>
      <vt:lpstr>PowerPoint Presentation</vt:lpstr>
      <vt:lpstr>PowerPoint Presentation</vt:lpstr>
      <vt:lpstr>     এই পাঠ শেষে শিক্ষার্থিরা……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F.Haque</dc:creator>
  <cp:lastModifiedBy>1CTDN72</cp:lastModifiedBy>
  <cp:revision>155</cp:revision>
  <dcterms:created xsi:type="dcterms:W3CDTF">2020-07-19T13:44:54Z</dcterms:created>
  <dcterms:modified xsi:type="dcterms:W3CDTF">2020-08-06T13:41:54Z</dcterms:modified>
</cp:coreProperties>
</file>