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4" r:id="rId4"/>
    <p:sldId id="279" r:id="rId5"/>
    <p:sldId id="280" r:id="rId6"/>
    <p:sldId id="266" r:id="rId7"/>
    <p:sldId id="282" r:id="rId8"/>
    <p:sldId id="283" r:id="rId9"/>
    <p:sldId id="284" r:id="rId10"/>
    <p:sldId id="285" r:id="rId11"/>
    <p:sldId id="286" r:id="rId12"/>
    <p:sldId id="287" r:id="rId13"/>
    <p:sldId id="288" r:id="rId14"/>
    <p:sldId id="289" r:id="rId15"/>
    <p:sldId id="276" r:id="rId16"/>
    <p:sldId id="290"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76E5F-52F9-4AEA-ACC2-A1C01B879DDC}"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019D4-3FF7-4C33-AA71-DA1B0E4270D2}" type="slidenum">
              <a:rPr lang="en-US" smtClean="0"/>
              <a:t>‹#›</a:t>
            </a:fld>
            <a:endParaRPr lang="en-US"/>
          </a:p>
        </p:txBody>
      </p:sp>
    </p:spTree>
    <p:extLst>
      <p:ext uri="{BB962C8B-B14F-4D97-AF65-F5344CB8AC3E}">
        <p14:creationId xmlns:p14="http://schemas.microsoft.com/office/powerpoint/2010/main" val="413809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bn-IN" dirty="0" smtClean="0"/>
              <a:t>এই স্লাইডে</a:t>
            </a:r>
            <a:r>
              <a:rPr lang="bn-IN" baseline="0" dirty="0" smtClean="0"/>
              <a:t> একটি ভিডিও সংযোজিত আছে</a:t>
            </a:r>
            <a:endParaRPr lang="en-US" dirty="0"/>
          </a:p>
        </p:txBody>
      </p:sp>
      <p:sp>
        <p:nvSpPr>
          <p:cNvPr id="4" name="Slide Number Placeholder 3"/>
          <p:cNvSpPr>
            <a:spLocks noGrp="1"/>
          </p:cNvSpPr>
          <p:nvPr>
            <p:ph type="sldNum" sz="quarter" idx="10"/>
          </p:nvPr>
        </p:nvSpPr>
        <p:spPr/>
        <p:txBody>
          <a:bodyPr/>
          <a:lstStyle/>
          <a:p>
            <a:fld id="{E144DBA9-99D1-4FEC-99D5-3939EA041D5D}" type="slidenum">
              <a:rPr lang="en-US" smtClean="0"/>
              <a:pPr/>
              <a:t>3</a:t>
            </a:fld>
            <a:endParaRPr lang="en-US"/>
          </a:p>
        </p:txBody>
      </p:sp>
    </p:spTree>
    <p:extLst>
      <p:ext uri="{BB962C8B-B14F-4D97-AF65-F5344CB8AC3E}">
        <p14:creationId xmlns:p14="http://schemas.microsoft.com/office/powerpoint/2010/main" val="194216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65FA4-1985-4D6A-ADD9-CAE32D9621DF}"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87559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65FA4-1985-4D6A-ADD9-CAE32D9621DF}"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59058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65FA4-1985-4D6A-ADD9-CAE32D9621DF}"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284036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65FA4-1985-4D6A-ADD9-CAE32D9621DF}"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74750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65FA4-1985-4D6A-ADD9-CAE32D9621DF}"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117539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65FA4-1985-4D6A-ADD9-CAE32D9621DF}"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391706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65FA4-1985-4D6A-ADD9-CAE32D9621DF}"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25570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65FA4-1985-4D6A-ADD9-CAE32D9621DF}"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85812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65FA4-1985-4D6A-ADD9-CAE32D9621DF}"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71317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65FA4-1985-4D6A-ADD9-CAE32D9621DF}"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23886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65FA4-1985-4D6A-ADD9-CAE32D9621DF}"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274DC-8237-49F6-84F6-E217A5512024}" type="slidenum">
              <a:rPr lang="en-US" smtClean="0"/>
              <a:t>‹#›</a:t>
            </a:fld>
            <a:endParaRPr lang="en-US"/>
          </a:p>
        </p:txBody>
      </p:sp>
    </p:spTree>
    <p:extLst>
      <p:ext uri="{BB962C8B-B14F-4D97-AF65-F5344CB8AC3E}">
        <p14:creationId xmlns:p14="http://schemas.microsoft.com/office/powerpoint/2010/main" val="118017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65FA4-1985-4D6A-ADD9-CAE32D9621DF}" type="datetimeFigureOut">
              <a:rPr lang="en-US" smtClean="0"/>
              <a:t>8/3/2020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274DC-8237-49F6-84F6-E217A5512024}" type="slidenum">
              <a:rPr lang="en-US" smtClean="0"/>
              <a:t>‹#›</a:t>
            </a:fld>
            <a:endParaRPr lang="en-US"/>
          </a:p>
        </p:txBody>
      </p:sp>
    </p:spTree>
    <p:extLst>
      <p:ext uri="{BB962C8B-B14F-4D97-AF65-F5344CB8AC3E}">
        <p14:creationId xmlns:p14="http://schemas.microsoft.com/office/powerpoint/2010/main" val="3686700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n.wikipedia.org/wiki/%E0%A6%AD%E0%A7%82%E0%A6%AE%E0%A6%BF%E0%A6%A7%E0%A7%8D%E0%A6%AC%E0%A6%B8" TargetMode="External"/><Relationship Id="rId2" Type="http://schemas.openxmlformats.org/officeDocument/2006/relationships/hyperlink" Target="https://bn.wikipedia.org/wiki/%E0%A6%AD%E0%A7%82%E0%A6%AE%E0%A6%BF%E0%A6%95%E0%A6%AE%E0%A7%8D%E0%A6%AA"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n.wikipedia.org/w/index.php?title=%E0%A6%AC%E0%A6%A8%E0%A6%AD%E0%A7%82%E0%A6%AE%E0%A6%BF&amp;action=edit&amp;redlink=1"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bn.wikipedia.org/wiki/%E0%A6%86%E0%A6%97%E0%A7%81%E0%A6%A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80" y="154379"/>
            <a:ext cx="11910951" cy="6555179"/>
          </a:xfrm>
          <a:prstGeom prst="rect">
            <a:avLst/>
          </a:prstGeom>
        </p:spPr>
      </p:pic>
      <p:sp>
        <p:nvSpPr>
          <p:cNvPr id="3" name="TextBox 2"/>
          <p:cNvSpPr txBox="1"/>
          <p:nvPr/>
        </p:nvSpPr>
        <p:spPr>
          <a:xfrm>
            <a:off x="5244817" y="846063"/>
            <a:ext cx="5077031" cy="2646878"/>
          </a:xfrm>
          <a:prstGeom prst="rect">
            <a:avLst/>
          </a:prstGeom>
          <a:noFill/>
        </p:spPr>
        <p:txBody>
          <a:bodyPr wrap="none" rtlCol="0">
            <a:spAutoFit/>
          </a:bodyPr>
          <a:lstStyle/>
          <a:p>
            <a:r>
              <a:rPr lang="en-US" sz="16600" b="1" dirty="0" err="1" smtClean="0">
                <a:solidFill>
                  <a:srgbClr val="FF0000"/>
                </a:solidFill>
                <a:latin typeface="NikoshBAN" panose="02000000000000000000" pitchFamily="2" charset="0"/>
                <a:cs typeface="NikoshBAN" panose="02000000000000000000" pitchFamily="2" charset="0"/>
              </a:rPr>
              <a:t>স্বাগতম</a:t>
            </a:r>
            <a:endParaRPr lang="en-US" sz="16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7118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35834" y="282369"/>
            <a:ext cx="1874231" cy="830997"/>
          </a:xfrm>
          <a:prstGeom prst="rect">
            <a:avLst/>
          </a:prstGeom>
          <a:noFill/>
        </p:spPr>
        <p:txBody>
          <a:bodyPr wrap="none" rtlCol="0">
            <a:spAutoFit/>
          </a:bodyPr>
          <a:lstStyle/>
          <a:p>
            <a:r>
              <a:rPr lang="bn-BD" sz="4800" dirty="0" smtClean="0">
                <a:latin typeface="NikoshBAN" panose="02000000000000000000" pitchFamily="2" charset="0"/>
                <a:cs typeface="NikoshBAN" panose="02000000000000000000" pitchFamily="2" charset="0"/>
              </a:rPr>
              <a:t>ভূমিকম্প</a:t>
            </a:r>
            <a:endParaRPr lang="en-US" sz="4800" dirty="0">
              <a:latin typeface="NikoshBAN" panose="02000000000000000000" pitchFamily="2" charset="0"/>
              <a:cs typeface="NikoshBAN" panose="02000000000000000000" pitchFamily="2" charset="0"/>
            </a:endParaRPr>
          </a:p>
        </p:txBody>
      </p:sp>
      <p:sp>
        <p:nvSpPr>
          <p:cNvPr id="10" name="TextBox 9"/>
          <p:cNvSpPr txBox="1"/>
          <p:nvPr/>
        </p:nvSpPr>
        <p:spPr>
          <a:xfrm>
            <a:off x="5676405" y="1361044"/>
            <a:ext cx="6020790"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000" dirty="0" smtClean="0">
                <a:latin typeface="NikoshBAN" panose="02000000000000000000" pitchFamily="2" charset="0"/>
                <a:cs typeface="NikoshBAN" panose="02000000000000000000" pitchFamily="2" charset="0"/>
              </a:rPr>
              <a:t>প্রাকৃতিক দুর্যোগের মধ্যে ভূমিকম্প সবচেয়ে অল্প সময়ে সবচেয়ে বেশী ধ্বংসযজ্ঞ চালায়। ভূমিকম্পের ব্যাপারে কোন আগাম সতর্ক সংকেত দেয়া সম্ভব হয় না। কোনকিছু বুঝে ওঠার আগে একটি বা কয়েকটি ঝাকুনিতে এলাকাজুড়ে ধ্বংসস্তুপে পরিণত করে।</a:t>
            </a:r>
            <a:endParaRPr lang="en-US" sz="40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84" y="415636"/>
            <a:ext cx="4880759" cy="6032665"/>
          </a:xfrm>
          <a:prstGeom prst="rect">
            <a:avLst/>
          </a:prstGeom>
        </p:spPr>
      </p:pic>
    </p:spTree>
    <p:extLst>
      <p:ext uri="{BB962C8B-B14F-4D97-AF65-F5344CB8AC3E}">
        <p14:creationId xmlns:p14="http://schemas.microsoft.com/office/powerpoint/2010/main" val="18579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8930" y="1318161"/>
            <a:ext cx="4833257"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as-IN" sz="3200" b="1" dirty="0">
                <a:solidFill>
                  <a:schemeClr val="accent5"/>
                </a:solidFill>
                <a:latin typeface="NikoshBAN" panose="02000000000000000000" pitchFamily="2" charset="0"/>
                <a:cs typeface="NikoshBAN" panose="02000000000000000000" pitchFamily="2" charset="0"/>
              </a:rPr>
              <a:t>সুনামি</a:t>
            </a:r>
            <a:r>
              <a:rPr lang="as-IN" sz="3200" dirty="0">
                <a:solidFill>
                  <a:schemeClr val="accent5"/>
                </a:solidFill>
                <a:latin typeface="NikoshBAN" panose="02000000000000000000" pitchFamily="2" charset="0"/>
                <a:cs typeface="NikoshBAN" panose="02000000000000000000" pitchFamily="2" charset="0"/>
              </a:rPr>
              <a:t> </a:t>
            </a:r>
            <a:r>
              <a:rPr lang="as-IN" sz="3200" dirty="0" smtClean="0">
                <a:solidFill>
                  <a:schemeClr val="accent5"/>
                </a:solidFill>
                <a:latin typeface="NikoshBAN" panose="02000000000000000000" pitchFamily="2" charset="0"/>
                <a:cs typeface="NikoshBAN" panose="02000000000000000000" pitchFamily="2" charset="0"/>
              </a:rPr>
              <a:t>জাপানি </a:t>
            </a:r>
            <a:r>
              <a:rPr lang="bn-BD" sz="3200" dirty="0" smtClean="0">
                <a:solidFill>
                  <a:schemeClr val="accent5"/>
                </a:solidFill>
                <a:latin typeface="NikoshBAN" panose="02000000000000000000" pitchFamily="2" charset="0"/>
                <a:cs typeface="NikoshBAN" panose="02000000000000000000" pitchFamily="2" charset="0"/>
              </a:rPr>
              <a:t>ভাষায়</a:t>
            </a:r>
            <a:r>
              <a:rPr lang="en-US" sz="3200" dirty="0" smtClean="0">
                <a:solidFill>
                  <a:schemeClr val="accent5"/>
                </a:solidFill>
                <a:latin typeface="NikoshBAN" panose="02000000000000000000" pitchFamily="2" charset="0"/>
                <a:cs typeface="NikoshBAN" panose="02000000000000000000" pitchFamily="2" charset="0"/>
              </a:rPr>
              <a:t> </a:t>
            </a:r>
            <a:r>
              <a:rPr lang="as-IN" sz="3200" dirty="0">
                <a:solidFill>
                  <a:schemeClr val="accent5"/>
                </a:solidFill>
                <a:latin typeface="NikoshBAN" panose="02000000000000000000" pitchFamily="2" charset="0"/>
                <a:cs typeface="NikoshBAN" panose="02000000000000000000" pitchFamily="2" charset="0"/>
              </a:rPr>
              <a:t>আক্ষরিক অর্থে </a:t>
            </a:r>
            <a:r>
              <a:rPr lang="as-IN" sz="3200" dirty="0" smtClean="0">
                <a:solidFill>
                  <a:schemeClr val="accent5"/>
                </a:solidFill>
                <a:latin typeface="NikoshBAN" panose="02000000000000000000" pitchFamily="2" charset="0"/>
                <a:cs typeface="NikoshBAN" panose="02000000000000000000" pitchFamily="2" charset="0"/>
              </a:rPr>
              <a:t>'পোতা</a:t>
            </a:r>
            <a:r>
              <a:rPr lang="bn-BD" sz="3200" dirty="0" smtClean="0">
                <a:solidFill>
                  <a:schemeClr val="accent5"/>
                </a:solidFill>
                <a:latin typeface="NikoshBAN" panose="02000000000000000000" pitchFamily="2" charset="0"/>
                <a:cs typeface="NikoshBAN" panose="02000000000000000000" pitchFamily="2" charset="0"/>
              </a:rPr>
              <a:t>শ্রয় </a:t>
            </a:r>
            <a:r>
              <a:rPr lang="as-IN" sz="3200" dirty="0" smtClean="0">
                <a:solidFill>
                  <a:schemeClr val="accent5"/>
                </a:solidFill>
                <a:latin typeface="NikoshBAN" panose="02000000000000000000" pitchFamily="2" charset="0"/>
                <a:cs typeface="NikoshBAN" panose="02000000000000000000" pitchFamily="2" charset="0"/>
              </a:rPr>
              <a:t>ঢেউ</a:t>
            </a:r>
            <a:r>
              <a:rPr lang="as-IN" sz="3200" dirty="0">
                <a:solidFill>
                  <a:schemeClr val="accent5"/>
                </a:solidFill>
                <a:latin typeface="NikoshBAN" panose="02000000000000000000" pitchFamily="2" charset="0"/>
                <a:cs typeface="NikoshBAN" panose="02000000000000000000" pitchFamily="2" charset="0"/>
              </a:rPr>
              <a:t>' বা </a:t>
            </a:r>
            <a:r>
              <a:rPr lang="as-IN" sz="3200" dirty="0" smtClean="0">
                <a:solidFill>
                  <a:schemeClr val="accent5"/>
                </a:solidFill>
                <a:latin typeface="NikoshBAN" panose="02000000000000000000" pitchFamily="2" charset="0"/>
                <a:cs typeface="NikoshBAN" panose="02000000000000000000" pitchFamily="2" charset="0"/>
              </a:rPr>
              <a:t>এক </a:t>
            </a:r>
            <a:r>
              <a:rPr lang="as-IN" sz="3200" dirty="0">
                <a:solidFill>
                  <a:schemeClr val="accent5"/>
                </a:solidFill>
                <a:latin typeface="NikoshBAN" panose="02000000000000000000" pitchFamily="2" charset="0"/>
                <a:cs typeface="NikoshBAN" panose="02000000000000000000" pitchFamily="2" charset="0"/>
              </a:rPr>
              <a:t>প্রকার জলোচ্ছ্বাস, বস্ত‌ুত সুনামিতে </a:t>
            </a:r>
            <a:r>
              <a:rPr lang="as-IN" sz="3200" dirty="0" smtClean="0">
                <a:solidFill>
                  <a:schemeClr val="accent5"/>
                </a:solidFill>
                <a:latin typeface="NikoshBAN" panose="02000000000000000000" pitchFamily="2" charset="0"/>
                <a:cs typeface="NikoshBAN" panose="02000000000000000000" pitchFamily="2" charset="0"/>
              </a:rPr>
              <a:t>পোতাশ্র</a:t>
            </a:r>
            <a:r>
              <a:rPr lang="bn-BD" sz="3200" dirty="0" smtClean="0">
                <a:solidFill>
                  <a:schemeClr val="accent5"/>
                </a:solidFill>
                <a:latin typeface="NikoshBAN" panose="02000000000000000000" pitchFamily="2" charset="0"/>
                <a:cs typeface="NikoshBAN" panose="02000000000000000000" pitchFamily="2" charset="0"/>
              </a:rPr>
              <a:t>য়েরই </a:t>
            </a:r>
            <a:r>
              <a:rPr lang="as-IN" sz="3200" dirty="0" smtClean="0">
                <a:solidFill>
                  <a:schemeClr val="accent5"/>
                </a:solidFill>
                <a:latin typeface="NikoshBAN" panose="02000000000000000000" pitchFamily="2" charset="0"/>
                <a:cs typeface="NikoshBAN" panose="02000000000000000000" pitchFamily="2" charset="0"/>
              </a:rPr>
              <a:t> সবচে</a:t>
            </a:r>
            <a:r>
              <a:rPr lang="bn-BD" sz="3200" dirty="0" smtClean="0">
                <a:solidFill>
                  <a:schemeClr val="accent5"/>
                </a:solidFill>
                <a:latin typeface="NikoshBAN" panose="02000000000000000000" pitchFamily="2" charset="0"/>
                <a:cs typeface="NikoshBAN" panose="02000000000000000000" pitchFamily="2" charset="0"/>
              </a:rPr>
              <a:t>য়ে </a:t>
            </a:r>
            <a:r>
              <a:rPr lang="as-IN" sz="3200" dirty="0" smtClean="0">
                <a:solidFill>
                  <a:schemeClr val="accent5"/>
                </a:solidFill>
                <a:latin typeface="NikoshBAN" panose="02000000000000000000" pitchFamily="2" charset="0"/>
                <a:cs typeface="NikoshBAN" panose="02000000000000000000" pitchFamily="2" charset="0"/>
              </a:rPr>
              <a:t>বেশি </a:t>
            </a:r>
            <a:r>
              <a:rPr lang="bn-BD" sz="3200" dirty="0" smtClean="0">
                <a:solidFill>
                  <a:schemeClr val="accent5"/>
                </a:solidFill>
                <a:latin typeface="NikoshBAN" panose="02000000000000000000" pitchFamily="2" charset="0"/>
                <a:cs typeface="NikoshBAN" panose="02000000000000000000" pitchFamily="2" charset="0"/>
              </a:rPr>
              <a:t>ক্ষয়ক্ষতি হয়।</a:t>
            </a:r>
            <a:r>
              <a:rPr lang="bn-BD" sz="3200" dirty="0">
                <a:solidFill>
                  <a:schemeClr val="accent5"/>
                </a:solidFill>
                <a:latin typeface="NikoshBAN" panose="02000000000000000000" pitchFamily="2" charset="0"/>
                <a:cs typeface="NikoshBAN" panose="02000000000000000000" pitchFamily="2" charset="0"/>
              </a:rPr>
              <a:t> </a:t>
            </a:r>
            <a:r>
              <a:rPr lang="bn-BD" sz="3200" dirty="0" smtClean="0">
                <a:solidFill>
                  <a:schemeClr val="accent5"/>
                </a:solidFill>
                <a:latin typeface="NikoshBAN" panose="02000000000000000000" pitchFamily="2" charset="0"/>
                <a:cs typeface="NikoshBAN" panose="02000000000000000000" pitchFamily="2" charset="0"/>
              </a:rPr>
              <a:t>সুনামি </a:t>
            </a:r>
            <a:r>
              <a:rPr lang="as-IN" sz="3200" dirty="0" smtClean="0">
                <a:solidFill>
                  <a:schemeClr val="accent5"/>
                </a:solidFill>
                <a:latin typeface="NikoshBAN" panose="02000000000000000000" pitchFamily="2" charset="0"/>
                <a:cs typeface="NikoshBAN" panose="02000000000000000000" pitchFamily="2" charset="0"/>
              </a:rPr>
              <a:t>হলো </a:t>
            </a:r>
            <a:r>
              <a:rPr lang="as-IN" sz="3200" dirty="0">
                <a:solidFill>
                  <a:schemeClr val="accent5"/>
                </a:solidFill>
                <a:latin typeface="NikoshBAN" panose="02000000000000000000" pitchFamily="2" charset="0"/>
                <a:cs typeface="NikoshBAN" panose="02000000000000000000" pitchFamily="2" charset="0"/>
              </a:rPr>
              <a:t>সাগর বা নদী বা অন্য কোনো জলক্ষেত্রে </a:t>
            </a:r>
            <a:r>
              <a:rPr lang="as-IN" sz="3200" u="sng" dirty="0">
                <a:solidFill>
                  <a:schemeClr val="accent5"/>
                </a:solidFill>
                <a:latin typeface="NikoshBAN" panose="02000000000000000000" pitchFamily="2" charset="0"/>
                <a:cs typeface="NikoshBAN" panose="02000000000000000000" pitchFamily="2" charset="0"/>
                <a:hlinkClick r:id="rId2" tooltip="ভূমিকম্প"/>
              </a:rPr>
              <a:t>ভূমিকম্পের</a:t>
            </a:r>
            <a:r>
              <a:rPr lang="as-IN" sz="3200" dirty="0">
                <a:solidFill>
                  <a:schemeClr val="accent5"/>
                </a:solidFill>
                <a:latin typeface="NikoshBAN" panose="02000000000000000000" pitchFamily="2" charset="0"/>
                <a:cs typeface="NikoshBAN" panose="02000000000000000000" pitchFamily="2" charset="0"/>
              </a:rPr>
              <a:t>, </a:t>
            </a:r>
            <a:r>
              <a:rPr lang="as-IN" sz="3200" dirty="0">
                <a:solidFill>
                  <a:schemeClr val="accent5"/>
                </a:solidFill>
                <a:latin typeface="NikoshBAN" panose="02000000000000000000" pitchFamily="2" charset="0"/>
                <a:cs typeface="NikoshBAN" panose="02000000000000000000" pitchFamily="2" charset="0"/>
                <a:hlinkClick r:id="rId3" tooltip="ভূমিধ্বস"/>
              </a:rPr>
              <a:t>ভূমিধ্বসের</a:t>
            </a:r>
            <a:r>
              <a:rPr lang="as-IN" sz="3200" dirty="0">
                <a:solidFill>
                  <a:schemeClr val="accent5"/>
                </a:solidFill>
                <a:latin typeface="NikoshBAN" panose="02000000000000000000" pitchFamily="2" charset="0"/>
                <a:cs typeface="NikoshBAN" panose="02000000000000000000" pitchFamily="2" charset="0"/>
              </a:rPr>
              <a:t> কিংবা </a:t>
            </a:r>
            <a:r>
              <a:rPr lang="bn-BD" sz="3200" u="sng" dirty="0" smtClean="0">
                <a:solidFill>
                  <a:schemeClr val="accent5"/>
                </a:solidFill>
                <a:latin typeface="NikoshBAN" panose="02000000000000000000" pitchFamily="2" charset="0"/>
                <a:cs typeface="NikoshBAN" panose="02000000000000000000" pitchFamily="2" charset="0"/>
              </a:rPr>
              <a:t>আগ্নেয়গিরির</a:t>
            </a:r>
            <a:r>
              <a:rPr lang="bn-BD" sz="3200" dirty="0" smtClean="0">
                <a:solidFill>
                  <a:schemeClr val="accent5"/>
                </a:solidFill>
                <a:latin typeface="NikoshBAN" panose="02000000000000000000" pitchFamily="2" charset="0"/>
                <a:cs typeface="NikoshBAN" panose="02000000000000000000" pitchFamily="2" charset="0"/>
              </a:rPr>
              <a:t> </a:t>
            </a:r>
            <a:r>
              <a:rPr lang="as-IN" sz="3200" dirty="0" smtClean="0">
                <a:solidFill>
                  <a:schemeClr val="accent5"/>
                </a:solidFill>
                <a:latin typeface="NikoshBAN" panose="02000000000000000000" pitchFamily="2" charset="0"/>
                <a:cs typeface="NikoshBAN" panose="02000000000000000000" pitchFamily="2" charset="0"/>
              </a:rPr>
              <a:t> </a:t>
            </a:r>
            <a:r>
              <a:rPr lang="as-IN" sz="3200" dirty="0">
                <a:solidFill>
                  <a:schemeClr val="accent5"/>
                </a:solidFill>
                <a:latin typeface="NikoshBAN" panose="02000000000000000000" pitchFamily="2" charset="0"/>
                <a:cs typeface="NikoshBAN" panose="02000000000000000000" pitchFamily="2" charset="0"/>
              </a:rPr>
              <a:t>উদ্‌গীরণের প্রভাবে সৃষ্ট জলোচ্ছ্বাস বা ঢেউ</a:t>
            </a:r>
            <a:r>
              <a:rPr lang="as-IN" sz="3200" dirty="0" smtClean="0">
                <a:solidFill>
                  <a:schemeClr val="accent5"/>
                </a:solidFill>
                <a:latin typeface="NikoshBAN" panose="02000000000000000000" pitchFamily="2" charset="0"/>
                <a:cs typeface="NikoshBAN" panose="02000000000000000000" pitchFamily="2" charset="0"/>
              </a:rPr>
              <a:t>।</a:t>
            </a:r>
            <a:r>
              <a:rPr lang="bn-BD" sz="3200" dirty="0">
                <a:solidFill>
                  <a:schemeClr val="accent5"/>
                </a:solidFill>
                <a:latin typeface="NikoshBAN" panose="02000000000000000000" pitchFamily="2" charset="0"/>
                <a:cs typeface="NikoshBAN" panose="02000000000000000000" pitchFamily="2" charset="0"/>
              </a:rPr>
              <a:t> </a:t>
            </a:r>
            <a:r>
              <a:rPr lang="bn-BD" sz="3200" dirty="0" smtClean="0">
                <a:solidFill>
                  <a:schemeClr val="accent5"/>
                </a:solidFill>
                <a:latin typeface="NikoshBAN" panose="02000000000000000000" pitchFamily="2" charset="0"/>
                <a:cs typeface="NikoshBAN" panose="02000000000000000000" pitchFamily="2" charset="0"/>
              </a:rPr>
              <a:t>এর গতিবেগ হতেপারে ৮০০ থেকে ১৩০০ কিঃ মিঃ পর্যন্ত।</a:t>
            </a:r>
            <a:endParaRPr lang="as-IN" sz="3200" dirty="0">
              <a:solidFill>
                <a:schemeClr val="accent5"/>
              </a:solidFill>
              <a:latin typeface="NikoshBAN" panose="02000000000000000000" pitchFamily="2" charset="0"/>
              <a:cs typeface="NikoshBAN" panose="02000000000000000000" pitchFamily="2" charset="0"/>
            </a:endParaRPr>
          </a:p>
        </p:txBody>
      </p:sp>
      <p:sp>
        <p:nvSpPr>
          <p:cNvPr id="5" name="TextBox 4"/>
          <p:cNvSpPr txBox="1"/>
          <p:nvPr/>
        </p:nvSpPr>
        <p:spPr>
          <a:xfrm>
            <a:off x="7980219" y="487164"/>
            <a:ext cx="1356462"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4800" dirty="0" smtClean="0">
                <a:latin typeface="NikoshBAN" panose="02000000000000000000" pitchFamily="2" charset="0"/>
                <a:cs typeface="NikoshBAN" panose="02000000000000000000" pitchFamily="2" charset="0"/>
              </a:rPr>
              <a:t>সুনামি</a:t>
            </a:r>
            <a:endParaRPr lang="en-US" sz="4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883" y="712519"/>
            <a:ext cx="5607830" cy="5683955"/>
          </a:xfrm>
          <a:prstGeom prst="rect">
            <a:avLst/>
          </a:prstGeom>
        </p:spPr>
      </p:pic>
    </p:spTree>
    <p:extLst>
      <p:ext uri="{BB962C8B-B14F-4D97-AF65-F5344CB8AC3E}">
        <p14:creationId xmlns:p14="http://schemas.microsoft.com/office/powerpoint/2010/main" val="42824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1476" y="368135"/>
            <a:ext cx="1425038"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ভূমিধস</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6923314" y="1330036"/>
            <a:ext cx="464325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3200" dirty="0">
                <a:latin typeface="NikoshBAN" panose="02000000000000000000" pitchFamily="2" charset="0"/>
                <a:cs typeface="NikoshBAN" panose="02000000000000000000" pitchFamily="2" charset="0"/>
              </a:rPr>
              <a:t>ভূমিধস (ইংরেজি </a:t>
            </a:r>
            <a:r>
              <a:rPr lang="en-US" sz="3200" dirty="0">
                <a:latin typeface="NikoshBAN" panose="02000000000000000000" pitchFamily="2" charset="0"/>
                <a:cs typeface="NikoshBAN" panose="02000000000000000000" pitchFamily="2" charset="0"/>
              </a:rPr>
              <a:t>Landslide) </a:t>
            </a:r>
            <a:r>
              <a:rPr lang="as-IN" sz="3200" dirty="0">
                <a:latin typeface="NikoshBAN" panose="02000000000000000000" pitchFamily="2" charset="0"/>
                <a:cs typeface="NikoshBAN" panose="02000000000000000000" pitchFamily="2" charset="0"/>
              </a:rPr>
              <a:t>বলতে </a:t>
            </a:r>
            <a:r>
              <a:rPr lang="bn-BD" sz="3200" dirty="0" smtClean="0">
                <a:latin typeface="NikoshBAN" panose="02000000000000000000" pitchFamily="2" charset="0"/>
                <a:cs typeface="NikoshBAN" panose="02000000000000000000" pitchFamily="2" charset="0"/>
              </a:rPr>
              <a:t>পাহাড়</a:t>
            </a:r>
            <a:r>
              <a:rPr lang="as-IN" sz="3200" dirty="0" smtClean="0">
                <a:latin typeface="NikoshBAN" panose="02000000000000000000" pitchFamily="2" charset="0"/>
                <a:cs typeface="NikoshBAN" panose="02000000000000000000" pitchFamily="2" charset="0"/>
              </a:rPr>
              <a:t>-পর্বতের </a:t>
            </a:r>
            <a:r>
              <a:rPr lang="as-IN" sz="3200" dirty="0">
                <a:latin typeface="NikoshBAN" panose="02000000000000000000" pitchFamily="2" charset="0"/>
                <a:cs typeface="NikoshBAN" panose="02000000000000000000" pitchFamily="2" charset="0"/>
              </a:rPr>
              <a:t>গা থেকে মাটির চাকা বা পাথরের খণ্ড বিরাট আকারে খসে নিচে </a:t>
            </a:r>
            <a:r>
              <a:rPr lang="as-IN" sz="3200" dirty="0" smtClean="0">
                <a:latin typeface="NikoshBAN" panose="02000000000000000000" pitchFamily="2" charset="0"/>
                <a:cs typeface="NikoshBAN" panose="02000000000000000000" pitchFamily="2" charset="0"/>
              </a:rPr>
              <a:t>প</a:t>
            </a:r>
            <a:r>
              <a:rPr lang="bn-BD" sz="3200" dirty="0" smtClean="0">
                <a:latin typeface="NikoshBAN" panose="02000000000000000000" pitchFamily="2" charset="0"/>
                <a:cs typeface="NikoshBAN" panose="02000000000000000000" pitchFamily="2" charset="0"/>
              </a:rPr>
              <a:t>ড়ার</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ঘটনাকে </a:t>
            </a:r>
            <a:r>
              <a:rPr lang="as-IN" sz="3200" dirty="0" smtClean="0">
                <a:latin typeface="NikoshBAN" panose="02000000000000000000" pitchFamily="2" charset="0"/>
                <a:cs typeface="NikoshBAN" panose="02000000000000000000" pitchFamily="2" charset="0"/>
              </a:rPr>
              <a:t>বোঝ</a:t>
            </a:r>
            <a:r>
              <a:rPr lang="bn-BD"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অনেক </a:t>
            </a:r>
            <a:r>
              <a:rPr lang="as-IN" sz="3200" dirty="0" smtClean="0">
                <a:latin typeface="NikoshBAN" panose="02000000000000000000" pitchFamily="2" charset="0"/>
                <a:cs typeface="NikoshBAN" panose="02000000000000000000" pitchFamily="2" charset="0"/>
              </a:rPr>
              <a:t>স</a:t>
            </a:r>
            <a:r>
              <a:rPr lang="bn-BD" sz="3200" dirty="0" smtClean="0">
                <a:latin typeface="NikoshBAN" panose="02000000000000000000" pitchFamily="2" charset="0"/>
                <a:cs typeface="NikoshBAN" panose="02000000000000000000" pitchFamily="2" charset="0"/>
              </a:rPr>
              <a:t>ময় </a:t>
            </a:r>
            <a:r>
              <a:rPr lang="as-IN" sz="3200" dirty="0" smtClean="0">
                <a:latin typeface="NikoshBAN" panose="02000000000000000000" pitchFamily="2" charset="0"/>
                <a:cs typeface="NikoshBAN" panose="02000000000000000000" pitchFamily="2" charset="0"/>
              </a:rPr>
              <a:t>পাহা</a:t>
            </a:r>
            <a:r>
              <a:rPr lang="bn-BD" sz="3200" dirty="0" smtClean="0">
                <a:latin typeface="NikoshBAN" panose="02000000000000000000" pitchFamily="2" charset="0"/>
                <a:cs typeface="NikoshBAN" panose="02000000000000000000" pitchFamily="2" charset="0"/>
              </a:rPr>
              <a:t>ড়ের </a:t>
            </a:r>
            <a:r>
              <a:rPr lang="as-IN" sz="3200" dirty="0" smtClean="0">
                <a:latin typeface="NikoshBAN" panose="02000000000000000000" pitchFamily="2" charset="0"/>
                <a:cs typeface="NikoshBAN" panose="02000000000000000000" pitchFamily="2" charset="0"/>
              </a:rPr>
              <a:t>ওপর </a:t>
            </a:r>
            <a:r>
              <a:rPr lang="as-IN" sz="3200" dirty="0">
                <a:latin typeface="NikoshBAN" panose="02000000000000000000" pitchFamily="2" charset="0"/>
                <a:cs typeface="NikoshBAN" panose="02000000000000000000" pitchFamily="2" charset="0"/>
              </a:rPr>
              <a:t>থেকে পানি ও মাটি মিশে কাদা আকারে বিপুল পরিমাণে নিচে নেমে আসলে তাকেও এক ধরনের ভূমিধ্বস আখ্যা </a:t>
            </a:r>
            <a:r>
              <a:rPr lang="bn-BD" sz="3200" dirty="0" smtClean="0">
                <a:latin typeface="NikoshBAN" panose="02000000000000000000" pitchFamily="2" charset="0"/>
                <a:cs typeface="NikoshBAN" panose="02000000000000000000" pitchFamily="2" charset="0"/>
              </a:rPr>
              <a:t>দেয়া হয়</a:t>
            </a:r>
            <a:r>
              <a:rPr lang="as-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69" y="736269"/>
            <a:ext cx="5731576" cy="5605153"/>
          </a:xfrm>
          <a:prstGeom prst="rect">
            <a:avLst/>
          </a:prstGeom>
        </p:spPr>
      </p:pic>
    </p:spTree>
    <p:extLst>
      <p:ext uri="{BB962C8B-B14F-4D97-AF65-F5344CB8AC3E}">
        <p14:creationId xmlns:p14="http://schemas.microsoft.com/office/powerpoint/2010/main" val="15151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9574" y="308758"/>
            <a:ext cx="3304110" cy="70788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4000" dirty="0" smtClean="0">
                <a:latin typeface="NikoshBAN" panose="02000000000000000000" pitchFamily="2" charset="0"/>
                <a:cs typeface="NikoshBAN" panose="02000000000000000000" pitchFamily="2" charset="0"/>
              </a:rPr>
              <a:t>অগ্নিকান্ড বা দাবানল</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5664529" y="1199408"/>
            <a:ext cx="5890161"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as-IN" sz="2800" b="1" dirty="0">
                <a:solidFill>
                  <a:schemeClr val="accent5"/>
                </a:solidFill>
                <a:latin typeface="NikoshBAN" panose="02000000000000000000" pitchFamily="2" charset="0"/>
                <a:cs typeface="NikoshBAN" panose="02000000000000000000" pitchFamily="2" charset="0"/>
              </a:rPr>
              <a:t>দাবানল</a:t>
            </a:r>
            <a:r>
              <a:rPr lang="as-IN" sz="2800" dirty="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hlinkClick r:id="rId2" tooltip="ইংরেজি ভাষা"/>
              </a:rPr>
              <a:t>ইংরেজি</a:t>
            </a:r>
            <a:r>
              <a:rPr lang="as-IN" sz="2800" dirty="0">
                <a:solidFill>
                  <a:schemeClr val="accent5"/>
                </a:solidFill>
                <a:latin typeface="NikoshBAN" panose="02000000000000000000" pitchFamily="2" charset="0"/>
                <a:cs typeface="NikoshBAN" panose="02000000000000000000" pitchFamily="2" charset="0"/>
              </a:rPr>
              <a:t>: </a:t>
            </a:r>
            <a:r>
              <a:rPr lang="en-US" sz="2800" b="1" dirty="0">
                <a:solidFill>
                  <a:schemeClr val="accent5"/>
                </a:solidFill>
                <a:latin typeface="NikoshBAN" panose="02000000000000000000" pitchFamily="2" charset="0"/>
                <a:cs typeface="NikoshBAN" panose="02000000000000000000" pitchFamily="2" charset="0"/>
              </a:rPr>
              <a:t>wildfire</a:t>
            </a:r>
            <a:r>
              <a:rPr lang="en-US" sz="2800" dirty="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rPr>
              <a:t>হচ্ছে </a:t>
            </a:r>
            <a:r>
              <a:rPr lang="as-IN" sz="2800" dirty="0">
                <a:solidFill>
                  <a:schemeClr val="accent5"/>
                </a:solidFill>
                <a:latin typeface="NikoshBAN" panose="02000000000000000000" pitchFamily="2" charset="0"/>
                <a:cs typeface="NikoshBAN" panose="02000000000000000000" pitchFamily="2" charset="0"/>
                <a:hlinkClick r:id="rId3" tooltip="বনভূমি (পাতার অস্তিত্ব নেই)"/>
              </a:rPr>
              <a:t>বনভূমি</a:t>
            </a:r>
            <a:r>
              <a:rPr lang="as-IN" sz="2800" dirty="0">
                <a:solidFill>
                  <a:schemeClr val="accent5"/>
                </a:solidFill>
                <a:latin typeface="NikoshBAN" panose="02000000000000000000" pitchFamily="2" charset="0"/>
                <a:cs typeface="NikoshBAN" panose="02000000000000000000" pitchFamily="2" charset="0"/>
              </a:rPr>
              <a:t> বা গ্রামীণ এলাকার বনাঞ্চলে সংঘটিত একটি অনিয়ন্ত্রিত </a:t>
            </a:r>
            <a:r>
              <a:rPr lang="as-IN" sz="2800" dirty="0">
                <a:solidFill>
                  <a:schemeClr val="accent5"/>
                </a:solidFill>
                <a:latin typeface="NikoshBAN" panose="02000000000000000000" pitchFamily="2" charset="0"/>
                <a:cs typeface="NikoshBAN" panose="02000000000000000000" pitchFamily="2" charset="0"/>
                <a:hlinkClick r:id="rId4" tooltip="আগুন"/>
              </a:rPr>
              <a:t>আগুন</a:t>
            </a:r>
            <a:r>
              <a:rPr lang="as-IN" sz="2800" dirty="0" smtClean="0">
                <a:solidFill>
                  <a:schemeClr val="accent5"/>
                </a:solidFill>
                <a:latin typeface="NikoshBAN" panose="02000000000000000000" pitchFamily="2" charset="0"/>
                <a:cs typeface="NikoshBAN" panose="02000000000000000000" pitchFamily="2" charset="0"/>
              </a:rPr>
              <a:t>।</a:t>
            </a:r>
            <a:r>
              <a:rPr lang="bn-BD" sz="2800" baseline="30000" dirty="0">
                <a:solidFill>
                  <a:schemeClr val="accent5"/>
                </a:solidFill>
                <a:latin typeface="NikoshBAN" panose="02000000000000000000" pitchFamily="2" charset="0"/>
                <a:cs typeface="NikoshBAN" panose="02000000000000000000" pitchFamily="2" charset="0"/>
              </a:rPr>
              <a:t> </a:t>
            </a:r>
            <a:r>
              <a:rPr lang="as-IN" sz="2800" dirty="0" smtClean="0">
                <a:solidFill>
                  <a:schemeClr val="accent5"/>
                </a:solidFill>
                <a:latin typeface="NikoshBAN" panose="02000000000000000000" pitchFamily="2" charset="0"/>
                <a:cs typeface="NikoshBAN" panose="02000000000000000000" pitchFamily="2" charset="0"/>
              </a:rPr>
              <a:t>পাহা</a:t>
            </a:r>
            <a:r>
              <a:rPr lang="bn-BD" sz="2800" dirty="0" smtClean="0">
                <a:solidFill>
                  <a:schemeClr val="accent5"/>
                </a:solidFill>
                <a:latin typeface="NikoshBAN" panose="02000000000000000000" pitchFamily="2" charset="0"/>
                <a:cs typeface="NikoshBAN" panose="02000000000000000000" pitchFamily="2" charset="0"/>
              </a:rPr>
              <a:t>ড়িয়া</a:t>
            </a:r>
            <a:r>
              <a:rPr lang="as-IN" sz="2800" dirty="0" smtClean="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rPr>
              <a:t>অঞ্চলে দাবানলের ইন্ধন কিছু বেশি। উষ্ণ তাপক-শিখা ক্রমশ </a:t>
            </a:r>
            <a:r>
              <a:rPr lang="bn-BD" sz="2800" dirty="0" smtClean="0">
                <a:solidFill>
                  <a:schemeClr val="accent5"/>
                </a:solidFill>
                <a:latin typeface="NikoshBAN" panose="02000000000000000000" pitchFamily="2" charset="0"/>
                <a:cs typeface="NikoshBAN" panose="02000000000000000000" pitchFamily="2" charset="0"/>
              </a:rPr>
              <a:t>ওপরের</a:t>
            </a:r>
            <a:r>
              <a:rPr lang="as-IN" sz="2800" dirty="0" smtClean="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rPr>
              <a:t>দিকে উঠতে থাকে আর </a:t>
            </a:r>
            <a:r>
              <a:rPr lang="as-IN" sz="2800" dirty="0" smtClean="0">
                <a:solidFill>
                  <a:schemeClr val="accent5"/>
                </a:solidFill>
                <a:latin typeface="NikoshBAN" panose="02000000000000000000" pitchFamily="2" charset="0"/>
                <a:cs typeface="NikoshBAN" panose="02000000000000000000" pitchFamily="2" charset="0"/>
              </a:rPr>
              <a:t>পো</a:t>
            </a:r>
            <a:r>
              <a:rPr lang="bn-BD" sz="2800" dirty="0" smtClean="0">
                <a:solidFill>
                  <a:schemeClr val="accent5"/>
                </a:solidFill>
                <a:latin typeface="NikoshBAN" panose="02000000000000000000" pitchFamily="2" charset="0"/>
                <a:cs typeface="NikoshBAN" panose="02000000000000000000" pitchFamily="2" charset="0"/>
              </a:rPr>
              <a:t>ড়াতে</a:t>
            </a:r>
            <a:r>
              <a:rPr lang="as-IN" sz="2800" dirty="0" smtClean="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rPr>
              <a:t>থাকে বন। উঁচু গাছের ক্যানপির আগুন </a:t>
            </a:r>
            <a:r>
              <a:rPr lang="as-IN" sz="2800" dirty="0" smtClean="0">
                <a:solidFill>
                  <a:schemeClr val="accent5"/>
                </a:solidFill>
                <a:latin typeface="NikoshBAN" panose="02000000000000000000" pitchFamily="2" charset="0"/>
                <a:cs typeface="NikoshBAN" panose="02000000000000000000" pitchFamily="2" charset="0"/>
              </a:rPr>
              <a:t>অ</a:t>
            </a:r>
            <a:r>
              <a:rPr lang="bn-BD" sz="2800" dirty="0" smtClean="0">
                <a:solidFill>
                  <a:schemeClr val="accent5"/>
                </a:solidFill>
                <a:latin typeface="NikoshBAN" panose="02000000000000000000" pitchFamily="2" charset="0"/>
                <a:cs typeface="NikoshBAN" panose="02000000000000000000" pitchFamily="2" charset="0"/>
              </a:rPr>
              <a:t>নায়াসে</a:t>
            </a:r>
            <a:r>
              <a:rPr lang="as-IN" sz="2800" dirty="0" smtClean="0">
                <a:solidFill>
                  <a:schemeClr val="accent5"/>
                </a:solidFill>
                <a:latin typeface="NikoshBAN" panose="02000000000000000000" pitchFamily="2" charset="0"/>
                <a:cs typeface="NikoshBAN" panose="02000000000000000000" pitchFamily="2" charset="0"/>
              </a:rPr>
              <a:t> উ</a:t>
            </a:r>
            <a:r>
              <a:rPr lang="bn-BD" sz="2800" dirty="0" smtClean="0">
                <a:solidFill>
                  <a:schemeClr val="accent5"/>
                </a:solidFill>
                <a:latin typeface="NikoshBAN" panose="02000000000000000000" pitchFamily="2" charset="0"/>
                <a:cs typeface="NikoshBAN" panose="02000000000000000000" pitchFamily="2" charset="0"/>
              </a:rPr>
              <a:t>ড়তে</a:t>
            </a:r>
            <a:r>
              <a:rPr lang="as-IN" sz="2800" dirty="0" smtClean="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rPr>
              <a:t>থাকে যত্রতত্র। এসব আগুন নিয়ন্ত্রণ করাও কঠিন </a:t>
            </a:r>
            <a:r>
              <a:rPr lang="bn-BD" sz="2800" dirty="0" smtClean="0">
                <a:solidFill>
                  <a:schemeClr val="accent5"/>
                </a:solidFill>
                <a:latin typeface="NikoshBAN" panose="02000000000000000000" pitchFamily="2" charset="0"/>
                <a:cs typeface="NikoshBAN" panose="02000000000000000000" pitchFamily="2" charset="0"/>
              </a:rPr>
              <a:t>হয়ে পড়ে </a:t>
            </a:r>
            <a:r>
              <a:rPr lang="as-IN" sz="2800" dirty="0" smtClean="0">
                <a:solidFill>
                  <a:schemeClr val="accent5"/>
                </a:solidFill>
                <a:latin typeface="NikoshBAN" panose="02000000000000000000" pitchFamily="2" charset="0"/>
                <a:cs typeface="NikoshBAN" panose="02000000000000000000" pitchFamily="2" charset="0"/>
              </a:rPr>
              <a:t>কারণ </a:t>
            </a:r>
            <a:r>
              <a:rPr lang="as-IN" sz="2800" dirty="0">
                <a:solidFill>
                  <a:schemeClr val="accent5"/>
                </a:solidFill>
                <a:latin typeface="NikoshBAN" panose="02000000000000000000" pitchFamily="2" charset="0"/>
                <a:cs typeface="NikoshBAN" panose="02000000000000000000" pitchFamily="2" charset="0"/>
              </a:rPr>
              <a:t>আগুন থামাবার জন্যে সহজে কোনো ব্ল্যাঙ্ক করিডোর তৈরি করা </a:t>
            </a:r>
            <a:r>
              <a:rPr lang="bn-BD" sz="2800" dirty="0" smtClean="0">
                <a:solidFill>
                  <a:schemeClr val="accent5"/>
                </a:solidFill>
                <a:latin typeface="NikoshBAN" panose="02000000000000000000" pitchFamily="2" charset="0"/>
                <a:cs typeface="NikoshBAN" panose="02000000000000000000" pitchFamily="2" charset="0"/>
              </a:rPr>
              <a:t>যায় </a:t>
            </a:r>
            <a:r>
              <a:rPr lang="as-IN" sz="2800" dirty="0" smtClean="0">
                <a:solidFill>
                  <a:schemeClr val="accent5"/>
                </a:solidFill>
                <a:latin typeface="NikoshBAN" panose="02000000000000000000" pitchFamily="2" charset="0"/>
                <a:cs typeface="NikoshBAN" panose="02000000000000000000" pitchFamily="2" charset="0"/>
              </a:rPr>
              <a:t>না </a:t>
            </a:r>
            <a:r>
              <a:rPr lang="as-IN" sz="2800" dirty="0">
                <a:solidFill>
                  <a:schemeClr val="accent5"/>
                </a:solidFill>
                <a:latin typeface="NikoshBAN" panose="02000000000000000000" pitchFamily="2" charset="0"/>
                <a:cs typeface="NikoshBAN" panose="02000000000000000000" pitchFamily="2" charset="0"/>
              </a:rPr>
              <a:t>যেখান থেকে </a:t>
            </a:r>
            <a:r>
              <a:rPr lang="bn-BD" sz="2800" dirty="0" smtClean="0">
                <a:solidFill>
                  <a:schemeClr val="accent5"/>
                </a:solidFill>
                <a:latin typeface="NikoshBAN" panose="02000000000000000000" pitchFamily="2" charset="0"/>
                <a:cs typeface="NikoshBAN" panose="02000000000000000000" pitchFamily="2" charset="0"/>
              </a:rPr>
              <a:t>সরিয়ে </a:t>
            </a:r>
            <a:r>
              <a:rPr lang="as-IN" sz="2800" dirty="0" smtClean="0">
                <a:solidFill>
                  <a:schemeClr val="accent5"/>
                </a:solidFill>
                <a:latin typeface="NikoshBAN" panose="02000000000000000000" pitchFamily="2" charset="0"/>
                <a:cs typeface="NikoshBAN" panose="02000000000000000000" pitchFamily="2" charset="0"/>
              </a:rPr>
              <a:t>ফেলা </a:t>
            </a:r>
            <a:r>
              <a:rPr lang="bn-BD" sz="2800" dirty="0" smtClean="0">
                <a:solidFill>
                  <a:schemeClr val="accent5"/>
                </a:solidFill>
                <a:latin typeface="NikoshBAN" panose="02000000000000000000" pitchFamily="2" charset="0"/>
                <a:cs typeface="NikoshBAN" panose="02000000000000000000" pitchFamily="2" charset="0"/>
              </a:rPr>
              <a:t>যায় </a:t>
            </a:r>
            <a:r>
              <a:rPr lang="as-IN" sz="2800" dirty="0" smtClean="0">
                <a:solidFill>
                  <a:schemeClr val="accent5"/>
                </a:solidFill>
                <a:latin typeface="NikoshBAN" panose="02000000000000000000" pitchFamily="2" charset="0"/>
                <a:cs typeface="NikoshBAN" panose="02000000000000000000" pitchFamily="2" charset="0"/>
              </a:rPr>
              <a:t>ক্ষুপ</a:t>
            </a:r>
            <a:r>
              <a:rPr lang="as-IN" sz="2800" dirty="0">
                <a:solidFill>
                  <a:schemeClr val="accent5"/>
                </a:solidFill>
                <a:latin typeface="NikoshBAN" panose="02000000000000000000" pitchFamily="2" charset="0"/>
                <a:cs typeface="NikoshBAN" panose="02000000000000000000" pitchFamily="2" charset="0"/>
              </a:rPr>
              <a:t>, ঝরা পাতা, ভেষজ দাহ্যবস্তুসমূহ। অতএব যতক্ষণ খুশি আপন মনে জ্বলতে থাকে আগুন।</a:t>
            </a:r>
            <a:endParaRPr lang="en-US" sz="2800" dirty="0">
              <a:solidFill>
                <a:schemeClr val="accent5"/>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65" y="748145"/>
            <a:ext cx="4940135" cy="5581403"/>
          </a:xfrm>
          <a:prstGeom prst="rect">
            <a:avLst/>
          </a:prstGeom>
        </p:spPr>
      </p:pic>
    </p:spTree>
    <p:extLst>
      <p:ext uri="{BB962C8B-B14F-4D97-AF65-F5344CB8AC3E}">
        <p14:creationId xmlns:p14="http://schemas.microsoft.com/office/powerpoint/2010/main" val="23555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0507" y="518556"/>
            <a:ext cx="38100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err="1">
                <a:solidFill>
                  <a:schemeClr val="accent1">
                    <a:lumMod val="50000"/>
                  </a:schemeClr>
                </a:solidFill>
                <a:latin typeface="NikoshBAN" pitchFamily="2" charset="0"/>
                <a:cs typeface="NikoshBAN" pitchFamily="2" charset="0"/>
              </a:rPr>
              <a:t>দলীয়</a:t>
            </a:r>
            <a:r>
              <a:rPr lang="en-US" sz="4800" dirty="0">
                <a:solidFill>
                  <a:schemeClr val="accent1">
                    <a:lumMod val="50000"/>
                  </a:schemeClr>
                </a:solidFill>
                <a:latin typeface="NikoshBAN" pitchFamily="2" charset="0"/>
                <a:cs typeface="NikoshBAN" pitchFamily="2" charset="0"/>
              </a:rPr>
              <a:t> </a:t>
            </a:r>
            <a:r>
              <a:rPr lang="bn-BD" sz="4800" dirty="0">
                <a:solidFill>
                  <a:schemeClr val="accent1">
                    <a:lumMod val="50000"/>
                  </a:schemeClr>
                </a:solidFill>
                <a:latin typeface="NikoshBAN" pitchFamily="2" charset="0"/>
                <a:cs typeface="NikoshBAN" pitchFamily="2" charset="0"/>
              </a:rPr>
              <a:t> কাজ</a:t>
            </a:r>
            <a:endParaRPr lang="en-US" sz="4800" dirty="0">
              <a:solidFill>
                <a:schemeClr val="accent1">
                  <a:lumMod val="50000"/>
                </a:schemeClr>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395" y="518557"/>
            <a:ext cx="2981325" cy="1143000"/>
          </a:xfrm>
          <a:prstGeom prst="rect">
            <a:avLst/>
          </a:prstGeom>
        </p:spPr>
      </p:pic>
      <p:sp>
        <p:nvSpPr>
          <p:cNvPr id="4" name="TextBox 3"/>
          <p:cNvSpPr txBox="1"/>
          <p:nvPr/>
        </p:nvSpPr>
        <p:spPr>
          <a:xfrm>
            <a:off x="3270268" y="2327563"/>
            <a:ext cx="6397905" cy="1754326"/>
          </a:xfrm>
          <a:prstGeom prst="rect">
            <a:avLst/>
          </a:prstGeom>
          <a:noFill/>
        </p:spPr>
        <p:txBody>
          <a:bodyPr wrap="none" rtlCol="0">
            <a:spAutoFit/>
          </a:bodyPr>
          <a:lstStyle/>
          <a:p>
            <a:r>
              <a:rPr lang="bn-BD" sz="3600" dirty="0" smtClean="0">
                <a:latin typeface="NikoshBAN" panose="02000000000000000000" pitchFamily="2" charset="0"/>
                <a:cs typeface="NikoshBAN" panose="02000000000000000000" pitchFamily="2" charset="0"/>
              </a:rPr>
              <a:t>১। কোন কোন প্রাকৃতিক দুর্যোগের পুর্বে সতর্ক</a:t>
            </a:r>
          </a:p>
          <a:p>
            <a:r>
              <a:rPr lang="bn-BD" sz="3600" dirty="0" smtClean="0">
                <a:latin typeface="NikoshBAN" panose="02000000000000000000" pitchFamily="2" charset="0"/>
                <a:cs typeface="NikoshBAN" panose="02000000000000000000" pitchFamily="2" charset="0"/>
              </a:rPr>
              <a:t> সংকেত দেয়া হয়?</a:t>
            </a:r>
          </a:p>
          <a:p>
            <a:r>
              <a:rPr lang="bn-BD" sz="3600" dirty="0" smtClean="0">
                <a:latin typeface="NikoshBAN" panose="02000000000000000000" pitchFamily="2" charset="0"/>
                <a:cs typeface="NikoshBAN" panose="02000000000000000000" pitchFamily="2" charset="0"/>
              </a:rPr>
              <a:t>২। সাধারণত কোন ঋতুতে ভূমধস হয়?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3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52926" y="357167"/>
            <a:ext cx="31242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a:t>
            </a:r>
            <a:endParaRPr lang="en-US"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grpSp>
        <p:nvGrpSpPr>
          <p:cNvPr id="2" name="Group 20"/>
          <p:cNvGrpSpPr/>
          <p:nvPr/>
        </p:nvGrpSpPr>
        <p:grpSpPr>
          <a:xfrm>
            <a:off x="6916681" y="943267"/>
            <a:ext cx="3259141" cy="3427698"/>
            <a:chOff x="5392680" y="943267"/>
            <a:chExt cx="3259141" cy="3427698"/>
          </a:xfrm>
        </p:grpSpPr>
        <p:sp>
          <p:nvSpPr>
            <p:cNvPr id="8" name="Rectangle 7"/>
            <p:cNvSpPr/>
            <p:nvPr/>
          </p:nvSpPr>
          <p:spPr>
            <a:xfrm>
              <a:off x="5572132" y="3786190"/>
              <a:ext cx="3079689" cy="584775"/>
            </a:xfrm>
            <a:prstGeom prst="rect">
              <a:avLst/>
            </a:prstGeom>
          </p:spPr>
          <p:txBody>
            <a:bodyPr wrap="none">
              <a:spAutoFit/>
            </a:bodyPr>
            <a:lstStyle/>
            <a:p>
              <a:r>
                <a:rPr lang="bn-IN" sz="3200" b="1" dirty="0">
                  <a:ln w="1905"/>
                  <a:effectLst>
                    <a:innerShdw blurRad="69850" dist="43180" dir="5400000">
                      <a:srgbClr val="000000">
                        <a:alpha val="65000"/>
                      </a:srgbClr>
                    </a:innerShdw>
                  </a:effectLst>
                  <a:latin typeface="NikoshBAN" pitchFamily="2" charset="0"/>
                  <a:cs typeface="NikoshBAN" pitchFamily="2" charset="0"/>
                </a:rPr>
                <a:t>এই </a:t>
              </a:r>
              <a:r>
                <a:rPr lang="en-US" sz="3200" b="1" dirty="0">
                  <a:ln w="1905"/>
                  <a:effectLst>
                    <a:innerShdw blurRad="69850" dist="43180" dir="5400000">
                      <a:srgbClr val="000000">
                        <a:alpha val="65000"/>
                      </a:srgbClr>
                    </a:innerShdw>
                  </a:effectLst>
                  <a:latin typeface="NikoshBAN" pitchFamily="2" charset="0"/>
                  <a:cs typeface="NikoshBAN" pitchFamily="2" charset="0"/>
                </a:rPr>
                <a:t>দ</a:t>
              </a:r>
              <a:r>
                <a:rPr lang="bn-BD" sz="3200" b="1" dirty="0">
                  <a:ln w="1905"/>
                  <a:effectLst>
                    <a:innerShdw blurRad="69850" dist="43180" dir="5400000">
                      <a:srgbClr val="000000">
                        <a:alpha val="65000"/>
                      </a:srgbClr>
                    </a:innerShdw>
                  </a:effectLst>
                  <a:latin typeface="NikoshBAN" pitchFamily="2" charset="0"/>
                  <a:cs typeface="NikoshBAN" pitchFamily="2" charset="0"/>
                </a:rPr>
                <a:t>ূ</a:t>
              </a:r>
              <a:r>
                <a:rPr lang="en-US" sz="3200" b="1" dirty="0" err="1">
                  <a:ln w="1905"/>
                  <a:effectLst>
                    <a:innerShdw blurRad="69850" dist="43180" dir="5400000">
                      <a:srgbClr val="000000">
                        <a:alpha val="65000"/>
                      </a:srgbClr>
                    </a:innerShdw>
                  </a:effectLst>
                  <a:latin typeface="NikoshBAN" pitchFamily="2" charset="0"/>
                  <a:cs typeface="NikoshBAN" pitchFamily="2" charset="0"/>
                </a:rPr>
                <a:t>র্যো</a:t>
              </a:r>
              <a:r>
                <a:rPr lang="bn-IN" sz="3200" b="1" dirty="0">
                  <a:ln w="1905"/>
                  <a:effectLst>
                    <a:innerShdw blurRad="69850" dist="43180" dir="5400000">
                      <a:srgbClr val="000000">
                        <a:alpha val="65000"/>
                      </a:srgbClr>
                    </a:innerShdw>
                  </a:effectLst>
                  <a:latin typeface="NikoshBAN" pitchFamily="2" charset="0"/>
                  <a:cs typeface="NikoshBAN" pitchFamily="2" charset="0"/>
                </a:rPr>
                <a:t>গের নাম</a:t>
              </a:r>
              <a:r>
                <a:rPr lang="en-US" sz="3200" b="1" dirty="0">
                  <a:ln w="1905"/>
                  <a:effectLst>
                    <a:innerShdw blurRad="69850" dist="43180" dir="5400000">
                      <a:srgbClr val="000000">
                        <a:alpha val="65000"/>
                      </a:srgbClr>
                    </a:innerShdw>
                  </a:effectLst>
                  <a:latin typeface="NikoshBAN" pitchFamily="2" charset="0"/>
                  <a:cs typeface="NikoshBAN" pitchFamily="2" charset="0"/>
                </a:rPr>
                <a:t> </a:t>
              </a:r>
              <a:r>
                <a:rPr lang="en-US" sz="3200" b="1" dirty="0" err="1">
                  <a:ln w="1905"/>
                  <a:effectLst>
                    <a:innerShdw blurRad="69850" dist="43180" dir="5400000">
                      <a:srgbClr val="000000">
                        <a:alpha val="65000"/>
                      </a:srgbClr>
                    </a:innerShdw>
                  </a:effectLst>
                  <a:latin typeface="NikoshBAN" pitchFamily="2" charset="0"/>
                  <a:cs typeface="NikoshBAN" pitchFamily="2" charset="0"/>
                </a:rPr>
                <a:t>কী</a:t>
              </a:r>
              <a:r>
                <a:rPr lang="en-US" sz="3200" b="1" dirty="0">
                  <a:ln w="1905"/>
                  <a:effectLst>
                    <a:innerShdw blurRad="69850" dist="43180" dir="5400000">
                      <a:srgbClr val="000000">
                        <a:alpha val="65000"/>
                      </a:srgbClr>
                    </a:innerShdw>
                  </a:effectLst>
                  <a:latin typeface="NikoshBAN" pitchFamily="2" charset="0"/>
                  <a:cs typeface="NikoshBAN" pitchFamily="2" charset="0"/>
                </a:rPr>
                <a:t> ?</a:t>
              </a:r>
            </a:p>
          </p:txBody>
        </p:sp>
        <p:pic>
          <p:nvPicPr>
            <p:cNvPr id="18" name="Picture 17" descr="earthquake.jpg"/>
            <p:cNvPicPr>
              <a:picLocks noChangeAspect="1"/>
            </p:cNvPicPr>
            <p:nvPr/>
          </p:nvPicPr>
          <p:blipFill>
            <a:blip r:embed="rId2"/>
            <a:stretch>
              <a:fillRect/>
            </a:stretch>
          </p:blipFill>
          <p:spPr>
            <a:xfrm>
              <a:off x="5542320" y="943267"/>
              <a:ext cx="2631300" cy="1973475"/>
            </a:xfrm>
            <a:prstGeom prst="rect">
              <a:avLst/>
            </a:prstGeom>
          </p:spPr>
        </p:pic>
        <p:sp>
          <p:nvSpPr>
            <p:cNvPr id="20" name="Left Arrow 19"/>
            <p:cNvSpPr/>
            <p:nvPr/>
          </p:nvSpPr>
          <p:spPr>
            <a:xfrm rot="5400000">
              <a:off x="6385952" y="3115246"/>
              <a:ext cx="85725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92680" y="3916874"/>
              <a:ext cx="214314" cy="21431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5"/>
          <p:cNvGrpSpPr/>
          <p:nvPr/>
        </p:nvGrpSpPr>
        <p:grpSpPr>
          <a:xfrm>
            <a:off x="2024034" y="1214423"/>
            <a:ext cx="4071966" cy="3218099"/>
            <a:chOff x="500034" y="1214422"/>
            <a:chExt cx="4071966" cy="3218099"/>
          </a:xfrm>
        </p:grpSpPr>
        <p:sp>
          <p:nvSpPr>
            <p:cNvPr id="13" name="Rectangle 12"/>
            <p:cNvSpPr/>
            <p:nvPr/>
          </p:nvSpPr>
          <p:spPr>
            <a:xfrm>
              <a:off x="642910" y="3786190"/>
              <a:ext cx="3929090" cy="646331"/>
            </a:xfrm>
            <a:prstGeom prst="rect">
              <a:avLst/>
            </a:prstGeom>
          </p:spPr>
          <p:txBody>
            <a:bodyPr wrap="square">
              <a:spAutoFit/>
            </a:bodyPr>
            <a:lstStyle/>
            <a:p>
              <a:r>
                <a:rPr lang="en-US" sz="3600" b="1" dirty="0">
                  <a:ln w="1905"/>
                  <a:effectLst>
                    <a:innerShdw blurRad="69850" dist="43180" dir="5400000">
                      <a:srgbClr val="000000">
                        <a:alpha val="65000"/>
                      </a:srgbClr>
                    </a:innerShdw>
                  </a:effectLst>
                  <a:latin typeface="NikoshBAN" pitchFamily="2" charset="0"/>
                  <a:cs typeface="NikoshBAN" pitchFamily="2" charset="0"/>
                </a:rPr>
                <a:t> </a:t>
              </a:r>
              <a:r>
                <a:rPr lang="bn-IN" sz="3600" b="1" dirty="0">
                  <a:ln w="1905"/>
                  <a:effectLst>
                    <a:innerShdw blurRad="69850" dist="43180" dir="5400000">
                      <a:srgbClr val="000000">
                        <a:alpha val="65000"/>
                      </a:srgbClr>
                    </a:innerShdw>
                  </a:effectLst>
                  <a:latin typeface="NikoshBAN" pitchFamily="2" charset="0"/>
                  <a:cs typeface="NikoshBAN" pitchFamily="2" charset="0"/>
                </a:rPr>
                <a:t>এটি </a:t>
              </a:r>
              <a:r>
                <a:rPr lang="en-US" sz="3600" b="1" dirty="0" err="1">
                  <a:ln w="1905"/>
                  <a:effectLst>
                    <a:innerShdw blurRad="69850" dist="43180" dir="5400000">
                      <a:srgbClr val="000000">
                        <a:alpha val="65000"/>
                      </a:srgbClr>
                    </a:innerShdw>
                  </a:effectLst>
                  <a:latin typeface="NikoshBAN" pitchFamily="2" charset="0"/>
                  <a:cs typeface="NikoshBAN" pitchFamily="2" charset="0"/>
                </a:rPr>
                <a:t>কোন</a:t>
              </a:r>
              <a:r>
                <a:rPr lang="en-US" sz="3600" b="1" dirty="0">
                  <a:ln w="1905"/>
                  <a:effectLst>
                    <a:innerShdw blurRad="69850" dist="43180" dir="5400000">
                      <a:srgbClr val="000000">
                        <a:alpha val="65000"/>
                      </a:srgbClr>
                    </a:innerShdw>
                  </a:effectLst>
                  <a:latin typeface="NikoshBAN" pitchFamily="2" charset="0"/>
                  <a:cs typeface="NikoshBAN" pitchFamily="2" charset="0"/>
                </a:rPr>
                <a:t> </a:t>
              </a:r>
              <a:r>
                <a:rPr lang="en-US" sz="3600" b="1" dirty="0" err="1">
                  <a:ln w="1905"/>
                  <a:effectLst>
                    <a:innerShdw blurRad="69850" dist="43180" dir="5400000">
                      <a:srgbClr val="000000">
                        <a:alpha val="65000"/>
                      </a:srgbClr>
                    </a:innerShdw>
                  </a:effectLst>
                  <a:latin typeface="NikoshBAN" pitchFamily="2" charset="0"/>
                  <a:cs typeface="NikoshBAN" pitchFamily="2" charset="0"/>
                </a:rPr>
                <a:t>শ্রে</a:t>
              </a:r>
              <a:r>
                <a:rPr lang="bn-BD" sz="3600" b="1" dirty="0">
                  <a:ln w="1905"/>
                  <a:effectLst>
                    <a:innerShdw blurRad="69850" dist="43180" dir="5400000">
                      <a:srgbClr val="000000">
                        <a:alpha val="65000"/>
                      </a:srgbClr>
                    </a:innerShdw>
                  </a:effectLst>
                  <a:latin typeface="NikoshBAN" pitchFamily="2" charset="0"/>
                  <a:cs typeface="NikoshBAN" pitchFamily="2" charset="0"/>
                </a:rPr>
                <a:t>ণী</a:t>
              </a:r>
              <a:r>
                <a:rPr lang="en-US" sz="3600" b="1" dirty="0">
                  <a:ln w="1905"/>
                  <a:effectLst>
                    <a:innerShdw blurRad="69850" dist="43180" dir="5400000">
                      <a:srgbClr val="000000">
                        <a:alpha val="65000"/>
                      </a:srgbClr>
                    </a:innerShdw>
                  </a:effectLst>
                  <a:latin typeface="NikoshBAN" pitchFamily="2" charset="0"/>
                  <a:cs typeface="NikoshBAN" pitchFamily="2" charset="0"/>
                </a:rPr>
                <a:t>র </a:t>
              </a:r>
              <a:r>
                <a:rPr lang="en-US" sz="3600" b="1" dirty="0" err="1">
                  <a:ln w="1905"/>
                  <a:effectLst>
                    <a:innerShdw blurRad="69850" dist="43180" dir="5400000">
                      <a:srgbClr val="000000">
                        <a:alpha val="65000"/>
                      </a:srgbClr>
                    </a:innerShdw>
                  </a:effectLst>
                  <a:latin typeface="NikoshBAN" pitchFamily="2" charset="0"/>
                  <a:cs typeface="NikoshBAN" pitchFamily="2" charset="0"/>
                </a:rPr>
                <a:t>দুর্যোগ</a:t>
              </a:r>
              <a:r>
                <a:rPr lang="en-US" sz="3600" b="1" dirty="0">
                  <a:ln w="1905"/>
                  <a:effectLst>
                    <a:innerShdw blurRad="69850" dist="43180" dir="5400000">
                      <a:srgbClr val="000000">
                        <a:alpha val="65000"/>
                      </a:srgbClr>
                    </a:innerShdw>
                  </a:effectLst>
                  <a:latin typeface="NikoshBAN" pitchFamily="2" charset="0"/>
                  <a:cs typeface="NikoshBAN" pitchFamily="2" charset="0"/>
                </a:rPr>
                <a:t> ?</a:t>
              </a:r>
            </a:p>
          </p:txBody>
        </p:sp>
        <p:sp>
          <p:nvSpPr>
            <p:cNvPr id="17" name="Left Arrow 16"/>
            <p:cNvSpPr/>
            <p:nvPr/>
          </p:nvSpPr>
          <p:spPr>
            <a:xfrm rot="5400000">
              <a:off x="1456730" y="3043808"/>
              <a:ext cx="85725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102988-004-6239988F.jpg"/>
            <p:cNvPicPr>
              <a:picLocks noChangeAspect="1"/>
            </p:cNvPicPr>
            <p:nvPr/>
          </p:nvPicPr>
          <p:blipFill>
            <a:blip r:embed="rId3"/>
            <a:stretch>
              <a:fillRect/>
            </a:stretch>
          </p:blipFill>
          <p:spPr>
            <a:xfrm>
              <a:off x="500034" y="1214422"/>
              <a:ext cx="2786082" cy="1677277"/>
            </a:xfrm>
            <a:prstGeom prst="rect">
              <a:avLst/>
            </a:prstGeom>
          </p:spPr>
        </p:pic>
        <p:sp>
          <p:nvSpPr>
            <p:cNvPr id="30" name="Oval 29"/>
            <p:cNvSpPr/>
            <p:nvPr/>
          </p:nvSpPr>
          <p:spPr>
            <a:xfrm>
              <a:off x="500034" y="392906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5479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72846" y="563546"/>
            <a:ext cx="4965954" cy="2026860"/>
            <a:chOff x="1908371" y="0"/>
            <a:chExt cx="4965954" cy="2026860"/>
          </a:xfrm>
        </p:grpSpPr>
        <p:sp>
          <p:nvSpPr>
            <p:cNvPr id="3" name="Pentagon 2"/>
            <p:cNvSpPr/>
            <p:nvPr/>
          </p:nvSpPr>
          <p:spPr>
            <a:xfrm rot="10800000">
              <a:off x="1908371" y="0"/>
              <a:ext cx="4965954" cy="2026860"/>
            </a:xfrm>
            <a:prstGeom prst="homePlat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Pentagon 4"/>
            <p:cNvSpPr/>
            <p:nvPr/>
          </p:nvSpPr>
          <p:spPr>
            <a:xfrm rot="21600000">
              <a:off x="2415086" y="0"/>
              <a:ext cx="4459239" cy="202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93789" tIns="247650" rIns="462280" bIns="247650" numCol="1" spcCol="1270" anchor="ctr" anchorCtr="0">
              <a:noAutofit/>
            </a:bodyPr>
            <a:lstStyle/>
            <a:p>
              <a:pPr lvl="0" algn="ctr" defTabSz="2889250" rtl="0">
                <a:lnSpc>
                  <a:spcPct val="90000"/>
                </a:lnSpc>
                <a:spcBef>
                  <a:spcPct val="0"/>
                </a:spcBef>
                <a:spcAft>
                  <a:spcPct val="35000"/>
                </a:spcAft>
              </a:pPr>
              <a:r>
                <a:rPr lang="en-US" sz="6500" kern="1200" dirty="0" err="1" smtClean="0">
                  <a:latin typeface="NikoshBAN" pitchFamily="2" charset="0"/>
                  <a:cs typeface="NikoshBAN" pitchFamily="2" charset="0"/>
                </a:rPr>
                <a:t>বাড়ির</a:t>
              </a:r>
              <a:r>
                <a:rPr lang="en-US" sz="6500" kern="1200" dirty="0" smtClean="0">
                  <a:latin typeface="NikoshBAN" pitchFamily="2" charset="0"/>
                  <a:cs typeface="NikoshBAN" pitchFamily="2" charset="0"/>
                </a:rPr>
                <a:t> </a:t>
              </a:r>
              <a:r>
                <a:rPr lang="en-US" sz="6500" kern="1200" dirty="0" err="1" smtClean="0">
                  <a:latin typeface="NikoshBAN" pitchFamily="2" charset="0"/>
                  <a:cs typeface="NikoshBAN" pitchFamily="2" charset="0"/>
                </a:rPr>
                <a:t>কাজ</a:t>
              </a:r>
              <a:r>
                <a:rPr lang="en-US" sz="6500" kern="1200" dirty="0" smtClean="0">
                  <a:latin typeface="NikoshBAN" pitchFamily="2" charset="0"/>
                  <a:cs typeface="NikoshBAN" pitchFamily="2" charset="0"/>
                </a:rPr>
                <a:t> </a:t>
              </a:r>
              <a:endParaRPr lang="en-US" sz="6500" kern="1200" dirty="0">
                <a:latin typeface="NikoshBAN" pitchFamily="2" charset="0"/>
                <a:cs typeface="NikoshBAN" pitchFamily="2" charset="0"/>
              </a:endParaRPr>
            </a:p>
          </p:txBody>
        </p:sp>
      </p:grpSp>
      <p:sp>
        <p:nvSpPr>
          <p:cNvPr id="5" name="Oval 4"/>
          <p:cNvSpPr/>
          <p:nvPr/>
        </p:nvSpPr>
        <p:spPr>
          <a:xfrm>
            <a:off x="1948670" y="473097"/>
            <a:ext cx="2630195" cy="2026860"/>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2339438" y="3253839"/>
            <a:ext cx="8071440" cy="1446550"/>
          </a:xfrm>
          <a:prstGeom prst="rect">
            <a:avLst/>
          </a:prstGeom>
          <a:noFill/>
        </p:spPr>
        <p:txBody>
          <a:bodyPr wrap="none" rtlCol="0">
            <a:spAutoFit/>
          </a:bodyPr>
          <a:lstStyle/>
          <a:p>
            <a:r>
              <a:rPr lang="bn-BD" sz="4400" dirty="0" smtClean="0">
                <a:latin typeface="NikoshBAN" panose="02000000000000000000" pitchFamily="2" charset="0"/>
                <a:cs typeface="NikoshBAN" panose="02000000000000000000" pitchFamily="2" charset="0"/>
              </a:rPr>
              <a:t>তোমার জানা একটি সুনামি বা সামুদ্রিক ঝড়ের </a:t>
            </a:r>
          </a:p>
          <a:p>
            <a:r>
              <a:rPr lang="bn-BD" sz="4400" dirty="0" smtClean="0">
                <a:latin typeface="NikoshBAN" panose="02000000000000000000" pitchFamily="2" charset="0"/>
                <a:cs typeface="NikoshBAN" panose="02000000000000000000" pitchFamily="2" charset="0"/>
              </a:rPr>
              <a:t>বর্ণনা দাও।</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19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3794" y="1623416"/>
            <a:ext cx="9298378"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13800" b="1" dirty="0" smtClean="0">
                <a:ln w="22225">
                  <a:solidFill>
                    <a:srgbClr val="00B0F0"/>
                  </a:solidFill>
                  <a:prstDash val="solid"/>
                </a:ln>
                <a:solidFill>
                  <a:srgbClr val="FF0000"/>
                </a:solidFill>
                <a:latin typeface="NikoshBAN" panose="02000000000000000000" pitchFamily="2" charset="0"/>
                <a:cs typeface="NikoshBAN" panose="02000000000000000000" pitchFamily="2" charset="0"/>
              </a:rPr>
              <a:t>সকলকে ধন্যবাদ</a:t>
            </a:r>
            <a:endParaRPr lang="en-US" sz="13800" b="1" dirty="0">
              <a:ln w="22225">
                <a:solidFill>
                  <a:srgbClr val="00B0F0"/>
                </a:solidFill>
                <a:prstDash val="solid"/>
              </a:ln>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91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037" y="1532489"/>
            <a:ext cx="4991327" cy="31573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b="1" dirty="0" smtClean="0">
                <a:solidFill>
                  <a:srgbClr val="002060"/>
                </a:solidFill>
                <a:latin typeface="NikoshBAN" panose="02000000000000000000" pitchFamily="2" charset="0"/>
                <a:cs typeface="NikoshBAN" panose="02000000000000000000" pitchFamily="2" charset="0"/>
              </a:rPr>
              <a:t>সিদ্ধার্থ কুমার সরকার (সিতু)</a:t>
            </a:r>
            <a:endParaRPr lang="bn-IN" sz="4000" b="1" dirty="0" smtClean="0">
              <a:solidFill>
                <a:srgbClr val="002060"/>
              </a:solidFill>
              <a:latin typeface="NikoshBAN" panose="02000000000000000000" pitchFamily="2" charset="0"/>
              <a:cs typeface="NikoshBAN" panose="02000000000000000000" pitchFamily="2" charset="0"/>
            </a:endParaRPr>
          </a:p>
          <a:p>
            <a:r>
              <a:rPr lang="bn-IN" sz="3200" b="1" dirty="0">
                <a:solidFill>
                  <a:srgbClr val="002060"/>
                </a:solidFill>
                <a:latin typeface="NikoshBAN" panose="02000000000000000000" pitchFamily="2" charset="0"/>
                <a:cs typeface="NikoshBAN" panose="02000000000000000000" pitchFamily="2" charset="0"/>
              </a:rPr>
              <a:t>সহকারি </a:t>
            </a:r>
            <a:r>
              <a:rPr lang="bn-IN" sz="3200" b="1" dirty="0" smtClean="0">
                <a:solidFill>
                  <a:srgbClr val="002060"/>
                </a:solidFill>
                <a:latin typeface="NikoshBAN" panose="02000000000000000000" pitchFamily="2" charset="0"/>
                <a:cs typeface="NikoshBAN" panose="02000000000000000000" pitchFamily="2" charset="0"/>
              </a:rPr>
              <a:t>শিক্ষক</a:t>
            </a:r>
            <a:r>
              <a:rPr lang="bn-BD" sz="3200" b="1" dirty="0" smtClean="0">
                <a:solidFill>
                  <a:srgbClr val="002060"/>
                </a:solidFill>
                <a:latin typeface="NikoshBAN" panose="02000000000000000000" pitchFamily="2" charset="0"/>
                <a:cs typeface="NikoshBAN" panose="02000000000000000000" pitchFamily="2" charset="0"/>
              </a:rPr>
              <a:t> </a:t>
            </a:r>
            <a:r>
              <a:rPr lang="en-US" sz="3200" b="1" dirty="0" smtClean="0">
                <a:solidFill>
                  <a:srgbClr val="002060"/>
                </a:solidFill>
                <a:latin typeface="NikoshBAN" panose="02000000000000000000" pitchFamily="2" charset="0"/>
                <a:cs typeface="NikoshBAN" panose="02000000000000000000" pitchFamily="2" charset="0"/>
              </a:rPr>
              <a:t> </a:t>
            </a:r>
            <a:r>
              <a:rPr lang="en-US" sz="2800" b="1" dirty="0" smtClean="0">
                <a:solidFill>
                  <a:srgbClr val="002060"/>
                </a:solidFill>
                <a:latin typeface="Times New Roman" panose="02020603050405020304" pitchFamily="18" charset="0"/>
                <a:cs typeface="Times New Roman" panose="02020603050405020304" pitchFamily="18" charset="0"/>
              </a:rPr>
              <a:t>ICT</a:t>
            </a:r>
            <a:r>
              <a:rPr lang="en-US" sz="3200" b="1" dirty="0" smtClean="0">
                <a:solidFill>
                  <a:srgbClr val="002060"/>
                </a:solidFill>
                <a:latin typeface="NikoshBAN" panose="02000000000000000000" pitchFamily="2" charset="0"/>
                <a:cs typeface="NikoshBAN" panose="02000000000000000000" pitchFamily="2" charset="0"/>
              </a:rPr>
              <a:t/>
            </a:r>
            <a:br>
              <a:rPr lang="en-US" sz="3200" b="1" dirty="0" smtClean="0">
                <a:solidFill>
                  <a:srgbClr val="002060"/>
                </a:solidFill>
                <a:latin typeface="NikoshBAN" panose="02000000000000000000" pitchFamily="2" charset="0"/>
                <a:cs typeface="NikoshBAN" panose="02000000000000000000" pitchFamily="2" charset="0"/>
              </a:rPr>
            </a:br>
            <a:r>
              <a:rPr lang="bn-BD" sz="3200" b="1" dirty="0" smtClean="0">
                <a:solidFill>
                  <a:srgbClr val="002060"/>
                </a:solidFill>
                <a:latin typeface="NikoshBAN" panose="02000000000000000000" pitchFamily="2" charset="0"/>
                <a:cs typeface="NikoshBAN" panose="02000000000000000000" pitchFamily="2" charset="0"/>
              </a:rPr>
              <a:t>মধ্যকুমরপুর গার্লস স্কুল এন্ড কলেজ</a:t>
            </a:r>
            <a:endParaRPr lang="bn-IN" sz="3200" b="1" dirty="0" smtClean="0">
              <a:solidFill>
                <a:srgbClr val="002060"/>
              </a:solidFill>
              <a:latin typeface="NikoshBAN" panose="02000000000000000000" pitchFamily="2" charset="0"/>
              <a:cs typeface="NikoshBAN" panose="02000000000000000000" pitchFamily="2" charset="0"/>
            </a:endParaRPr>
          </a:p>
          <a:p>
            <a:r>
              <a:rPr lang="bn-IN" sz="3200" b="1" dirty="0" smtClean="0">
                <a:solidFill>
                  <a:srgbClr val="002060"/>
                </a:solidFill>
                <a:latin typeface="NikoshBAN" panose="02000000000000000000" pitchFamily="2" charset="0"/>
                <a:cs typeface="NikoshBAN" panose="02000000000000000000" pitchFamily="2" charset="0"/>
              </a:rPr>
              <a:t>কুড়িগ্রাম সদর, কুড়িগ্রাম</a:t>
            </a:r>
          </a:p>
          <a:p>
            <a:r>
              <a:rPr lang="bn-BD" sz="3200" b="1" dirty="0">
                <a:solidFill>
                  <a:srgbClr val="002060"/>
                </a:solidFill>
                <a:latin typeface="NikoshBAN" panose="02000000000000000000" pitchFamily="2" charset="0"/>
                <a:cs typeface="NikoshBAN" panose="02000000000000000000" pitchFamily="2" charset="0"/>
              </a:rPr>
              <a:t>মোবাইল ফোনঃ </a:t>
            </a:r>
            <a:r>
              <a:rPr lang="en-US" sz="3200" b="1" dirty="0" smtClean="0">
                <a:solidFill>
                  <a:srgbClr val="002060"/>
                </a:solidFill>
                <a:latin typeface="NikoshBAN" panose="02000000000000000000" pitchFamily="2" charset="0"/>
                <a:cs typeface="NikoshBAN" panose="02000000000000000000" pitchFamily="2" charset="0"/>
              </a:rPr>
              <a:t>0171</a:t>
            </a:r>
            <a:r>
              <a:rPr lang="bn-BD" sz="3200" b="1" dirty="0" smtClean="0">
                <a:solidFill>
                  <a:srgbClr val="002060"/>
                </a:solidFill>
                <a:latin typeface="NikoshBAN" panose="02000000000000000000" pitchFamily="2" charset="0"/>
                <a:cs typeface="NikoshBAN" panose="02000000000000000000" pitchFamily="2" charset="0"/>
              </a:rPr>
              <a:t>০-৮৭০৬৫১</a:t>
            </a:r>
            <a:endParaRPr lang="bn-BD" sz="3200" b="1" dirty="0">
              <a:solidFill>
                <a:srgbClr val="002060"/>
              </a:solidFill>
              <a:latin typeface="NikoshBAN" panose="02000000000000000000" pitchFamily="2" charset="0"/>
              <a:cs typeface="NikoshBAN" panose="02000000000000000000" pitchFamily="2" charset="0"/>
            </a:endParaRPr>
          </a:p>
          <a:p>
            <a:r>
              <a:rPr lang="en-US" sz="2400" b="1" dirty="0" smtClean="0">
                <a:solidFill>
                  <a:srgbClr val="002060"/>
                </a:solidFill>
                <a:latin typeface="Times New Roman" panose="02020603050405020304" pitchFamily="18" charset="0"/>
                <a:cs typeface="Times New Roman" panose="02020603050405020304" pitchFamily="18" charset="0"/>
              </a:rPr>
              <a:t>s.sarker44@gmail.com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810364" y="4689880"/>
            <a:ext cx="5562600"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bn-BD" sz="4000" b="1" dirty="0">
                <a:solidFill>
                  <a:srgbClr val="7030A0"/>
                </a:solidFill>
                <a:latin typeface="NikoshBAN" panose="02000000000000000000" pitchFamily="2" charset="0"/>
                <a:cs typeface="NikoshBAN" panose="02000000000000000000" pitchFamily="2" charset="0"/>
              </a:rPr>
              <a:t>শ্রেণিঃ </a:t>
            </a:r>
            <a:r>
              <a:rPr lang="bn-BD" sz="4000" b="1" dirty="0" smtClean="0">
                <a:solidFill>
                  <a:srgbClr val="7030A0"/>
                </a:solidFill>
                <a:latin typeface="NikoshBAN" panose="02000000000000000000" pitchFamily="2" charset="0"/>
                <a:cs typeface="NikoshBAN" panose="02000000000000000000" pitchFamily="2" charset="0"/>
              </a:rPr>
              <a:t>অষ্টম</a:t>
            </a:r>
            <a:endParaRPr lang="bn-IN" sz="4000" b="1" dirty="0">
              <a:solidFill>
                <a:srgbClr val="7030A0"/>
              </a:solidFill>
              <a:latin typeface="NikoshBAN" panose="02000000000000000000" pitchFamily="2" charset="0"/>
              <a:cs typeface="NikoshBAN" panose="02000000000000000000" pitchFamily="2" charset="0"/>
            </a:endParaRPr>
          </a:p>
          <a:p>
            <a:pPr lvl="0"/>
            <a:r>
              <a:rPr lang="bn-BD" sz="4000" b="1" dirty="0" smtClean="0">
                <a:solidFill>
                  <a:srgbClr val="7030A0"/>
                </a:solidFill>
                <a:latin typeface="NikoshBAN" panose="02000000000000000000" pitchFamily="2" charset="0"/>
                <a:cs typeface="NikoshBAN" panose="02000000000000000000" pitchFamily="2" charset="0"/>
              </a:rPr>
              <a:t>বিষয়ঃ</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বাংলাদেশ</a:t>
            </a:r>
            <a:r>
              <a:rPr lang="en-US" sz="4000" b="1" dirty="0" smtClean="0">
                <a:solidFill>
                  <a:srgbClr val="7030A0"/>
                </a:solidFill>
                <a:latin typeface="NikoshBAN" panose="02000000000000000000" pitchFamily="2" charset="0"/>
                <a:cs typeface="NikoshBAN" panose="02000000000000000000" pitchFamily="2" charset="0"/>
              </a:rPr>
              <a:t> ও </a:t>
            </a:r>
            <a:r>
              <a:rPr lang="en-US" sz="4000" b="1" dirty="0" err="1" smtClean="0">
                <a:solidFill>
                  <a:srgbClr val="7030A0"/>
                </a:solidFill>
                <a:latin typeface="NikoshBAN" panose="02000000000000000000" pitchFamily="2" charset="0"/>
                <a:cs typeface="NikoshBAN" panose="02000000000000000000" pitchFamily="2" charset="0"/>
              </a:rPr>
              <a:t>বি</a:t>
            </a:r>
            <a:r>
              <a:rPr lang="bn-BD" sz="4000" b="1" dirty="0" smtClean="0">
                <a:solidFill>
                  <a:srgbClr val="7030A0"/>
                </a:solidFill>
                <a:latin typeface="NikoshBAN" panose="02000000000000000000" pitchFamily="2" charset="0"/>
                <a:cs typeface="NikoshBAN" panose="02000000000000000000" pitchFamily="2" charset="0"/>
              </a:rPr>
              <a:t>শ্ব পরিচয়</a:t>
            </a:r>
            <a:endParaRPr lang="bn-IN" sz="4000" b="1" dirty="0">
              <a:solidFill>
                <a:srgbClr val="7030A0"/>
              </a:solidFill>
              <a:latin typeface="NikoshBAN" panose="02000000000000000000" pitchFamily="2" charset="0"/>
              <a:cs typeface="NikoshBAN" panose="02000000000000000000" pitchFamily="2" charset="0"/>
            </a:endParaRPr>
          </a:p>
          <a:p>
            <a:pPr lvl="0"/>
            <a:r>
              <a:rPr lang="bn-BD" sz="4000" b="1" dirty="0">
                <a:solidFill>
                  <a:srgbClr val="7030A0"/>
                </a:solidFill>
                <a:latin typeface="NikoshBAN" panose="02000000000000000000" pitchFamily="2" charset="0"/>
                <a:cs typeface="NikoshBAN" panose="02000000000000000000" pitchFamily="2" charset="0"/>
              </a:rPr>
              <a:t>অধ্যায়ঃ</a:t>
            </a:r>
            <a:r>
              <a:rPr lang="bn-IN" sz="4000" b="1" dirty="0">
                <a:solidFill>
                  <a:srgbClr val="7030A0"/>
                </a:solidFill>
                <a:latin typeface="NikoshBAN" panose="02000000000000000000" pitchFamily="2" charset="0"/>
                <a:cs typeface="NikoshBAN" panose="02000000000000000000" pitchFamily="2" charset="0"/>
              </a:rPr>
              <a:t> </a:t>
            </a:r>
            <a:r>
              <a:rPr lang="bn-BD" sz="4000" b="1" dirty="0" smtClean="0">
                <a:solidFill>
                  <a:srgbClr val="7030A0"/>
                </a:solidFill>
                <a:latin typeface="NikoshBAN" panose="02000000000000000000" pitchFamily="2" charset="0"/>
                <a:cs typeface="NikoshBAN" panose="02000000000000000000" pitchFamily="2" charset="0"/>
              </a:rPr>
              <a:t>অষ্টম</a:t>
            </a:r>
            <a:endParaRPr lang="bn-IN" sz="4000" b="1"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5209749" y="229128"/>
            <a:ext cx="1986992"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ctr">
              <a:spcBef>
                <a:spcPct val="20000"/>
              </a:spcBef>
              <a:defRPr/>
            </a:pPr>
            <a:r>
              <a:rPr lang="bn-BD" sz="4800" b="1" dirty="0">
                <a:ln w="10541" cmpd="sng">
                  <a:solidFill>
                    <a:srgbClr val="94C600">
                      <a:shade val="88000"/>
                      <a:satMod val="110000"/>
                    </a:srgbClr>
                  </a:solidFill>
                  <a:prstDash val="solid"/>
                </a:ln>
                <a:solidFill>
                  <a:srgbClr val="7030A0"/>
                </a:solidFill>
                <a:latin typeface="NikoshBAN" pitchFamily="2" charset="0"/>
                <a:cs typeface="NikoshBAN" pitchFamily="2" charset="0"/>
              </a:rPr>
              <a:t>পরিচিতি</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465" y="1220463"/>
            <a:ext cx="2294870" cy="2667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47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15" y="213755"/>
            <a:ext cx="6219972" cy="646331"/>
          </a:xfrm>
          <a:prstGeom prst="rect">
            <a:avLst/>
          </a:prstGeom>
          <a:noFill/>
        </p:spPr>
        <p:txBody>
          <a:bodyPr wrap="none" rtlCol="0">
            <a:spAutoFit/>
          </a:bodyPr>
          <a:lstStyle/>
          <a:p>
            <a:r>
              <a:rPr lang="bn-BD" sz="3600" dirty="0" smtClean="0">
                <a:latin typeface="NikoshBAN" panose="02000000000000000000" pitchFamily="2" charset="0"/>
                <a:cs typeface="NikoshBAN" panose="02000000000000000000" pitchFamily="2" charset="0"/>
              </a:rPr>
              <a:t>নিচের ছবিগুলো মনযোগ সহকারে লক্ষ্য কর</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57" y="860086"/>
            <a:ext cx="5347978" cy="51488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595" y="860086"/>
            <a:ext cx="5770852" cy="5148828"/>
          </a:xfrm>
          <a:prstGeom prst="rect">
            <a:avLst/>
          </a:prstGeom>
        </p:spPr>
      </p:pic>
    </p:spTree>
    <p:extLst>
      <p:ext uri="{BB962C8B-B14F-4D97-AF65-F5344CB8AC3E}">
        <p14:creationId xmlns:p14="http://schemas.microsoft.com/office/powerpoint/2010/main" val="34602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15" y="213755"/>
            <a:ext cx="6219972" cy="646331"/>
          </a:xfrm>
          <a:prstGeom prst="rect">
            <a:avLst/>
          </a:prstGeom>
          <a:noFill/>
        </p:spPr>
        <p:txBody>
          <a:bodyPr wrap="none" rtlCol="0">
            <a:spAutoFit/>
          </a:bodyPr>
          <a:lstStyle/>
          <a:p>
            <a:r>
              <a:rPr lang="bn-BD" sz="3600" dirty="0" smtClean="0">
                <a:latin typeface="NikoshBAN" panose="02000000000000000000" pitchFamily="2" charset="0"/>
                <a:cs typeface="NikoshBAN" panose="02000000000000000000" pitchFamily="2" charset="0"/>
              </a:rPr>
              <a:t>নিচের ছবিগুলো মনযোগ সহকারে লক্ষ্য কর</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86" y="961900"/>
            <a:ext cx="5320144" cy="52726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751" y="961900"/>
            <a:ext cx="5918069" cy="5272645"/>
          </a:xfrm>
          <a:prstGeom prst="rect">
            <a:avLst/>
          </a:prstGeom>
        </p:spPr>
      </p:pic>
    </p:spTree>
    <p:extLst>
      <p:ext uri="{BB962C8B-B14F-4D97-AF65-F5344CB8AC3E}">
        <p14:creationId xmlns:p14="http://schemas.microsoft.com/office/powerpoint/2010/main" val="327344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8465" y="451205"/>
            <a:ext cx="4995080" cy="707886"/>
          </a:xfrm>
          <a:prstGeom prst="rect">
            <a:avLst/>
          </a:prstGeom>
        </p:spPr>
        <p:txBody>
          <a:bodyPr wrap="square">
            <a:spAutoFit/>
          </a:bodyPr>
          <a:lstStyle/>
          <a:p>
            <a:r>
              <a:rPr lang="bn-BD"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আজকের আলোচ্য বিষয়</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a:t>
            </a:r>
          </a:p>
        </p:txBody>
      </p:sp>
      <p:sp>
        <p:nvSpPr>
          <p:cNvPr id="3" name="TextBox 2"/>
          <p:cNvSpPr txBox="1"/>
          <p:nvPr/>
        </p:nvSpPr>
        <p:spPr>
          <a:xfrm>
            <a:off x="2376218" y="1318161"/>
            <a:ext cx="7279574" cy="1862048"/>
          </a:xfrm>
          <a:prstGeom prst="rect">
            <a:avLst/>
          </a:prstGeom>
          <a:noFill/>
        </p:spPr>
        <p:txBody>
          <a:bodyPr wrap="square" rtlCol="0">
            <a:spAutoFit/>
          </a:bodyPr>
          <a:lstStyle/>
          <a:p>
            <a:r>
              <a:rPr lang="bn-BD" sz="11500" dirty="0" smtClean="0">
                <a:latin typeface="NikoshBAN" panose="02000000000000000000" pitchFamily="2" charset="0"/>
                <a:cs typeface="NikoshBAN" panose="02000000000000000000" pitchFamily="2" charset="0"/>
              </a:rPr>
              <a:t>প্রাকৃতিক দুর্যোগ</a:t>
            </a:r>
            <a:endParaRPr lang="en-US" sz="115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218" y="3040083"/>
            <a:ext cx="6981538" cy="3526972"/>
          </a:xfrm>
          <a:prstGeom prst="rect">
            <a:avLst/>
          </a:prstGeom>
        </p:spPr>
      </p:pic>
    </p:spTree>
    <p:extLst>
      <p:ext uri="{BB962C8B-B14F-4D97-AF65-F5344CB8AC3E}">
        <p14:creationId xmlns:p14="http://schemas.microsoft.com/office/powerpoint/2010/main" val="20940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299452" y="2105200"/>
            <a:ext cx="9608033" cy="3812144"/>
            <a:chOff x="114372" y="892857"/>
            <a:chExt cx="8962114" cy="2974909"/>
          </a:xfrm>
        </p:grpSpPr>
        <p:sp>
          <p:nvSpPr>
            <p:cNvPr id="4" name="Rectangle 3"/>
            <p:cNvSpPr/>
            <p:nvPr/>
          </p:nvSpPr>
          <p:spPr>
            <a:xfrm>
              <a:off x="395382" y="892857"/>
              <a:ext cx="5586509" cy="720545"/>
            </a:xfrm>
            <a:prstGeom prst="rect">
              <a:avLst/>
            </a:prstGeom>
          </p:spPr>
          <p:txBody>
            <a:bodyPr wrap="none">
              <a:spAutoFit/>
            </a:bodyPr>
            <a:lstStyle/>
            <a:p>
              <a:r>
                <a:rPr lang="bn-BD" sz="54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শিক্ষাথীরা</a:t>
              </a:r>
              <a:r>
                <a:rPr lang="bn-IN" sz="54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54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14372" y="2066403"/>
              <a:ext cx="8962114" cy="1801363"/>
            </a:xfrm>
            <a:prstGeom prst="rect">
              <a:avLst/>
            </a:prstGeom>
            <a:noFill/>
          </p:spPr>
          <p:txBody>
            <a:bodyPr wrap="square" rtlCol="0">
              <a:spAutoFit/>
            </a:bodyPr>
            <a:lstStyle/>
            <a:p>
              <a:r>
                <a:rPr lang="bn-BD" sz="36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3600" kern="1100" dirty="0" smtClean="0">
                  <a:ln w="0"/>
                  <a:effectLst>
                    <a:outerShdw blurRad="38100" dist="19050" dir="2700000" algn="tl" rotWithShape="0">
                      <a:schemeClr val="dk1">
                        <a:alpha val="40000"/>
                      </a:schemeClr>
                    </a:outerShdw>
                  </a:effectLst>
                  <a:latin typeface="NikoshBAN" panose="02000000000000000000" pitchFamily="2" charset="0"/>
                  <a:ea typeface="NikoshBAN" panose="02000000000000000000" pitchFamily="2" charset="0"/>
                  <a:cs typeface="NikoshBAN" panose="02000000000000000000" pitchFamily="2" charset="0"/>
                  <a:sym typeface="Wingdings"/>
                </a:rPr>
                <a:t>º</a:t>
              </a:r>
              <a:r>
                <a:rPr lang="bn-BD" sz="36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প্রাকৃতিক দূর্যোগের এর ধারণা দিতে </a:t>
              </a:r>
              <a:r>
                <a:rPr lang="bn-BD" sz="36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পারবে;</a:t>
              </a:r>
            </a:p>
            <a:p>
              <a:r>
                <a:rPr lang="bn-BD" sz="36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bn-BD" sz="36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anose="02000000000000000000" pitchFamily="2" charset="0"/>
                  <a:cs typeface="NikoshBAN" panose="02000000000000000000" pitchFamily="2" charset="0"/>
                  <a:sym typeface="Wingdings"/>
                </a:rPr>
                <a:t>º</a:t>
              </a:r>
              <a:r>
                <a:rPr lang="bn-BD"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bn-IN"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বিভিন্ন </a:t>
              </a:r>
              <a:r>
                <a:rPr lang="bn-IN" sz="40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ধরনের দুর্যোগের </a:t>
              </a:r>
              <a:r>
                <a:rPr lang="bn-BD"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বর্ননা করতে </a:t>
              </a:r>
              <a:r>
                <a:rPr lang="bn-IN"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পারবে</a:t>
              </a:r>
              <a:r>
                <a:rPr lang="bn-BD"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a:t>
              </a:r>
              <a:endParaRPr lang="bn-IN" sz="36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endParaRPr>
            </a:p>
            <a:p>
              <a:pPr algn="ctr"/>
              <a:r>
                <a:rPr lang="bn-BD"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4000" kern="1100" dirty="0">
                  <a:ln w="0"/>
                  <a:effectLst>
                    <a:outerShdw blurRad="38100" dist="19050" dir="2700000" algn="tl" rotWithShape="0">
                      <a:schemeClr val="dk1">
                        <a:alpha val="40000"/>
                      </a:schemeClr>
                    </a:outerShdw>
                  </a:effectLst>
                  <a:latin typeface="NikoshBAN" panose="02000000000000000000" pitchFamily="2" charset="0"/>
                  <a:ea typeface="NikoshBAN" panose="02000000000000000000" pitchFamily="2" charset="0"/>
                  <a:cs typeface="NikoshBAN" panose="02000000000000000000" pitchFamily="2" charset="0"/>
                  <a:sym typeface="Wingdings"/>
                </a:rPr>
                <a:t>º</a:t>
              </a:r>
              <a:r>
                <a:rPr lang="bn-BD" sz="40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bn-IN"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প্রাকৃতিক </a:t>
              </a:r>
              <a:r>
                <a:rPr lang="bn-IN" sz="40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দুর্যোগের </a:t>
              </a:r>
              <a:r>
                <a:rPr lang="bn-IN" sz="40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উৎস ও প্রভাব ব্যাখ্যা করতে পারবে।</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3" name="Rectangle 2"/>
          <p:cNvSpPr/>
          <p:nvPr/>
        </p:nvSpPr>
        <p:spPr>
          <a:xfrm>
            <a:off x="4595285" y="521733"/>
            <a:ext cx="2782388" cy="8621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5400" dirty="0" smtClean="0">
                <a:latin typeface="NikoshBAN" panose="02000000000000000000" pitchFamily="2" charset="0"/>
                <a:cs typeface="NikoshBAN" panose="02000000000000000000" pitchFamily="2" charset="0"/>
              </a:rPr>
              <a:t>শিখনফল</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6566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3183" y="292129"/>
            <a:ext cx="6128601" cy="646331"/>
          </a:xfrm>
          <a:prstGeom prst="rect">
            <a:avLst/>
          </a:prstGeom>
        </p:spPr>
        <p:txBody>
          <a:bodyPr wrap="none">
            <a:spAutoFit/>
          </a:bodyPr>
          <a:lstStyle/>
          <a:p>
            <a:r>
              <a:rPr lang="bn-BD" sz="3600" dirty="0">
                <a:latin typeface="NikoshBAN" panose="02000000000000000000" pitchFamily="2" charset="0"/>
                <a:cs typeface="NikoshBAN" panose="02000000000000000000" pitchFamily="2" charset="0"/>
              </a:rPr>
              <a:t>নিচের কার্যক্রম মনযোগ সহকারে লক্ষ্য কর</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08" y="938461"/>
            <a:ext cx="5457501" cy="4456500"/>
          </a:xfrm>
          <a:prstGeom prst="rect">
            <a:avLst/>
          </a:prstGeom>
        </p:spPr>
      </p:pic>
      <p:sp>
        <p:nvSpPr>
          <p:cNvPr id="4" name="TextBox 3"/>
          <p:cNvSpPr txBox="1"/>
          <p:nvPr/>
        </p:nvSpPr>
        <p:spPr>
          <a:xfrm>
            <a:off x="2288008" y="5531133"/>
            <a:ext cx="1510350" cy="523220"/>
          </a:xfrm>
          <a:prstGeom prst="rect">
            <a:avLst/>
          </a:prstGeom>
          <a:noFill/>
        </p:spPr>
        <p:txBody>
          <a:bodyPr wrap="none" rtlCol="0">
            <a:spAutoFit/>
          </a:bodyPr>
          <a:lstStyle/>
          <a:p>
            <a:r>
              <a:rPr lang="bn-BD" sz="2800" dirty="0" smtClean="0">
                <a:latin typeface="NikoshBAN" panose="02000000000000000000" pitchFamily="2" charset="0"/>
                <a:cs typeface="NikoshBAN" panose="02000000000000000000" pitchFamily="2" charset="0"/>
              </a:rPr>
              <a:t>ভয়াবহ বন্যা</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716" y="938460"/>
            <a:ext cx="5805843" cy="4456501"/>
          </a:xfrm>
          <a:prstGeom prst="rect">
            <a:avLst/>
          </a:prstGeom>
        </p:spPr>
      </p:pic>
      <p:sp>
        <p:nvSpPr>
          <p:cNvPr id="6" name="TextBox 5"/>
          <p:cNvSpPr txBox="1"/>
          <p:nvPr/>
        </p:nvSpPr>
        <p:spPr>
          <a:xfrm>
            <a:off x="6565744" y="5531133"/>
            <a:ext cx="5212080"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ঘূর্নিঝড় এর ছবি স্যাটেলাইট থেকে তোলা।</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1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29" y="666206"/>
            <a:ext cx="4963884"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BD" sz="4000" dirty="0" smtClean="0">
                <a:latin typeface="NikoshBAN" panose="02000000000000000000" pitchFamily="2" charset="0"/>
                <a:cs typeface="NikoshBAN" panose="02000000000000000000" pitchFamily="2" charset="0"/>
              </a:rPr>
              <a:t>বন্যা, খড়া, ঘূর্ণিঝড়, ভূমিকম্প এগুলো প্রাকৃতিক দূর্যোগ। কোন প্রাকৃতিক অবস্থা যখন অস্বাভাবিক ও অসহনীয় পরিবেশের সৃষ্টি করে ফসল ও সম্পদের অনেক ক্ষয়ক্ষতি করে। কখনও কখনও ব্যাপক প্রাণহাণি ঘটায়। পরিবেশের ব্যাপক ক্ষয়ক্ষতি সাধন করে।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8" y="666206"/>
            <a:ext cx="5982788" cy="5488620"/>
          </a:xfrm>
          <a:prstGeom prst="rect">
            <a:avLst/>
          </a:prstGeom>
        </p:spPr>
      </p:pic>
    </p:spTree>
    <p:extLst>
      <p:ext uri="{BB962C8B-B14F-4D97-AF65-F5344CB8AC3E}">
        <p14:creationId xmlns:p14="http://schemas.microsoft.com/office/powerpoint/2010/main" val="9574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8353" y="928049"/>
            <a:ext cx="1917513"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4000" dirty="0" smtClean="0">
                <a:solidFill>
                  <a:srgbClr val="FF0000"/>
                </a:solidFill>
                <a:latin typeface="NikoshBAN" panose="02000000000000000000" pitchFamily="2" charset="0"/>
                <a:cs typeface="NikoshBAN" panose="02000000000000000000" pitchFamily="2" charset="0"/>
              </a:rPr>
              <a:t>একক কাজ</a:t>
            </a:r>
            <a:endParaRPr lang="en-US" sz="4000" dirty="0">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42" y="564372"/>
            <a:ext cx="2054202" cy="2143125"/>
          </a:xfrm>
          <a:prstGeom prst="rect">
            <a:avLst/>
          </a:prstGeom>
        </p:spPr>
      </p:pic>
      <p:sp>
        <p:nvSpPr>
          <p:cNvPr id="6" name="TextBox 5"/>
          <p:cNvSpPr txBox="1"/>
          <p:nvPr/>
        </p:nvSpPr>
        <p:spPr>
          <a:xfrm>
            <a:off x="4689566" y="2808514"/>
            <a:ext cx="4862228" cy="646331"/>
          </a:xfrm>
          <a:prstGeom prst="rect">
            <a:avLst/>
          </a:prstGeom>
          <a:noFill/>
        </p:spPr>
        <p:txBody>
          <a:bodyPr wrap="none" rtlCol="0">
            <a:spAutoFit/>
          </a:bodyPr>
          <a:lstStyle/>
          <a:p>
            <a:r>
              <a:rPr lang="bn-BD" sz="3600" dirty="0" smtClean="0">
                <a:latin typeface="NikoshBAN" panose="02000000000000000000" pitchFamily="2" charset="0"/>
                <a:cs typeface="NikoshBAN" panose="02000000000000000000" pitchFamily="2" charset="0"/>
              </a:rPr>
              <a:t>প্রাকৃতিক দূর্যোগ বলতে কী বুঝ?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44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436</Words>
  <Application>Microsoft Office PowerPoint</Application>
  <PresentationFormat>Widescreen</PresentationFormat>
  <Paragraphs>46</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cp:revision>
  <dcterms:created xsi:type="dcterms:W3CDTF">2020-07-27T05:49:57Z</dcterms:created>
  <dcterms:modified xsi:type="dcterms:W3CDTF">2020-08-03T06:46:45Z</dcterms:modified>
</cp:coreProperties>
</file>