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83" r:id="rId2"/>
    <p:sldId id="257" r:id="rId3"/>
    <p:sldId id="258" r:id="rId4"/>
    <p:sldId id="259" r:id="rId5"/>
    <p:sldId id="260" r:id="rId6"/>
    <p:sldId id="261" r:id="rId7"/>
    <p:sldId id="262" r:id="rId8"/>
    <p:sldId id="263" r:id="rId9"/>
    <p:sldId id="264" r:id="rId10"/>
    <p:sldId id="265" r:id="rId11"/>
    <p:sldId id="266" r:id="rId12"/>
    <p:sldId id="274" r:id="rId13"/>
    <p:sldId id="267" r:id="rId14"/>
    <p:sldId id="268" r:id="rId15"/>
    <p:sldId id="275" r:id="rId16"/>
    <p:sldId id="269" r:id="rId17"/>
    <p:sldId id="276" r:id="rId18"/>
    <p:sldId id="273"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20D09A-55D7-42E5-8697-49EE48046C79}" type="datetimeFigureOut">
              <a:rPr lang="en-US" smtClean="0"/>
              <a:t>10/12/2019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EFCE09-3865-4C9C-9023-4DDC58273BF8}" type="slidenum">
              <a:rPr lang="en-US" smtClean="0"/>
              <a:t>‹#›</a:t>
            </a:fld>
            <a:endParaRPr lang="en-US"/>
          </a:p>
        </p:txBody>
      </p:sp>
    </p:spTree>
    <p:extLst>
      <p:ext uri="{BB962C8B-B14F-4D97-AF65-F5344CB8AC3E}">
        <p14:creationId xmlns:p14="http://schemas.microsoft.com/office/powerpoint/2010/main" val="4176586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 </a:t>
            </a:r>
            <a:endParaRPr lang="en-US" dirty="0"/>
          </a:p>
        </p:txBody>
      </p:sp>
      <p:sp>
        <p:nvSpPr>
          <p:cNvPr id="4" name="Slide Number Placeholder 3"/>
          <p:cNvSpPr>
            <a:spLocks noGrp="1"/>
          </p:cNvSpPr>
          <p:nvPr>
            <p:ph type="sldNum" sz="quarter" idx="10"/>
          </p:nvPr>
        </p:nvSpPr>
        <p:spPr/>
        <p:txBody>
          <a:bodyPr/>
          <a:lstStyle/>
          <a:p>
            <a:fld id="{45EFCE09-3865-4C9C-9023-4DDC58273BF8}" type="slidenum">
              <a:rPr lang="en-US" smtClean="0"/>
              <a:t>7</a:t>
            </a:fld>
            <a:endParaRPr lang="en-US"/>
          </a:p>
        </p:txBody>
      </p:sp>
    </p:spTree>
    <p:extLst>
      <p:ext uri="{BB962C8B-B14F-4D97-AF65-F5344CB8AC3E}">
        <p14:creationId xmlns:p14="http://schemas.microsoft.com/office/powerpoint/2010/main" val="3461405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11771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803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63238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11476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97304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8008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32221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6848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8969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88158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37432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10/12/2019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8971051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1.jp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7.jpeg"/></Relationships>
</file>

<file path=ppt/slides/_rels/slide19.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4085"/>
            <a:ext cx="9144000" cy="6831211"/>
          </a:xfrm>
          <a:prstGeom prst="rect">
            <a:avLst/>
          </a:prstGeom>
        </p:spPr>
      </p:pic>
      <p:sp>
        <p:nvSpPr>
          <p:cNvPr id="3" name="Rectangle 2"/>
          <p:cNvSpPr/>
          <p:nvPr/>
        </p:nvSpPr>
        <p:spPr>
          <a:xfrm>
            <a:off x="4588716" y="1278776"/>
            <a:ext cx="3903836" cy="1862048"/>
          </a:xfrm>
          <a:prstGeom prst="rect">
            <a:avLst/>
          </a:prstGeom>
        </p:spPr>
        <p:txBody>
          <a:bodyPr wrap="square">
            <a:spAutoFit/>
          </a:bodyPr>
          <a:lstStyle/>
          <a:p>
            <a:pPr algn="ctr"/>
            <a:r>
              <a:rPr lang="bn-BD" sz="11500" b="1" dirty="0">
                <a:solidFill>
                  <a:srgbClr val="FF0000"/>
                </a:solidFill>
                <a:latin typeface="NikoshBAN" pitchFamily="2" charset="0"/>
                <a:cs typeface="NikoshBAN" pitchFamily="2" charset="0"/>
              </a:rPr>
              <a:t>স্বাগতম</a:t>
            </a:r>
            <a:endParaRPr lang="en-US" sz="11500" b="1" dirty="0">
              <a:solidFill>
                <a:srgbClr val="FF0000"/>
              </a:solidFill>
              <a:latin typeface="NikoshBAN" pitchFamily="2" charset="0"/>
              <a:cs typeface="NikoshBAN"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7922" y="5410200"/>
            <a:ext cx="2050242" cy="108151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2310" y="5410200"/>
            <a:ext cx="2050242" cy="108151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066800"/>
            <a:ext cx="4183039" cy="5424919"/>
          </a:xfrm>
          <a:prstGeom prst="rect">
            <a:avLst/>
          </a:prstGeom>
        </p:spPr>
      </p:pic>
    </p:spTree>
    <p:extLst>
      <p:ext uri="{BB962C8B-B14F-4D97-AF65-F5344CB8AC3E}">
        <p14:creationId xmlns:p14="http://schemas.microsoft.com/office/powerpoint/2010/main" val="415496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
            <a:ext cx="9144000" cy="6831211"/>
          </a:xfrm>
          <a:prstGeom prst="rect">
            <a:avLst/>
          </a:prstGeom>
        </p:spPr>
      </p:pic>
      <p:sp>
        <p:nvSpPr>
          <p:cNvPr id="3" name="Rounded Rectangle 2"/>
          <p:cNvSpPr/>
          <p:nvPr/>
        </p:nvSpPr>
        <p:spPr>
          <a:xfrm>
            <a:off x="5181601" y="533400"/>
            <a:ext cx="3429000" cy="1572491"/>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sz="4800" dirty="0" smtClean="0">
                <a:latin typeface="NikoshBAN" pitchFamily="2" charset="0"/>
                <a:cs typeface="NikoshBAN" pitchFamily="2" charset="0"/>
              </a:rPr>
              <a:t>ICT </a:t>
            </a:r>
            <a:r>
              <a:rPr lang="bn-BD" sz="4800" dirty="0" smtClean="0">
                <a:latin typeface="NikoshBAN" pitchFamily="2" charset="0"/>
                <a:cs typeface="NikoshBAN" pitchFamily="2" charset="0"/>
              </a:rPr>
              <a:t>নির্ভর উৎপাদন ব্যাবস্থা  </a:t>
            </a:r>
            <a:endParaRPr lang="en-US" sz="4800" dirty="0">
              <a:latin typeface="NikoshBAN" pitchFamily="2" charset="0"/>
              <a:cs typeface="NikoshBAN" pitchFamily="2" charset="0"/>
            </a:endParaRPr>
          </a:p>
        </p:txBody>
      </p:sp>
      <p:pic>
        <p:nvPicPr>
          <p:cNvPr id="1026" name="Picture 2" descr="C:\Users\DOEL\Desktop\download\Trends of ICT\i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895600"/>
            <a:ext cx="38862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OEL\Desktop\download\Trends of ICT\img_183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533400"/>
            <a:ext cx="4537364" cy="2114550"/>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457200" y="4876800"/>
            <a:ext cx="8153401" cy="1600200"/>
          </a:xfrm>
          <a:prstGeom prst="round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r>
              <a:rPr lang="bn-BD" sz="2400" dirty="0" smtClean="0"/>
              <a:t>উৎপাদন ব্যবস্থায় আই সি টি ব্যপক ভাবে অবদান রাখছে। বর্তমানে উৎপাদন ব্যবস্থার পরিকল্পনা থেকে শুরু করে উৎপাদন, পরিবহন, বিপণনসহ সকল ধাপেই আই সি টির সাহায্য নিতে হয়।  </a:t>
            </a:r>
            <a:endParaRPr lang="en-US" sz="2400" dirty="0"/>
          </a:p>
        </p:txBody>
      </p:sp>
      <p:pic>
        <p:nvPicPr>
          <p:cNvPr id="5" name="Picture 2" descr="C:\Users\DOEL\Desktop\download\Trends of ICT\images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2865293"/>
            <a:ext cx="3429000"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71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500"/>
                                        <p:tgtEl>
                                          <p:spTgt spid="1027"/>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
            <a:ext cx="9144000" cy="6831211"/>
          </a:xfrm>
          <a:prstGeom prst="rect">
            <a:avLst/>
          </a:prstGeom>
        </p:spPr>
      </p:pic>
      <p:pic>
        <p:nvPicPr>
          <p:cNvPr id="1026" name="Picture 2" descr="C:\Users\DOEL\Desktop\download\Trends of ICT\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
            <a:ext cx="3657600" cy="38957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OEL\Desktop\download\Trends of ICT\d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380999"/>
            <a:ext cx="4800600" cy="3895725"/>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5687704" y="381000"/>
            <a:ext cx="2971800" cy="810491"/>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bn-BD" sz="4800" dirty="0" smtClean="0">
                <a:latin typeface="NikoshBAN" pitchFamily="2" charset="0"/>
                <a:cs typeface="NikoshBAN" pitchFamily="2" charset="0"/>
              </a:rPr>
              <a:t>প্রতিরক্ষা </a:t>
            </a:r>
            <a:endParaRPr lang="en-US" sz="4800" dirty="0">
              <a:latin typeface="NikoshBAN" pitchFamily="2" charset="0"/>
              <a:cs typeface="NikoshBAN" pitchFamily="2" charset="0"/>
            </a:endParaRPr>
          </a:p>
        </p:txBody>
      </p:sp>
      <p:sp>
        <p:nvSpPr>
          <p:cNvPr id="7" name="Rounded Rectangle 6"/>
          <p:cNvSpPr/>
          <p:nvPr/>
        </p:nvSpPr>
        <p:spPr>
          <a:xfrm>
            <a:off x="408296" y="4419600"/>
            <a:ext cx="8278504" cy="17526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3200" dirty="0" smtClean="0">
                <a:latin typeface="Nikosh" panose="02000000000000000000" pitchFamily="2" charset="0"/>
                <a:cs typeface="Nikosh" panose="02000000000000000000" pitchFamily="2" charset="0"/>
              </a:rPr>
              <a:t>ICT </a:t>
            </a:r>
            <a:r>
              <a:rPr lang="bn-BD" sz="3200" dirty="0" smtClean="0">
                <a:latin typeface="Nikosh" panose="02000000000000000000" pitchFamily="2" charset="0"/>
                <a:cs typeface="Nikosh" panose="02000000000000000000" pitchFamily="2" charset="0"/>
              </a:rPr>
              <a:t>প্রতিরক্ষাকে দিয়েছে আধুনিকতার ছোঁয়া। অস্ত্র তৈরী, যুদ্ধ পরিচালনা, পরিকল্পনা, সংবাদ সংগ্রহ, প্রশিক্ষণ সকল ক্ষেত্রে </a:t>
            </a:r>
            <a:r>
              <a:rPr lang="en-US" sz="3200" dirty="0" smtClean="0">
                <a:latin typeface="Nikosh" panose="02000000000000000000" pitchFamily="2" charset="0"/>
                <a:cs typeface="Nikosh" panose="02000000000000000000" pitchFamily="2" charset="0"/>
              </a:rPr>
              <a:t>ICT</a:t>
            </a:r>
            <a:r>
              <a:rPr lang="bn-BD" sz="3200" dirty="0" smtClean="0">
                <a:latin typeface="Nikosh" panose="02000000000000000000" pitchFamily="2" charset="0"/>
                <a:cs typeface="Nikosh" panose="02000000000000000000" pitchFamily="2" charset="0"/>
              </a:rPr>
              <a:t> এর অবদান রয়েছে। </a:t>
            </a:r>
            <a:endParaRPr lang="en-US" sz="3200" dirty="0">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30305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par>
                                <p:cTn id="8" presetID="16" presetClass="entr" presetSubtype="21" fill="hold" nodeType="withEffect">
                                  <p:stCondLst>
                                    <p:cond delay="0"/>
                                  </p:stCondLst>
                                  <p:childTnLst>
                                    <p:set>
                                      <p:cBhvr>
                                        <p:cTn id="9" dur="1" fill="hold">
                                          <p:stCondLst>
                                            <p:cond delay="0"/>
                                          </p:stCondLst>
                                        </p:cTn>
                                        <p:tgtEl>
                                          <p:spTgt spid="1028"/>
                                        </p:tgtEl>
                                        <p:attrNameLst>
                                          <p:attrName>style.visibility</p:attrName>
                                        </p:attrNameLst>
                                      </p:cBhvr>
                                      <p:to>
                                        <p:strVal val="visible"/>
                                      </p:to>
                                    </p:set>
                                    <p:animEffect transition="in" filter="barn(inVertical)">
                                      <p:cBhvr>
                                        <p:cTn id="10" dur="500"/>
                                        <p:tgtEl>
                                          <p:spTgt spid="102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
            <a:ext cx="9144000" cy="6831211"/>
          </a:xfrm>
          <a:prstGeom prst="rect">
            <a:avLst/>
          </a:prstGeom>
        </p:spPr>
      </p:pic>
      <p:sp>
        <p:nvSpPr>
          <p:cNvPr id="2" name="Rectangle 1"/>
          <p:cNvSpPr/>
          <p:nvPr/>
        </p:nvSpPr>
        <p:spPr>
          <a:xfrm>
            <a:off x="3429000" y="381000"/>
            <a:ext cx="2667000" cy="762000"/>
          </a:xfrm>
          <a:prstGeom prst="rect">
            <a:avLst/>
          </a:prstGeom>
          <a:ln w="381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bn-BD" sz="3600" dirty="0" smtClean="0"/>
              <a:t>বায়োমেট্রিক্স</a:t>
            </a:r>
            <a:r>
              <a:rPr lang="bn-BD" dirty="0" smtClean="0"/>
              <a:t> </a:t>
            </a:r>
            <a:endParaRPr lang="en-US" dirty="0"/>
          </a:p>
        </p:txBody>
      </p:sp>
      <p:sp>
        <p:nvSpPr>
          <p:cNvPr id="3" name="Rectangle 2"/>
          <p:cNvSpPr/>
          <p:nvPr/>
        </p:nvSpPr>
        <p:spPr>
          <a:xfrm>
            <a:off x="381000" y="1295400"/>
            <a:ext cx="4381500" cy="5105400"/>
          </a:xfrm>
          <a:prstGeom prst="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bn-BD" sz="2400" dirty="0" smtClean="0"/>
          </a:p>
          <a:p>
            <a:pPr algn="ctr"/>
            <a:endParaRPr lang="bn-BD" sz="2400" dirty="0"/>
          </a:p>
          <a:p>
            <a:pPr algn="ctr"/>
            <a:endParaRPr lang="bn-BD" sz="2400" dirty="0" smtClean="0"/>
          </a:p>
          <a:p>
            <a:pPr algn="ctr"/>
            <a:r>
              <a:rPr lang="bn-BD" sz="2400" dirty="0" smtClean="0"/>
              <a:t>** গ্রীক শব্দ </a:t>
            </a:r>
            <a:r>
              <a:rPr lang="en-US" sz="2400" dirty="0" smtClean="0"/>
              <a:t>“bio” (life) </a:t>
            </a:r>
            <a:r>
              <a:rPr lang="bn-BD" sz="2400" dirty="0" smtClean="0"/>
              <a:t> ও </a:t>
            </a:r>
            <a:r>
              <a:rPr lang="en-US" sz="2400" dirty="0" smtClean="0"/>
              <a:t>“metric” (to measure) </a:t>
            </a:r>
            <a:r>
              <a:rPr lang="bn-BD" sz="2400" dirty="0" smtClean="0"/>
              <a:t> থেকে উৎপত্তি হয়েছে বায়োমেট্রিক্স (</a:t>
            </a:r>
            <a:r>
              <a:rPr lang="en-US" sz="2400" dirty="0" smtClean="0"/>
              <a:t>Biometrics) </a:t>
            </a:r>
            <a:r>
              <a:rPr lang="bn-BD" sz="2400" dirty="0" smtClean="0"/>
              <a:t> । বায়োমেট্রিক্স হলো এমন একটি প্রযুক্তি যেখানে কোনো ব্যাক্তির দেহের  গঠন এবং আচরনগত বৈশিস্টের উপর ভিত্তি করে তাকে অদ্বিতীয় ভাবে চিহ্নিত করা হয়। কম্পিউটার বিজ্ঞানে ব্যক্তি সনাক্তকরণ এবং সন্দেহভাজন ব্যক্তিকে আলাদাভাবে চিহ্নিত করার কাজে এ পদ্ধতি ব্যবহার করা হয়। </a:t>
            </a:r>
          </a:p>
          <a:p>
            <a:r>
              <a:rPr lang="bn-BD" sz="2400" dirty="0" smtClean="0"/>
              <a:t>   </a:t>
            </a:r>
          </a:p>
          <a:p>
            <a:r>
              <a:rPr lang="bn-BD" sz="2400" dirty="0"/>
              <a:t> </a:t>
            </a:r>
            <a:r>
              <a:rPr lang="bn-BD" sz="2400" dirty="0" smtClean="0"/>
              <a:t> </a:t>
            </a:r>
            <a:endParaRPr lang="bn-BD" sz="2400" dirty="0"/>
          </a:p>
          <a:p>
            <a:endParaRPr lang="en-US" sz="2400" dirty="0"/>
          </a:p>
        </p:txBody>
      </p:sp>
      <p:pic>
        <p:nvPicPr>
          <p:cNvPr id="1028" name="Picture 4" descr="C:\Users\DOEL\Desktop\download\Trends of ICT\b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3962401"/>
            <a:ext cx="3505201" cy="2438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5399" y="1371600"/>
            <a:ext cx="3505201" cy="2438400"/>
          </a:xfrm>
          <a:prstGeom prst="rect">
            <a:avLst/>
          </a:prstGeom>
        </p:spPr>
      </p:pic>
    </p:spTree>
    <p:extLst>
      <p:ext uri="{BB962C8B-B14F-4D97-AF65-F5344CB8AC3E}">
        <p14:creationId xmlns:p14="http://schemas.microsoft.com/office/powerpoint/2010/main" val="245176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nodeType="with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barn(inVertical)">
                                      <p:cBhvr>
                                        <p:cTn id="13" dur="500"/>
                                        <p:tgtEl>
                                          <p:spTgt spid="1028"/>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in)">
                                      <p:cBhvr>
                                        <p:cTn id="1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
            <a:ext cx="9144000" cy="6831211"/>
          </a:xfrm>
          <a:prstGeom prst="rect">
            <a:avLst/>
          </a:prstGeom>
        </p:spPr>
      </p:pic>
      <p:pic>
        <p:nvPicPr>
          <p:cNvPr id="2051" name="Picture 3" descr="C:\Users\DOEL\Desktop\download\Trends of ICT\Biometrics_traits_classification[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33399"/>
            <a:ext cx="7848600" cy="5440739"/>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4610100" y="5163647"/>
            <a:ext cx="2971800" cy="81049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bn-BD" sz="4800" dirty="0" smtClean="0">
                <a:latin typeface="NikoshBAN" pitchFamily="2" charset="0"/>
                <a:cs typeface="NikoshBAN" pitchFamily="2" charset="0"/>
              </a:rPr>
              <a:t>বায়োমেট্রিক্স  </a:t>
            </a:r>
            <a:endParaRPr lang="en-US" sz="4800" dirty="0">
              <a:latin typeface="NikoshBAN" pitchFamily="2" charset="0"/>
              <a:cs typeface="NikoshBAN" pitchFamily="2" charset="0"/>
            </a:endParaRPr>
          </a:p>
        </p:txBody>
      </p:sp>
    </p:spTree>
    <p:extLst>
      <p:ext uri="{BB962C8B-B14F-4D97-AF65-F5344CB8AC3E}">
        <p14:creationId xmlns:p14="http://schemas.microsoft.com/office/powerpoint/2010/main" val="309272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circle(in)">
                                      <p:cBhvr>
                                        <p:cTn id="7" dur="2000"/>
                                        <p:tgtEl>
                                          <p:spTgt spid="2051"/>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
            <a:ext cx="9144000" cy="6831211"/>
          </a:xfrm>
          <a:prstGeom prst="rect">
            <a:avLst/>
          </a:prstGeom>
        </p:spPr>
      </p:pic>
      <p:sp>
        <p:nvSpPr>
          <p:cNvPr id="4" name="Rounded Rectangle 3"/>
          <p:cNvSpPr/>
          <p:nvPr/>
        </p:nvSpPr>
        <p:spPr>
          <a:xfrm>
            <a:off x="447167" y="4343400"/>
            <a:ext cx="8163433" cy="23589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bn-BD" sz="2800" dirty="0" smtClean="0">
                <a:latin typeface="NikoshBAN" pitchFamily="2" charset="0"/>
                <a:cs typeface="NikoshBAN" pitchFamily="2" charset="0"/>
              </a:rPr>
              <a:t>জীব সংক্রান্ত তথ্য ব্যবস্থাপনার কাজে কম্পিউটার প্রযুক্তি প্রয়োগই হল বায়োইনফরমেটিক্স। এর প্রধান কাজ হল জীব বিজ্ঞান সংক্রান্ত কাজে </a:t>
            </a:r>
          </a:p>
          <a:p>
            <a:pPr algn="ctr"/>
            <a:r>
              <a:rPr lang="bn-BD" sz="2800" dirty="0" smtClean="0">
                <a:latin typeface="NikoshBAN" pitchFamily="2" charset="0"/>
                <a:cs typeface="NikoshBAN" pitchFamily="2" charset="0"/>
              </a:rPr>
              <a:t>ব্যবহৃত প্রয়োজনীয় তথ্য ও জ্ঞানকে বিকশিত করার জন্য সফটওয়্যার</a:t>
            </a:r>
          </a:p>
          <a:p>
            <a:pPr algn="ctr"/>
            <a:r>
              <a:rPr lang="bn-BD" sz="2800" dirty="0" smtClean="0">
                <a:latin typeface="NikoshBAN" pitchFamily="2" charset="0"/>
                <a:cs typeface="NikoshBAN" pitchFamily="2" charset="0"/>
              </a:rPr>
              <a:t> সামগ্রী তৈরী করা। </a:t>
            </a:r>
            <a:r>
              <a:rPr lang="en-US" sz="2800" dirty="0" smtClean="0">
                <a:latin typeface="NikoshBAN" pitchFamily="2" charset="0"/>
                <a:cs typeface="NikoshBAN" pitchFamily="2" charset="0"/>
              </a:rPr>
              <a:t>1978 </a:t>
            </a:r>
            <a:r>
              <a:rPr lang="bn-BD" sz="2800" dirty="0" smtClean="0">
                <a:latin typeface="NikoshBAN" pitchFamily="2" charset="0"/>
                <a:cs typeface="NikoshBAN" pitchFamily="2" charset="0"/>
              </a:rPr>
              <a:t>সালে পাওলেন হোগেওগেগ নামে </a:t>
            </a:r>
            <a:r>
              <a:rPr lang="bn-BD" sz="2800" dirty="0">
                <a:latin typeface="NikoshBAN" pitchFamily="2" charset="0"/>
                <a:cs typeface="NikoshBAN" pitchFamily="2" charset="0"/>
              </a:rPr>
              <a:t>একজন গবেষক </a:t>
            </a:r>
            <a:r>
              <a:rPr lang="bn-BD" sz="2800" dirty="0" smtClean="0">
                <a:latin typeface="NikoshBAN" pitchFamily="2" charset="0"/>
                <a:cs typeface="NikoshBAN" pitchFamily="2" charset="0"/>
              </a:rPr>
              <a:t>বায়োইনফরমেটিক্স শব্দটি প্রথম ব্যবহার করেন।   </a:t>
            </a:r>
            <a:endParaRPr lang="en-US" sz="2800" dirty="0">
              <a:latin typeface="NikoshBAN" pitchFamily="2" charset="0"/>
              <a:cs typeface="NikoshBAN" pitchFamily="2" charset="0"/>
            </a:endParaRPr>
          </a:p>
        </p:txBody>
      </p:sp>
      <p:sp>
        <p:nvSpPr>
          <p:cNvPr id="5" name="Rounded Rectangle 4"/>
          <p:cNvSpPr/>
          <p:nvPr/>
        </p:nvSpPr>
        <p:spPr>
          <a:xfrm>
            <a:off x="2419351" y="304800"/>
            <a:ext cx="4229100" cy="810491"/>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bn-BD" sz="4800" dirty="0">
                <a:latin typeface="NikoshBAN" pitchFamily="2" charset="0"/>
                <a:cs typeface="NikoshBAN" pitchFamily="2" charset="0"/>
              </a:rPr>
              <a:t>বায়োইনফরমেটিক্স  </a:t>
            </a:r>
            <a:endParaRPr lang="en-US" sz="4800" dirty="0">
              <a:latin typeface="NikoshBAN" pitchFamily="2" charset="0"/>
              <a:cs typeface="NikoshBAN" pitchFamily="2" charset="0"/>
            </a:endParaRPr>
          </a:p>
        </p:txBody>
      </p:sp>
      <p:pic>
        <p:nvPicPr>
          <p:cNvPr id="1029" name="Picture 5" descr="C:\Users\DOEL\Desktop\download\Trends of ICT\genetic-engineer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295401"/>
            <a:ext cx="83058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4929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nodeType="withEffect">
                                  <p:stCondLst>
                                    <p:cond delay="0"/>
                                  </p:stCondLst>
                                  <p:childTnLst>
                                    <p:set>
                                      <p:cBhvr>
                                        <p:cTn id="9" dur="1" fill="hold">
                                          <p:stCondLst>
                                            <p:cond delay="0"/>
                                          </p:stCondLst>
                                        </p:cTn>
                                        <p:tgtEl>
                                          <p:spTgt spid="1029"/>
                                        </p:tgtEl>
                                        <p:attrNameLst>
                                          <p:attrName>style.visibility</p:attrName>
                                        </p:attrNameLst>
                                      </p:cBhvr>
                                      <p:to>
                                        <p:strVal val="visible"/>
                                      </p:to>
                                    </p:set>
                                    <p:animEffect transition="in" filter="circle(in)">
                                      <p:cBhvr>
                                        <p:cTn id="10" dur="2000"/>
                                        <p:tgtEl>
                                          <p:spTgt spid="102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
            <a:ext cx="9144000" cy="6831211"/>
          </a:xfrm>
          <a:prstGeom prst="rect">
            <a:avLst/>
          </a:prstGeom>
        </p:spPr>
      </p:pic>
      <p:sp>
        <p:nvSpPr>
          <p:cNvPr id="3" name="Rectangle 2"/>
          <p:cNvSpPr/>
          <p:nvPr/>
        </p:nvSpPr>
        <p:spPr>
          <a:xfrm>
            <a:off x="2286000" y="201304"/>
            <a:ext cx="4800600" cy="609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BD" sz="2800" dirty="0" smtClean="0">
                <a:latin typeface="NikoshBAN" pitchFamily="2" charset="0"/>
                <a:cs typeface="NikoshBAN" pitchFamily="2" charset="0"/>
              </a:rPr>
              <a:t>বায়োইনফরমেটিক্স</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উদ্দ্যেশ্য এবং ব্যবহার  </a:t>
            </a:r>
            <a:endParaRPr lang="en-US" sz="2800" dirty="0"/>
          </a:p>
        </p:txBody>
      </p:sp>
      <p:sp>
        <p:nvSpPr>
          <p:cNvPr id="4" name="Rectangle 3"/>
          <p:cNvSpPr/>
          <p:nvPr/>
        </p:nvSpPr>
        <p:spPr>
          <a:xfrm>
            <a:off x="332508" y="914400"/>
            <a:ext cx="8582891" cy="2514600"/>
          </a:xfrm>
          <a:prstGeom prst="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r>
              <a:rPr lang="bn-BD" sz="2000" dirty="0" smtClean="0"/>
              <a:t>বায়োইনফরমেটিক্স এর প্রাথমিক উদ্দ্যেশ্য হলো জৈবিক প্রক্রিয়ায় অনুধাবন বৃদ্ধি করার মাধ্যমে অন্যান্য পন্থার পরিবর্তে কম্পিউটারে সাহায্যে এই উদ্দ্যেশ্য অর্জনের লক্ষ্যে ইহার উন্নয়ন এবং প্রয়োগ ঘটানো।  যে সমস্ত  গবেষণায় বায়োইনফরমেটিক্স ব্যবহৃত হচ্ছে সেগুলো হলো সিকুয়েন্ট এলাইনমেন্ট, ডিএনএ  ম্যাপিং, ডিএনএ এনালাইসিস, জিন ফাইন্ডিং, জিনোম সমাগম, ড্রাগ নক্সা, ড্রাগ আবিস্কার,প্রোটিনের গঠন</a:t>
            </a:r>
            <a:r>
              <a:rPr lang="bn-BD" sz="2000" dirty="0"/>
              <a:t>, প্রোটিনের </a:t>
            </a:r>
            <a:r>
              <a:rPr lang="bn-BD" sz="2000" dirty="0" smtClean="0"/>
              <a:t>ভবিষ্যৎ গঠন, জিন সুত্রের ভবিষ্যৎ , প্রোটিন-প্রোটিনের মিথস্ক্রিয়া, জিনোম এর ব্যাপ্তি এবং বিবর্তনের মডেলিং ইত্যাদি। </a:t>
            </a:r>
            <a:endParaRPr lang="en-US" sz="2000" dirty="0"/>
          </a:p>
        </p:txBody>
      </p:sp>
      <p:sp>
        <p:nvSpPr>
          <p:cNvPr id="5" name="Rectangle 4"/>
          <p:cNvSpPr/>
          <p:nvPr/>
        </p:nvSpPr>
        <p:spPr>
          <a:xfrm>
            <a:off x="394853" y="4267200"/>
            <a:ext cx="8458200" cy="2362200"/>
          </a:xfrm>
          <a:prstGeom prst="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bn-BD" sz="2000" dirty="0" smtClean="0"/>
              <a:t>এখন পৃথিবীতে জয়জয়কার বায়োটেকনোলজীর । উৎপাদনখাতকে  বায়োটেকনোলজী দুনিয়াকে নেতৃত্ব দেবে। বায়োইনফরমেটিক্স অনেক সময় কমিয়ে অর্থ সাশ্রয় করে। ধান,পাট, গমসহ নানাবিধ ফসলের উন্নত জাত উদ্ভাবনে সংকরায়ন প্রক্রিয়ার উপর  নিরভরশীল।  </a:t>
            </a:r>
            <a:r>
              <a:rPr lang="bn-BD" sz="2000" dirty="0"/>
              <a:t>সংকরায়ন </a:t>
            </a:r>
            <a:r>
              <a:rPr lang="bn-BD" sz="2000" dirty="0" smtClean="0"/>
              <a:t>প্রক্রিয়ায় কাঙ্ক্ষিত এক বা একাধিক গুনাবলী নির্ভর  কয়েকটি জিনকে কোনো একটি জাতের মধ্যে আনা হয়। আর জটিল এ কাজটি সহজ করে দেয় বায়োইনফরমেটিক্স। </a:t>
            </a:r>
            <a:endParaRPr lang="en-US" sz="2000" dirty="0"/>
          </a:p>
        </p:txBody>
      </p:sp>
      <p:sp>
        <p:nvSpPr>
          <p:cNvPr id="6" name="Rounded Rectangle 5"/>
          <p:cNvSpPr/>
          <p:nvPr/>
        </p:nvSpPr>
        <p:spPr>
          <a:xfrm>
            <a:off x="3048000" y="3477491"/>
            <a:ext cx="3886200" cy="637309"/>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BD" sz="2000" dirty="0"/>
              <a:t>বায়োইনফরমেটিক্স </a:t>
            </a:r>
            <a:r>
              <a:rPr lang="bn-BD" sz="2000" dirty="0" smtClean="0"/>
              <a:t>এর অবদান </a:t>
            </a:r>
            <a:endParaRPr lang="en-US" sz="2000" dirty="0"/>
          </a:p>
        </p:txBody>
      </p:sp>
    </p:spTree>
    <p:extLst>
      <p:ext uri="{BB962C8B-B14F-4D97-AF65-F5344CB8AC3E}">
        <p14:creationId xmlns:p14="http://schemas.microsoft.com/office/powerpoint/2010/main" val="3861443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
            <a:ext cx="9144000" cy="6831211"/>
          </a:xfrm>
          <a:prstGeom prst="rect">
            <a:avLst/>
          </a:prstGeom>
        </p:spPr>
      </p:pic>
      <p:sp>
        <p:nvSpPr>
          <p:cNvPr id="3" name="Rounded Rectangle 2"/>
          <p:cNvSpPr/>
          <p:nvPr/>
        </p:nvSpPr>
        <p:spPr>
          <a:xfrm>
            <a:off x="246276" y="4495800"/>
            <a:ext cx="8579069" cy="2209800"/>
          </a:xfrm>
          <a:prstGeom prst="round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r>
              <a:rPr lang="bn-BD" sz="2800" dirty="0" smtClean="0">
                <a:latin typeface="NikoshBAN" pitchFamily="2" charset="0"/>
                <a:cs typeface="NikoshBAN" pitchFamily="2" charset="0"/>
              </a:rPr>
              <a:t>বায়োটেকনোলজির মাধ্যমে কোন প্রাণির জিনমকে নিজের সুবিধা অনুযায়ী সাজিয়ে নেয়াকেই </a:t>
            </a:r>
            <a:r>
              <a:rPr lang="bn-BD" sz="2800" dirty="0">
                <a:latin typeface="NikoshBAN" pitchFamily="2" charset="0"/>
                <a:cs typeface="NikoshBAN" pitchFamily="2" charset="0"/>
              </a:rPr>
              <a:t>জেনেতিক </a:t>
            </a:r>
            <a:r>
              <a:rPr lang="bn-BD" sz="2800" dirty="0" smtClean="0">
                <a:latin typeface="NikoshBAN" pitchFamily="2" charset="0"/>
                <a:cs typeface="NikoshBAN" pitchFamily="2" charset="0"/>
              </a:rPr>
              <a:t>ইঞ্জিনিয়ারিং বা </a:t>
            </a:r>
            <a:r>
              <a:rPr lang="bn-BD" sz="2800" dirty="0">
                <a:latin typeface="NikoshBAN" pitchFamily="2" charset="0"/>
                <a:cs typeface="NikoshBAN" pitchFamily="2" charset="0"/>
              </a:rPr>
              <a:t>জেনেতটিক মডিফিকেশন বলে। </a:t>
            </a:r>
            <a:r>
              <a:rPr lang="bn-BD" sz="2800" dirty="0" smtClean="0">
                <a:latin typeface="NikoshBAN" pitchFamily="2" charset="0"/>
                <a:cs typeface="NikoshBAN" pitchFamily="2" charset="0"/>
              </a:rPr>
              <a:t> জিনোম হল কোন জীবের বংশগত বৈশিষ্টের তথ্য। ১৯৭০ সালে আণবিক কাঁচি নামে সমাদৃত রেস্ট্রিকশন এনজাইম আবিস্কারের পর মূলত জেনেটিক ইঞ্জিনিয়ারিং এর যাত্রা শুরু হয়।   </a:t>
            </a:r>
            <a:endParaRPr lang="en-US" sz="2800" dirty="0">
              <a:latin typeface="NikoshBAN" pitchFamily="2" charset="0"/>
              <a:cs typeface="NikoshBAN" pitchFamily="2" charset="0"/>
            </a:endParaRPr>
          </a:p>
        </p:txBody>
      </p:sp>
      <p:sp>
        <p:nvSpPr>
          <p:cNvPr id="4" name="Rounded Rectangle 3"/>
          <p:cNvSpPr/>
          <p:nvPr/>
        </p:nvSpPr>
        <p:spPr>
          <a:xfrm>
            <a:off x="3805805" y="125104"/>
            <a:ext cx="5055475" cy="775395"/>
          </a:xfrm>
          <a:prstGeom prst="roundRect">
            <a:avLst/>
          </a:prstGeom>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bn-BD" sz="3600" dirty="0" smtClean="0">
                <a:latin typeface="NikoshBAN" pitchFamily="2" charset="0"/>
                <a:cs typeface="NikoshBAN" pitchFamily="2" charset="0"/>
              </a:rPr>
              <a:t>জেনেটিক ইঞ্জিনিয়ারিং </a:t>
            </a:r>
            <a:endParaRPr lang="en-US" sz="3600" dirty="0">
              <a:latin typeface="NikoshBAN" pitchFamily="2" charset="0"/>
              <a:cs typeface="NikoshBAN" pitchFamily="2" charset="0"/>
            </a:endParaRPr>
          </a:p>
        </p:txBody>
      </p:sp>
      <p:pic>
        <p:nvPicPr>
          <p:cNvPr id="2052" name="Picture 4" descr="C:\Users\DOEL\Desktop\download\Trends of ICT\Genetic engineering3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829" y="265880"/>
            <a:ext cx="3245069" cy="4114799"/>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DOEL\Desktop\download\Trends of ICT\genetic-engineering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6880" y="1104079"/>
            <a:ext cx="47244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47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barn(inVertical)">
                                      <p:cBhvr>
                                        <p:cTn id="7" dur="500"/>
                                        <p:tgtEl>
                                          <p:spTgt spid="2052"/>
                                        </p:tgtEl>
                                      </p:cBhvr>
                                    </p:animEffect>
                                  </p:childTnLst>
                                </p:cTn>
                              </p:par>
                              <p:par>
                                <p:cTn id="8" presetID="16" presetClass="entr" presetSubtype="21" fill="hold" nodeType="withEffect">
                                  <p:stCondLst>
                                    <p:cond delay="0"/>
                                  </p:stCondLst>
                                  <p:childTnLst>
                                    <p:set>
                                      <p:cBhvr>
                                        <p:cTn id="9" dur="1" fill="hold">
                                          <p:stCondLst>
                                            <p:cond delay="0"/>
                                          </p:stCondLst>
                                        </p:cTn>
                                        <p:tgtEl>
                                          <p:spTgt spid="2053"/>
                                        </p:tgtEl>
                                        <p:attrNameLst>
                                          <p:attrName>style.visibility</p:attrName>
                                        </p:attrNameLst>
                                      </p:cBhvr>
                                      <p:to>
                                        <p:strVal val="visible"/>
                                      </p:to>
                                    </p:set>
                                    <p:animEffect transition="in" filter="barn(inVertical)">
                                      <p:cBhvr>
                                        <p:cTn id="10" dur="500"/>
                                        <p:tgtEl>
                                          <p:spTgt spid="205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in)">
                                      <p:cBhvr>
                                        <p:cTn id="1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
            <a:ext cx="9144000" cy="6831211"/>
          </a:xfrm>
          <a:prstGeom prst="rect">
            <a:avLst/>
          </a:prstGeom>
        </p:spPr>
      </p:pic>
      <p:sp>
        <p:nvSpPr>
          <p:cNvPr id="3" name="Rectangle 2"/>
          <p:cNvSpPr/>
          <p:nvPr/>
        </p:nvSpPr>
        <p:spPr>
          <a:xfrm>
            <a:off x="434454" y="507036"/>
            <a:ext cx="8229600" cy="289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dirty="0" smtClean="0"/>
              <a:t>প্রাণী বা উদ্ভিদ জীবের ক্ষুদ্রতম একক হল কোষ (</a:t>
            </a:r>
            <a:r>
              <a:rPr lang="en-US" sz="2000" dirty="0" smtClean="0"/>
              <a:t>Cell</a:t>
            </a:r>
            <a:r>
              <a:rPr lang="bn-BD" sz="2000" dirty="0" smtClean="0"/>
              <a:t>) । কোষের প্রাণকেন্দ্র নিউক্লিয়াস বলা হয়। এই নিউক্লিয়াসের ভিতরে বিশেষ কিছু পেঁচানো বস্তু থাকে যাকে বলা হয় ক্রোমোজোম। ক্রোমোজোম জীবের বিভিন্ন বৈশিস্ট্য বহন করে থাকে। ক্রোমোজোমের মধ্যে আবার পেঁচানো কিছু বস্তু থাকে যাকে ডিএনএ বলা হয়। উন্নত বিশ্বের অনেক দেশেই অসংখ্য বাণিজ্যিক প্রতিষ্ঠান ঔষধ কোম্পানি রিকম্বিনেন্ট </a:t>
            </a:r>
            <a:r>
              <a:rPr lang="en-US" sz="2000" dirty="0" smtClean="0"/>
              <a:t>DNA </a:t>
            </a:r>
            <a:r>
              <a:rPr lang="bn-BD" sz="2000" dirty="0" smtClean="0"/>
              <a:t>প্রযুক্তি সফলভাবে প্রয়োগ করে বাণিজ্যিক সুবিধা গ্রহন করছে। </a:t>
            </a:r>
            <a:r>
              <a:rPr lang="bn-BD" sz="2000" dirty="0"/>
              <a:t>তাছারা রিকম্বিনেন্ট </a:t>
            </a:r>
            <a:r>
              <a:rPr lang="en-US" sz="2000" dirty="0"/>
              <a:t>DNA </a:t>
            </a:r>
            <a:r>
              <a:rPr lang="bn-BD" sz="2000" dirty="0" smtClean="0"/>
              <a:t>প্রযুক্তি কাজে লাগিয়ে ফসল উদ্ভিদের নতুন নতুন জাত উদ্ভাবন করা হচ্ছে। এ সব জাতকে ট্রান্সজেনিক জাত বলে।  </a:t>
            </a:r>
            <a:endParaRPr lang="en-US" sz="2000" dirty="0"/>
          </a:p>
        </p:txBody>
      </p:sp>
      <p:sp>
        <p:nvSpPr>
          <p:cNvPr id="4" name="Rounded Rectangle 3"/>
          <p:cNvSpPr/>
          <p:nvPr/>
        </p:nvSpPr>
        <p:spPr>
          <a:xfrm>
            <a:off x="2057400" y="3612573"/>
            <a:ext cx="4800600" cy="68580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bn-BD" sz="2000" dirty="0"/>
              <a:t>রিকম্বিনেন্ট </a:t>
            </a:r>
            <a:r>
              <a:rPr lang="en-US" sz="2000" dirty="0"/>
              <a:t>DNA </a:t>
            </a:r>
            <a:r>
              <a:rPr lang="bn-BD" sz="2000" dirty="0" smtClean="0"/>
              <a:t>প্রযুক্তি এর ধাপ সমুহ </a:t>
            </a:r>
            <a:endParaRPr lang="en-US" sz="2000" dirty="0"/>
          </a:p>
        </p:txBody>
      </p:sp>
      <p:sp>
        <p:nvSpPr>
          <p:cNvPr id="5" name="Rectangle 4"/>
          <p:cNvSpPr/>
          <p:nvPr/>
        </p:nvSpPr>
        <p:spPr>
          <a:xfrm>
            <a:off x="685800" y="4495800"/>
            <a:ext cx="80010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t>১। </a:t>
            </a:r>
            <a:r>
              <a:rPr lang="en-US" sz="2400" dirty="0" smtClean="0"/>
              <a:t>DNA </a:t>
            </a:r>
            <a:r>
              <a:rPr lang="bn-BD" sz="2400" dirty="0" smtClean="0"/>
              <a:t> নিরবাচন।  ২। </a:t>
            </a:r>
            <a:r>
              <a:rPr lang="en-US" sz="2400" dirty="0" smtClean="0"/>
              <a:t>DNA </a:t>
            </a:r>
            <a:r>
              <a:rPr lang="bn-BD" sz="2400" dirty="0" smtClean="0"/>
              <a:t> এর বাহক নিরবাচন।  ৩। </a:t>
            </a:r>
            <a:r>
              <a:rPr lang="en-US" sz="2400" dirty="0" smtClean="0"/>
              <a:t>DNA</a:t>
            </a:r>
            <a:r>
              <a:rPr lang="bn-BD" sz="2400" dirty="0" smtClean="0"/>
              <a:t> খন্ড কর্তন । ৪। কর্তণকৃত </a:t>
            </a:r>
            <a:r>
              <a:rPr lang="en-US" sz="2400" dirty="0" smtClean="0"/>
              <a:t>DNA</a:t>
            </a:r>
            <a:r>
              <a:rPr lang="bn-BD" sz="2400" dirty="0" smtClean="0"/>
              <a:t> খন্ড প্রতিস্থাপন ৫। পোষকদেহে রিকোমবিনেন্ট </a:t>
            </a:r>
            <a:r>
              <a:rPr lang="en-US" sz="2400" dirty="0" smtClean="0"/>
              <a:t>DNA</a:t>
            </a:r>
            <a:r>
              <a:rPr lang="bn-BD" sz="2400" dirty="0" smtClean="0"/>
              <a:t> স্থানান্তর ৬।  রিকোমবিনেন্ট </a:t>
            </a:r>
            <a:r>
              <a:rPr lang="en-US" sz="2400" dirty="0" smtClean="0"/>
              <a:t>DNA</a:t>
            </a:r>
            <a:r>
              <a:rPr lang="bn-BD" sz="2400" dirty="0" smtClean="0"/>
              <a:t>  এর সংখ্যা বৃদ্ধি ও মুল্যায়উ</a:t>
            </a:r>
            <a:r>
              <a:rPr lang="bn-BD" sz="2400" smtClean="0"/>
              <a:t>।  </a:t>
            </a:r>
            <a:endParaRPr lang="en-US" sz="2400" dirty="0"/>
          </a:p>
        </p:txBody>
      </p:sp>
    </p:spTree>
    <p:extLst>
      <p:ext uri="{BB962C8B-B14F-4D97-AF65-F5344CB8AC3E}">
        <p14:creationId xmlns:p14="http://schemas.microsoft.com/office/powerpoint/2010/main" val="330791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
            <a:ext cx="9144000" cy="6831211"/>
          </a:xfrm>
          <a:prstGeom prst="rect">
            <a:avLst/>
          </a:prstGeom>
        </p:spPr>
      </p:pic>
      <p:sp>
        <p:nvSpPr>
          <p:cNvPr id="3" name="Rounded Rectangle 2"/>
          <p:cNvSpPr/>
          <p:nvPr/>
        </p:nvSpPr>
        <p:spPr>
          <a:xfrm>
            <a:off x="4610100" y="381000"/>
            <a:ext cx="4076700" cy="810491"/>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bn-BD" sz="4800" dirty="0" smtClean="0">
                <a:latin typeface="NikoshBAN" pitchFamily="2" charset="0"/>
                <a:cs typeface="NikoshBAN" pitchFamily="2" charset="0"/>
              </a:rPr>
              <a:t>ন্যানো টেকনোলজি  </a:t>
            </a:r>
            <a:endParaRPr lang="en-US" sz="4800" dirty="0">
              <a:latin typeface="NikoshBAN" pitchFamily="2" charset="0"/>
              <a:cs typeface="NikoshBAN" pitchFamily="2" charset="0"/>
            </a:endParaRPr>
          </a:p>
        </p:txBody>
      </p:sp>
      <p:sp>
        <p:nvSpPr>
          <p:cNvPr id="4" name="Rounded Rectangle 3"/>
          <p:cNvSpPr/>
          <p:nvPr/>
        </p:nvSpPr>
        <p:spPr>
          <a:xfrm>
            <a:off x="349469" y="5105400"/>
            <a:ext cx="8337332"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a:latin typeface="NikoshBAN" pitchFamily="2" charset="0"/>
                <a:cs typeface="NikoshBAN" pitchFamily="2" charset="0"/>
              </a:rPr>
              <a:t>ন্যানো টেকনোলজি  </a:t>
            </a:r>
            <a:r>
              <a:rPr lang="bn-BD" sz="2800" dirty="0" smtClean="0">
                <a:latin typeface="NikoshBAN" pitchFamily="2" charset="0"/>
                <a:cs typeface="NikoshBAN" pitchFamily="2" charset="0"/>
              </a:rPr>
              <a:t>হল পারমানবিক বা আনবিক স্কেলে  অতি ক্ষুদ্র ডিভাইস তৈরী করার জন্য ধাতব ও বস্তুকে সুনিপুনভাবে কাজে লাগানোর বিজ্ঞান। ১ ন্যানোমিটার = ১ মিটারের একশকোটি ভাগের এক ভাগ। </a:t>
            </a:r>
            <a:endParaRPr lang="en-US" sz="2800" dirty="0">
              <a:latin typeface="NikoshBAN" pitchFamily="2" charset="0"/>
              <a:cs typeface="NikoshBAN" pitchFamily="2" charset="0"/>
            </a:endParaRPr>
          </a:p>
        </p:txBody>
      </p:sp>
      <p:pic>
        <p:nvPicPr>
          <p:cNvPr id="3074" name="Picture 2" descr="C:\Users\DOEL\Desktop\download\Trends of ICT\NanotechFly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19" y="391236"/>
            <a:ext cx="3982820" cy="47244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DOEL\Desktop\download\Trends of ICT\n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1371600"/>
            <a:ext cx="426720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112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par>
                                <p:cTn id="8" presetID="6" presetClass="entr" presetSubtype="16" fill="hold" nodeType="withEffect">
                                  <p:stCondLst>
                                    <p:cond delay="0"/>
                                  </p:stCondLst>
                                  <p:childTnLst>
                                    <p:set>
                                      <p:cBhvr>
                                        <p:cTn id="9" dur="1" fill="hold">
                                          <p:stCondLst>
                                            <p:cond delay="0"/>
                                          </p:stCondLst>
                                        </p:cTn>
                                        <p:tgtEl>
                                          <p:spTgt spid="3075"/>
                                        </p:tgtEl>
                                        <p:attrNameLst>
                                          <p:attrName>style.visibility</p:attrName>
                                        </p:attrNameLst>
                                      </p:cBhvr>
                                      <p:to>
                                        <p:strVal val="visible"/>
                                      </p:to>
                                    </p:set>
                                    <p:animEffect transition="in" filter="circle(in)">
                                      <p:cBhvr>
                                        <p:cTn id="10" dur="2000"/>
                                        <p:tgtEl>
                                          <p:spTgt spid="3075"/>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7"/>
            <a:ext cx="9144000" cy="6831211"/>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205" y="471554"/>
            <a:ext cx="2273989" cy="14714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4873285" y="697174"/>
            <a:ext cx="2467474" cy="488766"/>
          </a:xfrm>
          <a:prstGeom prst="rect">
            <a:avLst/>
          </a:prstGeom>
          <a:noFill/>
          <a:ln>
            <a:solidFill>
              <a:srgbClr val="1008B8"/>
            </a:solidFill>
          </a:ln>
        </p:spPr>
        <p:txBody>
          <a:bodyPr wrap="square" rtlCol="0">
            <a:prstTxWarp prst="textDeflate">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bn-BD" sz="3328" b="1" spc="52"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NikoshBAN" pitchFamily="2" charset="0"/>
                <a:cs typeface="NikoshBAN" pitchFamily="2" charset="0"/>
              </a:rPr>
              <a:t>মূল্যায়ন </a:t>
            </a:r>
            <a:endParaRPr lang="en-US" sz="3328" b="1" spc="52"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NikoshBAN" pitchFamily="2" charset="0"/>
              <a:cs typeface="NikoshBAN" pitchFamily="2" charset="0"/>
            </a:endParaRPr>
          </a:p>
        </p:txBody>
      </p:sp>
      <p:sp>
        <p:nvSpPr>
          <p:cNvPr id="3" name="TextBox 2"/>
          <p:cNvSpPr txBox="1"/>
          <p:nvPr/>
        </p:nvSpPr>
        <p:spPr>
          <a:xfrm>
            <a:off x="1597924" y="2641270"/>
            <a:ext cx="6917278" cy="523220"/>
          </a:xfrm>
          <a:prstGeom prst="rect">
            <a:avLst/>
          </a:prstGeom>
          <a:noFill/>
        </p:spPr>
        <p:txBody>
          <a:bodyPr wrap="none" rtlCol="0">
            <a:spAutoFit/>
          </a:bodyPr>
          <a:lstStyle/>
          <a:p>
            <a:r>
              <a:rPr lang="en-US" sz="2800" dirty="0" err="1" smtClean="0">
                <a:latin typeface="Nikosh" panose="02000000000000000000" pitchFamily="2" charset="0"/>
                <a:cs typeface="Nikosh" panose="02000000000000000000" pitchFamily="2" charset="0"/>
              </a:rPr>
              <a:t>জাতীয়</a:t>
            </a:r>
            <a:r>
              <a:rPr lang="en-US" sz="2800" dirty="0" smtClean="0">
                <a:latin typeface="Nikosh" panose="02000000000000000000" pitchFamily="2" charset="0"/>
                <a:cs typeface="Nikosh" panose="02000000000000000000" pitchFamily="2" charset="0"/>
              </a:rPr>
              <a:t> </a:t>
            </a:r>
            <a:r>
              <a:rPr lang="en-US" sz="2800" dirty="0" err="1" smtClean="0">
                <a:latin typeface="Nikosh" panose="02000000000000000000" pitchFamily="2" charset="0"/>
                <a:cs typeface="Nikosh" panose="02000000000000000000" pitchFamily="2" charset="0"/>
              </a:rPr>
              <a:t>পরিচয়পত্র</a:t>
            </a:r>
            <a:r>
              <a:rPr lang="en-US" sz="2800" dirty="0" smtClean="0">
                <a:latin typeface="Nikosh" panose="02000000000000000000" pitchFamily="2" charset="0"/>
                <a:cs typeface="Nikosh" panose="02000000000000000000" pitchFamily="2" charset="0"/>
              </a:rPr>
              <a:t> </a:t>
            </a:r>
            <a:r>
              <a:rPr lang="en-US" sz="2800" dirty="0" err="1" smtClean="0">
                <a:latin typeface="Nikosh" panose="02000000000000000000" pitchFamily="2" charset="0"/>
                <a:cs typeface="Nikosh" panose="02000000000000000000" pitchFamily="2" charset="0"/>
              </a:rPr>
              <a:t>প্রদানে</a:t>
            </a:r>
            <a:r>
              <a:rPr lang="en-US" sz="2800" dirty="0" smtClean="0">
                <a:latin typeface="Nikosh" panose="02000000000000000000" pitchFamily="2" charset="0"/>
                <a:cs typeface="Nikosh" panose="02000000000000000000" pitchFamily="2" charset="0"/>
              </a:rPr>
              <a:t> </a:t>
            </a:r>
            <a:r>
              <a:rPr lang="en-US" sz="2800" dirty="0" err="1" smtClean="0">
                <a:latin typeface="Nikosh" panose="02000000000000000000" pitchFamily="2" charset="0"/>
                <a:cs typeface="Nikosh" panose="02000000000000000000" pitchFamily="2" charset="0"/>
              </a:rPr>
              <a:t>বর্তমানে</a:t>
            </a:r>
            <a:r>
              <a:rPr lang="en-US" sz="2800" dirty="0" smtClean="0">
                <a:latin typeface="Nikosh" panose="02000000000000000000" pitchFamily="2" charset="0"/>
                <a:cs typeface="Nikosh" panose="02000000000000000000" pitchFamily="2" charset="0"/>
              </a:rPr>
              <a:t> </a:t>
            </a:r>
            <a:r>
              <a:rPr lang="en-US" sz="2800" dirty="0" err="1" smtClean="0">
                <a:latin typeface="Nikosh" panose="02000000000000000000" pitchFamily="2" charset="0"/>
                <a:cs typeface="Nikosh" panose="02000000000000000000" pitchFamily="2" charset="0"/>
              </a:rPr>
              <a:t>কোন</a:t>
            </a:r>
            <a:r>
              <a:rPr lang="en-US" sz="2800" dirty="0" smtClean="0">
                <a:latin typeface="Nikosh" panose="02000000000000000000" pitchFamily="2" charset="0"/>
                <a:cs typeface="Nikosh" panose="02000000000000000000" pitchFamily="2" charset="0"/>
              </a:rPr>
              <a:t> </a:t>
            </a:r>
            <a:r>
              <a:rPr lang="en-US" sz="2800" dirty="0" err="1" smtClean="0">
                <a:latin typeface="Nikosh" panose="02000000000000000000" pitchFamily="2" charset="0"/>
                <a:cs typeface="Nikosh" panose="02000000000000000000" pitchFamily="2" charset="0"/>
              </a:rPr>
              <a:t>প্রযুক্তি</a:t>
            </a:r>
            <a:r>
              <a:rPr lang="en-US" sz="2800" dirty="0" smtClean="0">
                <a:latin typeface="Nikosh" panose="02000000000000000000" pitchFamily="2" charset="0"/>
                <a:cs typeface="Nikosh" panose="02000000000000000000" pitchFamily="2" charset="0"/>
              </a:rPr>
              <a:t> </a:t>
            </a:r>
            <a:r>
              <a:rPr lang="en-US" sz="2800" dirty="0" err="1" smtClean="0">
                <a:latin typeface="Nikosh" panose="02000000000000000000" pitchFamily="2" charset="0"/>
                <a:cs typeface="Nikosh" panose="02000000000000000000" pitchFamily="2" charset="0"/>
              </a:rPr>
              <a:t>ব্যব</a:t>
            </a:r>
            <a:r>
              <a:rPr lang="bn-BD" sz="2800" dirty="0" smtClean="0">
                <a:latin typeface="Nikosh" panose="02000000000000000000" pitchFamily="2" charset="0"/>
                <a:cs typeface="Nikosh" panose="02000000000000000000" pitchFamily="2" charset="0"/>
              </a:rPr>
              <a:t>হৃত হুচ্ছে?</a:t>
            </a:r>
            <a:endParaRPr lang="en-US" sz="2800" dirty="0">
              <a:latin typeface="Nikosh" panose="02000000000000000000" pitchFamily="2" charset="0"/>
              <a:cs typeface="Nikosh" panose="02000000000000000000" pitchFamily="2" charset="0"/>
            </a:endParaRPr>
          </a:p>
        </p:txBody>
      </p:sp>
      <p:sp>
        <p:nvSpPr>
          <p:cNvPr id="6" name="Right Arrow 5"/>
          <p:cNvSpPr/>
          <p:nvPr/>
        </p:nvSpPr>
        <p:spPr>
          <a:xfrm>
            <a:off x="941965" y="2738001"/>
            <a:ext cx="558421" cy="42648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ight Arrow 6"/>
          <p:cNvSpPr/>
          <p:nvPr/>
        </p:nvSpPr>
        <p:spPr>
          <a:xfrm>
            <a:off x="938553" y="3674451"/>
            <a:ext cx="558421" cy="42648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TextBox 7"/>
          <p:cNvSpPr txBox="1"/>
          <p:nvPr/>
        </p:nvSpPr>
        <p:spPr>
          <a:xfrm>
            <a:off x="1626357" y="3626085"/>
            <a:ext cx="6958956" cy="523220"/>
          </a:xfrm>
          <a:prstGeom prst="rect">
            <a:avLst/>
          </a:prstGeom>
          <a:noFill/>
        </p:spPr>
        <p:txBody>
          <a:bodyPr wrap="none" rtlCol="0">
            <a:spAutoFit/>
          </a:bodyPr>
          <a:lstStyle/>
          <a:p>
            <a:r>
              <a:rPr lang="bn-BD" sz="2800" dirty="0" smtClean="0">
                <a:latin typeface="Nikosh" panose="02000000000000000000" pitchFamily="2" charset="0"/>
                <a:cs typeface="Nikosh" panose="02000000000000000000" pitchFamily="2" charset="0"/>
              </a:rPr>
              <a:t>ক্রায়োসার্জারিতে  শরীরে কত ডিগ্রী তাপমাত্রা প্রয়োগ করা হয়? </a:t>
            </a:r>
            <a:endParaRPr lang="en-US" sz="2800" dirty="0">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231593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P spid="6" grpId="0" animBg="1"/>
      <p:bldP spid="7"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72" y="33613"/>
            <a:ext cx="9144000" cy="6831211"/>
          </a:xfrm>
          <a:prstGeom prst="rect">
            <a:avLst/>
          </a:prstGeom>
        </p:spPr>
      </p:pic>
      <p:sp>
        <p:nvSpPr>
          <p:cNvPr id="2" name="Explosion 1 1"/>
          <p:cNvSpPr/>
          <p:nvPr/>
        </p:nvSpPr>
        <p:spPr>
          <a:xfrm>
            <a:off x="1600200" y="482451"/>
            <a:ext cx="5029200" cy="2102094"/>
          </a:xfrm>
          <a:prstGeom prst="irregularSeal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BD" sz="7200" b="1" dirty="0" smtClean="0">
                <a:solidFill>
                  <a:srgbClr val="0070C0"/>
                </a:solidFill>
                <a:latin typeface="NikoshBAN" pitchFamily="2" charset="0"/>
                <a:cs typeface="NikoshBAN" pitchFamily="2" charset="0"/>
              </a:rPr>
              <a:t>পরিচিতি</a:t>
            </a:r>
            <a:endParaRPr lang="en-US" sz="7200" dirty="0">
              <a:solidFill>
                <a:srgbClr val="0070C0"/>
              </a:solidFill>
            </a:endParaRPr>
          </a:p>
        </p:txBody>
      </p:sp>
      <p:sp>
        <p:nvSpPr>
          <p:cNvPr id="8" name="Rectangle 7"/>
          <p:cNvSpPr/>
          <p:nvPr/>
        </p:nvSpPr>
        <p:spPr>
          <a:xfrm>
            <a:off x="4869975" y="4151530"/>
            <a:ext cx="3771900" cy="1384995"/>
          </a:xfrm>
          <a:prstGeom prst="rect">
            <a:avLst/>
          </a:prstGeom>
        </p:spPr>
        <p:txBody>
          <a:bodyPr wrap="square">
            <a:spAutoFit/>
          </a:bodyPr>
          <a:lstStyle/>
          <a:p>
            <a:pPr lvl="0"/>
            <a:r>
              <a:rPr lang="bn-BD" sz="2800" b="1" dirty="0">
                <a:solidFill>
                  <a:srgbClr val="7030A0"/>
                </a:solidFill>
                <a:latin typeface="NikoshBAN" panose="02000000000000000000" pitchFamily="2" charset="0"/>
                <a:cs typeface="NikoshBAN" panose="02000000000000000000" pitchFamily="2" charset="0"/>
              </a:rPr>
              <a:t>শ্রেণিঃ </a:t>
            </a:r>
            <a:r>
              <a:rPr lang="bn-BD" sz="2800" b="1" dirty="0" smtClean="0">
                <a:solidFill>
                  <a:srgbClr val="7030A0"/>
                </a:solidFill>
                <a:latin typeface="NikoshBAN" panose="02000000000000000000" pitchFamily="2" charset="0"/>
                <a:cs typeface="NikoshBAN" panose="02000000000000000000" pitchFamily="2" charset="0"/>
              </a:rPr>
              <a:t>একাদশ</a:t>
            </a:r>
            <a:endParaRPr lang="bn-IN" sz="2800" b="1" dirty="0">
              <a:solidFill>
                <a:srgbClr val="7030A0"/>
              </a:solidFill>
              <a:latin typeface="NikoshBAN" panose="02000000000000000000" pitchFamily="2" charset="0"/>
              <a:cs typeface="NikoshBAN" panose="02000000000000000000" pitchFamily="2" charset="0"/>
            </a:endParaRPr>
          </a:p>
          <a:p>
            <a:pPr lvl="0"/>
            <a:r>
              <a:rPr lang="bn-BD" sz="2800" b="1" dirty="0">
                <a:solidFill>
                  <a:srgbClr val="7030A0"/>
                </a:solidFill>
                <a:latin typeface="NikoshBAN" panose="02000000000000000000" pitchFamily="2" charset="0"/>
                <a:cs typeface="NikoshBAN" panose="02000000000000000000" pitchFamily="2" charset="0"/>
              </a:rPr>
              <a:t>বিষয়ঃ </a:t>
            </a:r>
            <a:r>
              <a:rPr lang="bn-BD" sz="2800" b="1" dirty="0" smtClean="0">
                <a:solidFill>
                  <a:srgbClr val="7030A0"/>
                </a:solidFill>
                <a:latin typeface="NikoshBAN" panose="02000000000000000000" pitchFamily="2" charset="0"/>
                <a:cs typeface="NikoshBAN" panose="02000000000000000000" pitchFamily="2" charset="0"/>
              </a:rPr>
              <a:t>তথ্য ও যোগাযোগ প্রযুক্তি</a:t>
            </a:r>
            <a:endParaRPr lang="bn-IN" sz="2800" b="1" dirty="0">
              <a:solidFill>
                <a:srgbClr val="7030A0"/>
              </a:solidFill>
              <a:latin typeface="NikoshBAN" panose="02000000000000000000" pitchFamily="2" charset="0"/>
              <a:cs typeface="NikoshBAN" panose="02000000000000000000" pitchFamily="2" charset="0"/>
            </a:endParaRPr>
          </a:p>
          <a:p>
            <a:pPr lvl="0"/>
            <a:r>
              <a:rPr lang="bn-BD" sz="2800" b="1" dirty="0">
                <a:solidFill>
                  <a:srgbClr val="7030A0"/>
                </a:solidFill>
                <a:latin typeface="NikoshBAN" panose="02000000000000000000" pitchFamily="2" charset="0"/>
                <a:cs typeface="NikoshBAN" panose="02000000000000000000" pitchFamily="2" charset="0"/>
              </a:rPr>
              <a:t>অধ্যায়ঃ</a:t>
            </a:r>
            <a:r>
              <a:rPr lang="bn-IN" sz="2800" b="1" dirty="0">
                <a:solidFill>
                  <a:srgbClr val="7030A0"/>
                </a:solidFill>
                <a:latin typeface="NikoshBAN" panose="02000000000000000000" pitchFamily="2" charset="0"/>
                <a:cs typeface="NikoshBAN" panose="02000000000000000000" pitchFamily="2" charset="0"/>
              </a:rPr>
              <a:t> </a:t>
            </a:r>
            <a:r>
              <a:rPr lang="bn-BD" sz="2800" b="1" dirty="0" smtClean="0">
                <a:solidFill>
                  <a:srgbClr val="7030A0"/>
                </a:solidFill>
                <a:latin typeface="NikoshBAN" panose="02000000000000000000" pitchFamily="2" charset="0"/>
                <a:cs typeface="NikoshBAN" panose="02000000000000000000" pitchFamily="2" charset="0"/>
              </a:rPr>
              <a:t>প্রথম </a:t>
            </a:r>
            <a:endParaRPr lang="bn-IN" sz="2800" b="1" dirty="0">
              <a:solidFill>
                <a:srgbClr val="7030A0"/>
              </a:solidFill>
              <a:latin typeface="NikoshBAN" panose="02000000000000000000" pitchFamily="2" charset="0"/>
              <a:cs typeface="NikoshBAN" panose="02000000000000000000" pitchFamily="2" charset="0"/>
            </a:endParaRPr>
          </a:p>
        </p:txBody>
      </p:sp>
      <p:sp>
        <p:nvSpPr>
          <p:cNvPr id="9" name="TextBox 8"/>
          <p:cNvSpPr txBox="1"/>
          <p:nvPr/>
        </p:nvSpPr>
        <p:spPr>
          <a:xfrm>
            <a:off x="457200" y="3066996"/>
            <a:ext cx="4038600" cy="2308324"/>
          </a:xfrm>
          <a:prstGeom prst="rect">
            <a:avLst/>
          </a:prstGeom>
          <a:noFill/>
        </p:spPr>
        <p:txBody>
          <a:bodyPr wrap="square" rtlCol="0">
            <a:spAutoFit/>
          </a:bodyPr>
          <a:lstStyle/>
          <a:p>
            <a:r>
              <a:rPr lang="bn-BD" sz="2400" b="1" dirty="0" smtClean="0">
                <a:solidFill>
                  <a:srgbClr val="002060"/>
                </a:solidFill>
                <a:latin typeface="NikoshBAN" panose="02000000000000000000" pitchFamily="2" charset="0"/>
                <a:cs typeface="NikoshBAN" panose="02000000000000000000" pitchFamily="2" charset="0"/>
              </a:rPr>
              <a:t>সিদ্ধার্থ কুমার সরকার (সিতু)</a:t>
            </a:r>
            <a:endParaRPr lang="bn-IN" sz="2400" b="1" dirty="0" smtClean="0">
              <a:solidFill>
                <a:srgbClr val="002060"/>
              </a:solidFill>
              <a:latin typeface="NikoshBAN" panose="02000000000000000000" pitchFamily="2" charset="0"/>
              <a:cs typeface="NikoshBAN" panose="02000000000000000000" pitchFamily="2" charset="0"/>
            </a:endParaRPr>
          </a:p>
          <a:p>
            <a:r>
              <a:rPr lang="bn-IN" sz="2400" b="1" dirty="0">
                <a:solidFill>
                  <a:srgbClr val="002060"/>
                </a:solidFill>
                <a:latin typeface="NikoshBAN" panose="02000000000000000000" pitchFamily="2" charset="0"/>
                <a:cs typeface="NikoshBAN" panose="02000000000000000000" pitchFamily="2" charset="0"/>
              </a:rPr>
              <a:t>সহকারি </a:t>
            </a:r>
            <a:r>
              <a:rPr lang="bn-IN" sz="2400" b="1" dirty="0" smtClean="0">
                <a:solidFill>
                  <a:srgbClr val="002060"/>
                </a:solidFill>
                <a:latin typeface="NikoshBAN" panose="02000000000000000000" pitchFamily="2" charset="0"/>
                <a:cs typeface="NikoshBAN" panose="02000000000000000000" pitchFamily="2" charset="0"/>
              </a:rPr>
              <a:t>শিক্ষক</a:t>
            </a:r>
            <a:r>
              <a:rPr lang="bn-BD" sz="2400" b="1" dirty="0" smtClean="0">
                <a:solidFill>
                  <a:srgbClr val="002060"/>
                </a:solidFill>
                <a:latin typeface="NikoshBAN" panose="02000000000000000000" pitchFamily="2" charset="0"/>
                <a:cs typeface="NikoshBAN" panose="02000000000000000000" pitchFamily="2" charset="0"/>
              </a:rPr>
              <a:t> </a:t>
            </a:r>
            <a:r>
              <a:rPr lang="en-US" sz="2400" b="1" dirty="0" smtClean="0">
                <a:solidFill>
                  <a:srgbClr val="002060"/>
                </a:solidFill>
                <a:latin typeface="NikoshBAN" panose="02000000000000000000" pitchFamily="2" charset="0"/>
                <a:cs typeface="NikoshBAN" panose="02000000000000000000" pitchFamily="2" charset="0"/>
              </a:rPr>
              <a:t> </a:t>
            </a:r>
            <a:r>
              <a:rPr lang="en-US" sz="2400" b="1" dirty="0" smtClean="0">
                <a:solidFill>
                  <a:srgbClr val="002060"/>
                </a:solidFill>
                <a:latin typeface="Times New Roman" panose="02020603050405020304" pitchFamily="18" charset="0"/>
                <a:cs typeface="Times New Roman" panose="02020603050405020304" pitchFamily="18" charset="0"/>
              </a:rPr>
              <a:t>ICT</a:t>
            </a:r>
            <a:r>
              <a:rPr lang="en-US" sz="2400" b="1" dirty="0" smtClean="0">
                <a:solidFill>
                  <a:srgbClr val="002060"/>
                </a:solidFill>
                <a:latin typeface="NikoshBAN" panose="02000000000000000000" pitchFamily="2" charset="0"/>
                <a:cs typeface="NikoshBAN" panose="02000000000000000000" pitchFamily="2" charset="0"/>
              </a:rPr>
              <a:t/>
            </a:r>
            <a:br>
              <a:rPr lang="en-US" sz="2400" b="1" dirty="0" smtClean="0">
                <a:solidFill>
                  <a:srgbClr val="002060"/>
                </a:solidFill>
                <a:latin typeface="NikoshBAN" panose="02000000000000000000" pitchFamily="2" charset="0"/>
                <a:cs typeface="NikoshBAN" panose="02000000000000000000" pitchFamily="2" charset="0"/>
              </a:rPr>
            </a:br>
            <a:r>
              <a:rPr lang="bn-BD" sz="2400" b="1" dirty="0" smtClean="0">
                <a:solidFill>
                  <a:srgbClr val="002060"/>
                </a:solidFill>
                <a:latin typeface="NikoshBAN" panose="02000000000000000000" pitchFamily="2" charset="0"/>
                <a:cs typeface="NikoshBAN" panose="02000000000000000000" pitchFamily="2" charset="0"/>
              </a:rPr>
              <a:t>মধ্যকুমরপুর গার্লস স্কুল এন্ড কলেজ</a:t>
            </a:r>
            <a:endParaRPr lang="bn-IN" sz="2400" b="1" dirty="0" smtClean="0">
              <a:solidFill>
                <a:srgbClr val="002060"/>
              </a:solidFill>
              <a:latin typeface="NikoshBAN" panose="02000000000000000000" pitchFamily="2" charset="0"/>
              <a:cs typeface="NikoshBAN" panose="02000000000000000000" pitchFamily="2" charset="0"/>
            </a:endParaRPr>
          </a:p>
          <a:p>
            <a:r>
              <a:rPr lang="bn-IN" sz="2400" b="1" dirty="0" smtClean="0">
                <a:solidFill>
                  <a:srgbClr val="002060"/>
                </a:solidFill>
                <a:latin typeface="NikoshBAN" panose="02000000000000000000" pitchFamily="2" charset="0"/>
                <a:cs typeface="NikoshBAN" panose="02000000000000000000" pitchFamily="2" charset="0"/>
              </a:rPr>
              <a:t>কুড়িগ্রাম সদর, কুড়িগ্রাম</a:t>
            </a:r>
          </a:p>
          <a:p>
            <a:r>
              <a:rPr lang="bn-BD" sz="2400" b="1" dirty="0">
                <a:solidFill>
                  <a:srgbClr val="002060"/>
                </a:solidFill>
                <a:latin typeface="NikoshBAN" panose="02000000000000000000" pitchFamily="2" charset="0"/>
                <a:cs typeface="NikoshBAN" panose="02000000000000000000" pitchFamily="2" charset="0"/>
              </a:rPr>
              <a:t>মোবাইল ফোনঃ </a:t>
            </a:r>
            <a:r>
              <a:rPr lang="en-US" sz="2400" b="1" dirty="0" smtClean="0">
                <a:solidFill>
                  <a:srgbClr val="002060"/>
                </a:solidFill>
                <a:latin typeface="NikoshBAN" panose="02000000000000000000" pitchFamily="2" charset="0"/>
                <a:cs typeface="NikoshBAN" panose="02000000000000000000" pitchFamily="2" charset="0"/>
              </a:rPr>
              <a:t>0171</a:t>
            </a:r>
            <a:r>
              <a:rPr lang="bn-BD" sz="2400" b="1" dirty="0" smtClean="0">
                <a:solidFill>
                  <a:srgbClr val="002060"/>
                </a:solidFill>
                <a:latin typeface="NikoshBAN" panose="02000000000000000000" pitchFamily="2" charset="0"/>
                <a:cs typeface="NikoshBAN" panose="02000000000000000000" pitchFamily="2" charset="0"/>
              </a:rPr>
              <a:t>০-৮৭০৬৫১</a:t>
            </a:r>
            <a:endParaRPr lang="bn-BD" sz="2400" b="1" dirty="0">
              <a:solidFill>
                <a:srgbClr val="002060"/>
              </a:solidFill>
              <a:latin typeface="NikoshBAN" panose="02000000000000000000" pitchFamily="2" charset="0"/>
              <a:cs typeface="NikoshBAN" panose="02000000000000000000" pitchFamily="2" charset="0"/>
            </a:endParaRPr>
          </a:p>
          <a:p>
            <a:r>
              <a:rPr lang="en-US" sz="2400" b="1" dirty="0" smtClean="0">
                <a:solidFill>
                  <a:srgbClr val="002060"/>
                </a:solidFill>
                <a:latin typeface="Times New Roman" panose="02020603050405020304" pitchFamily="18" charset="0"/>
                <a:cs typeface="Times New Roman" panose="02020603050405020304" pitchFamily="18" charset="0"/>
              </a:rPr>
              <a:t>s.sarker44@gmail.com</a:t>
            </a:r>
            <a:endParaRPr lang="en-US" sz="2400" b="1" dirty="0">
              <a:solidFill>
                <a:srgbClr val="002060"/>
              </a:solidFill>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360514">
            <a:off x="5201143" y="2366234"/>
            <a:ext cx="1482814" cy="1627693"/>
          </a:xfrm>
          <a:prstGeom prst="rect">
            <a:avLst/>
          </a:prstGeom>
          <a:solidFill>
            <a:srgbClr val="FFFFFF">
              <a:shade val="85000"/>
            </a:srgbClr>
          </a:solidFill>
          <a:ln w="5715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04634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inVertical)">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
            <a:ext cx="9144000" cy="6831211"/>
          </a:xfrm>
          <a:prstGeom prst="rect">
            <a:avLst/>
          </a:prstGeom>
        </p:spPr>
      </p:pic>
      <p:sp>
        <p:nvSpPr>
          <p:cNvPr id="3" name="Rectangle 2"/>
          <p:cNvSpPr/>
          <p:nvPr/>
        </p:nvSpPr>
        <p:spPr>
          <a:xfrm>
            <a:off x="3759760" y="489630"/>
            <a:ext cx="5864613" cy="956544"/>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bn-BD" sz="5616" b="1" u="sng" dirty="0">
                <a:ln w="11430"/>
                <a:solidFill>
                  <a:srgbClr val="FF0000"/>
                </a:solidFill>
                <a:effectLst>
                  <a:outerShdw blurRad="50800" dist="39000" dir="5460000" algn="tl">
                    <a:srgbClr val="000000">
                      <a:alpha val="38000"/>
                    </a:srgbClr>
                  </a:outerShdw>
                </a:effectLst>
                <a:cs typeface="NikoshBAN" pitchFamily="2" charset="0"/>
              </a:rPr>
              <a:t>বাড়ির কাজ</a:t>
            </a:r>
            <a:endParaRPr lang="en-US" sz="5616" b="1" u="sng" dirty="0">
              <a:ln w="11430"/>
              <a:solidFill>
                <a:srgbClr val="FF0000"/>
              </a:solidFill>
              <a:effectLst>
                <a:outerShdw blurRad="50800" dist="39000" dir="5460000" algn="tl">
                  <a:srgbClr val="000000">
                    <a:alpha val="38000"/>
                  </a:srgbClr>
                </a:outerShdw>
              </a:effectLst>
              <a:cs typeface="NikoshBAN" pitchFamily="2" charset="0"/>
            </a:endParaRPr>
          </a:p>
        </p:txBody>
      </p:sp>
      <p:pic>
        <p:nvPicPr>
          <p:cNvPr id="4" name="Picture 3" descr="E:\MOTIAR\D,contennt Picture 2\hom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982" y="396259"/>
            <a:ext cx="2887692" cy="253801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25246" y="3622169"/>
            <a:ext cx="7893508" cy="523220"/>
          </a:xfrm>
          <a:prstGeom prst="rect">
            <a:avLst/>
          </a:prstGeom>
          <a:noFill/>
        </p:spPr>
        <p:txBody>
          <a:bodyPr wrap="none" rtlCol="0">
            <a:spAutoFit/>
          </a:bodyPr>
          <a:lstStyle/>
          <a:p>
            <a:r>
              <a:rPr lang="bn-BD" sz="2800" dirty="0" smtClean="0">
                <a:latin typeface="Nikosh" panose="02000000000000000000" pitchFamily="2" charset="0"/>
                <a:cs typeface="Nikosh" panose="02000000000000000000" pitchFamily="2" charset="0"/>
              </a:rPr>
              <a:t>বায়োমেট্রিক্স পদ্ধতি বর্তমানে কোন কোন ক্ষেত্রে ব্যবহৃত হচ্ছে বর্ননা কর।</a:t>
            </a:r>
            <a:endParaRPr lang="en-US" sz="2800" dirty="0">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127925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
            <a:ext cx="9144000" cy="6831211"/>
          </a:xfrm>
          <a:prstGeom prst="rect">
            <a:avLst/>
          </a:prstGeom>
        </p:spPr>
      </p:pic>
      <p:sp>
        <p:nvSpPr>
          <p:cNvPr id="3" name="TextBox 2"/>
          <p:cNvSpPr txBox="1"/>
          <p:nvPr/>
        </p:nvSpPr>
        <p:spPr>
          <a:xfrm>
            <a:off x="1371599" y="1928267"/>
            <a:ext cx="7696201" cy="1200329"/>
          </a:xfrm>
          <a:prstGeom prst="rect">
            <a:avLst/>
          </a:prstGeom>
          <a:noFill/>
        </p:spPr>
        <p:txBody>
          <a:bodyPr wrap="square" rtlCol="0">
            <a:spAutoFit/>
          </a:bodyPr>
          <a:lstStyle/>
          <a:p>
            <a:r>
              <a:rPr lang="bn-BD" sz="7200" b="1" dirty="0">
                <a:ln w="12700">
                  <a:solidFill>
                    <a:schemeClr val="accent1"/>
                  </a:solidFill>
                  <a:prstDash val="solid"/>
                </a:ln>
                <a:pattFill prst="pct50">
                  <a:fgClr>
                    <a:schemeClr val="accent1"/>
                  </a:fgClr>
                  <a:bgClr>
                    <a:schemeClr val="accent1">
                      <a:lumMod val="20000"/>
                      <a:lumOff val="80000"/>
                    </a:schemeClr>
                  </a:bgClr>
                </a:pattFill>
              </a:rPr>
              <a:t>সবাইকে ধন্যবাদ  </a:t>
            </a:r>
            <a:endParaRPr lang="en-US" sz="7200" b="1" dirty="0">
              <a:ln w="12700">
                <a:solidFill>
                  <a:schemeClr val="accent1"/>
                </a:solidFill>
                <a:prstDash val="solid"/>
              </a:ln>
              <a:pattFill prst="pct50">
                <a:fgClr>
                  <a:schemeClr val="accent1"/>
                </a:fgClr>
                <a:bgClr>
                  <a:schemeClr val="accent1">
                    <a:lumMod val="20000"/>
                    <a:lumOff val="80000"/>
                  </a:schemeClr>
                </a:bgClr>
              </a:pattFill>
            </a:endParaRPr>
          </a:p>
        </p:txBody>
      </p:sp>
    </p:spTree>
    <p:extLst>
      <p:ext uri="{BB962C8B-B14F-4D97-AF65-F5344CB8AC3E}">
        <p14:creationId xmlns:p14="http://schemas.microsoft.com/office/powerpoint/2010/main" val="41601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
            <a:ext cx="9144000" cy="6831211"/>
          </a:xfrm>
          <a:prstGeom prst="rect">
            <a:avLst/>
          </a:prstGeom>
        </p:spPr>
      </p:pic>
      <p:pic>
        <p:nvPicPr>
          <p:cNvPr id="1028" name="Picture 4" descr="C:\Users\DOEL\Desktop\download\Trends of ICT\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990600"/>
            <a:ext cx="8298193" cy="2362200"/>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2819400" y="207818"/>
            <a:ext cx="3962400" cy="554182"/>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bn-BD" sz="3200" dirty="0" smtClean="0">
                <a:latin typeface="NikoshBAN" pitchFamily="2" charset="0"/>
                <a:cs typeface="NikoshBAN" pitchFamily="2" charset="0"/>
              </a:rPr>
              <a:t>নিচের ছবিগুলো লক্ষ্য কর </a:t>
            </a:r>
            <a:endParaRPr lang="en-US" sz="3200" dirty="0">
              <a:latin typeface="NikoshBAN" pitchFamily="2" charset="0"/>
              <a:cs typeface="NikoshBAN" pitchFamily="2"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3581400"/>
            <a:ext cx="3755864" cy="30480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64750" y="3581400"/>
            <a:ext cx="4390644" cy="3048000"/>
          </a:xfrm>
          <a:prstGeom prst="rect">
            <a:avLst/>
          </a:prstGeom>
        </p:spPr>
      </p:pic>
    </p:spTree>
    <p:extLst>
      <p:ext uri="{BB962C8B-B14F-4D97-AF65-F5344CB8AC3E}">
        <p14:creationId xmlns:p14="http://schemas.microsoft.com/office/powerpoint/2010/main" val="1029722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barn(inVertical)">
                                      <p:cBhvr>
                                        <p:cTn id="12" dur="500"/>
                                        <p:tgtEl>
                                          <p:spTgt spid="1028"/>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par>
                                <p:cTn id="16" presetID="16" presetClass="entr" presetSubtype="21"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24"/>
            <a:ext cx="9144000" cy="6831211"/>
          </a:xfrm>
          <a:prstGeom prst="rect">
            <a:avLst/>
          </a:prstGeom>
        </p:spPr>
      </p:pic>
      <p:sp>
        <p:nvSpPr>
          <p:cNvPr id="6" name="TextBox 5"/>
          <p:cNvSpPr txBox="1"/>
          <p:nvPr/>
        </p:nvSpPr>
        <p:spPr>
          <a:xfrm>
            <a:off x="1409700" y="1440288"/>
            <a:ext cx="6324600" cy="1938992"/>
          </a:xfrm>
          <a:prstGeom prst="rect">
            <a:avLst/>
          </a:prstGeom>
          <a:noFill/>
        </p:spPr>
        <p:txBody>
          <a:bodyPr wrap="square" rtlCol="0">
            <a:spAutoFit/>
          </a:bodyPr>
          <a:lstStyle/>
          <a:p>
            <a:pPr algn="ctr"/>
            <a:r>
              <a:rPr lang="bn-BD" sz="6000" dirty="0">
                <a:solidFill>
                  <a:srgbClr val="FF0000"/>
                </a:solidFill>
                <a:latin typeface="NikoshBAN" pitchFamily="2" charset="0"/>
                <a:cs typeface="NikoshBAN" pitchFamily="2" charset="0"/>
              </a:rPr>
              <a:t>তথ্য ও যোগাযোগ প্রযুক্তির </a:t>
            </a:r>
            <a:endParaRPr lang="bn-BD" sz="6000" dirty="0" smtClean="0">
              <a:solidFill>
                <a:srgbClr val="FF0000"/>
              </a:solidFill>
              <a:latin typeface="NikoshBAN" pitchFamily="2" charset="0"/>
              <a:cs typeface="NikoshBAN" pitchFamily="2" charset="0"/>
            </a:endParaRPr>
          </a:p>
          <a:p>
            <a:pPr algn="ctr"/>
            <a:r>
              <a:rPr lang="bn-BD" sz="6000" dirty="0" smtClean="0">
                <a:solidFill>
                  <a:srgbClr val="FF0000"/>
                </a:solidFill>
                <a:latin typeface="NikoshBAN" pitchFamily="2" charset="0"/>
                <a:cs typeface="NikoshBAN" pitchFamily="2" charset="0"/>
              </a:rPr>
              <a:t>সাম্প্রতিক </a:t>
            </a:r>
            <a:r>
              <a:rPr lang="bn-BD" sz="6000" dirty="0">
                <a:solidFill>
                  <a:srgbClr val="FF0000"/>
                </a:solidFill>
                <a:latin typeface="NikoshBAN" pitchFamily="2" charset="0"/>
                <a:cs typeface="NikoshBAN" pitchFamily="2" charset="0"/>
              </a:rPr>
              <a:t>প্রবনতা</a:t>
            </a:r>
            <a:endParaRPr lang="en-US" sz="6000" dirty="0">
              <a:solidFill>
                <a:srgbClr val="FF0000"/>
              </a:solidFill>
            </a:endParaRPr>
          </a:p>
        </p:txBody>
      </p:sp>
      <p:sp>
        <p:nvSpPr>
          <p:cNvPr id="7" name="TextBox 6"/>
          <p:cNvSpPr txBox="1"/>
          <p:nvPr/>
        </p:nvSpPr>
        <p:spPr>
          <a:xfrm>
            <a:off x="2743200" y="774447"/>
            <a:ext cx="3657600" cy="584775"/>
          </a:xfrm>
          <a:prstGeom prst="rect">
            <a:avLst/>
          </a:prstGeom>
          <a:noFill/>
        </p:spPr>
        <p:txBody>
          <a:bodyPr wrap="square" rtlCol="0">
            <a:spAutoFit/>
          </a:bodyPr>
          <a:lstStyle/>
          <a:p>
            <a:r>
              <a:rPr lang="bn-BD" sz="3200" dirty="0">
                <a:solidFill>
                  <a:srgbClr val="002060"/>
                </a:solidFill>
                <a:latin typeface="Nikosh" panose="02000000000000000000" pitchFamily="2" charset="0"/>
                <a:cs typeface="Nikosh" panose="02000000000000000000" pitchFamily="2" charset="0"/>
              </a:rPr>
              <a:t>আজকের পাঠের </a:t>
            </a:r>
            <a:r>
              <a:rPr lang="bn-BD" sz="3200" dirty="0" smtClean="0">
                <a:solidFill>
                  <a:srgbClr val="002060"/>
                </a:solidFill>
                <a:latin typeface="Nikosh" panose="02000000000000000000" pitchFamily="2" charset="0"/>
                <a:cs typeface="Nikosh" panose="02000000000000000000" pitchFamily="2" charset="0"/>
              </a:rPr>
              <a:t>বিষয় - - -</a:t>
            </a:r>
            <a:endParaRPr lang="en-US" sz="3200" dirty="0">
              <a:solidFill>
                <a:srgbClr val="002060"/>
              </a:solidFill>
              <a:latin typeface="Nikosh" panose="02000000000000000000" pitchFamily="2" charset="0"/>
              <a:cs typeface="Nikosh" panose="02000000000000000000" pitchFamily="2"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3439100"/>
            <a:ext cx="3962400" cy="2774583"/>
          </a:xfrm>
          <a:prstGeom prst="rect">
            <a:avLst/>
          </a:prstGeom>
        </p:spPr>
      </p:pic>
    </p:spTree>
    <p:extLst>
      <p:ext uri="{BB962C8B-B14F-4D97-AF65-F5344CB8AC3E}">
        <p14:creationId xmlns:p14="http://schemas.microsoft.com/office/powerpoint/2010/main" val="1630475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553"/>
            <a:ext cx="9144000" cy="6831211"/>
          </a:xfrm>
          <a:prstGeom prst="rect">
            <a:avLst/>
          </a:prstGeom>
        </p:spPr>
      </p:pic>
      <p:sp>
        <p:nvSpPr>
          <p:cNvPr id="2" name="Round Same Side Corner Rectangle 1"/>
          <p:cNvSpPr/>
          <p:nvPr/>
        </p:nvSpPr>
        <p:spPr>
          <a:xfrm>
            <a:off x="2209800" y="533400"/>
            <a:ext cx="4572000" cy="914400"/>
          </a:xfrm>
          <a:prstGeom prst="round2Same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BD" sz="4400" b="1" dirty="0" smtClean="0">
                <a:solidFill>
                  <a:schemeClr val="tx1">
                    <a:lumMod val="95000"/>
                    <a:lumOff val="5000"/>
                  </a:schemeClr>
                </a:solidFill>
              </a:rPr>
              <a:t>আচরনিক উদ্দেশ্য  </a:t>
            </a:r>
            <a:endParaRPr lang="en-US" sz="4400" b="1" dirty="0">
              <a:solidFill>
                <a:schemeClr val="tx1">
                  <a:lumMod val="95000"/>
                  <a:lumOff val="5000"/>
                </a:schemeClr>
              </a:solidFill>
            </a:endParaRPr>
          </a:p>
        </p:txBody>
      </p:sp>
      <p:sp>
        <p:nvSpPr>
          <p:cNvPr id="3" name="Rectangle 2"/>
          <p:cNvSpPr/>
          <p:nvPr/>
        </p:nvSpPr>
        <p:spPr>
          <a:xfrm>
            <a:off x="762000" y="1776240"/>
            <a:ext cx="7467600" cy="2197525"/>
          </a:xfrm>
          <a:prstGeom prst="rect">
            <a:avLst/>
          </a:prstGeom>
        </p:spPr>
        <p:txBody>
          <a:bodyPr wrap="square">
            <a:spAutoFit/>
          </a:bodyPr>
          <a:lstStyle/>
          <a:p>
            <a:pPr marL="342900" lvl="0" indent="-342900">
              <a:lnSpc>
                <a:spcPct val="90000"/>
              </a:lnSpc>
              <a:spcBef>
                <a:spcPct val="20000"/>
              </a:spcBef>
            </a:pPr>
            <a:r>
              <a:rPr lang="bn-BD" sz="3600" kern="1100" dirty="0">
                <a:solidFill>
                  <a:srgbClr val="005200"/>
                </a:solidFill>
                <a:latin typeface="NikoshBAN" pitchFamily="2" charset="0"/>
                <a:ea typeface="NikoshBAN" pitchFamily="2" charset="0"/>
                <a:cs typeface="NikoshBAN" pitchFamily="2" charset="0"/>
                <a:sym typeface="Wingdings"/>
              </a:rPr>
              <a:t></a:t>
            </a:r>
            <a:r>
              <a:rPr lang="en-US" sz="3600" kern="1100" dirty="0">
                <a:solidFill>
                  <a:srgbClr val="005200"/>
                </a:solidFill>
                <a:latin typeface="NikoshBAN" pitchFamily="2" charset="0"/>
                <a:ea typeface="NikoshBAN" pitchFamily="2" charset="0"/>
                <a:cs typeface="NikoshBAN" pitchFamily="2" charset="0"/>
                <a:sym typeface="Wingdings"/>
              </a:rPr>
              <a:t> </a:t>
            </a:r>
            <a:r>
              <a:rPr lang="bn-BD" sz="3600" kern="1100" dirty="0" smtClean="0">
                <a:solidFill>
                  <a:schemeClr val="tx1">
                    <a:lumMod val="95000"/>
                    <a:lumOff val="5000"/>
                  </a:schemeClr>
                </a:solidFill>
                <a:latin typeface="NikoshBAN" pitchFamily="2" charset="0"/>
                <a:ea typeface="NikoshBAN" pitchFamily="2" charset="0"/>
                <a:cs typeface="NikoshBAN" pitchFamily="2" charset="0"/>
              </a:rPr>
              <a:t>তথ্য প্রযুক্তির সাম্প্রতিক প্রবনতা কী </a:t>
            </a:r>
            <a:r>
              <a:rPr lang="bn-BD" sz="3600" kern="1100" dirty="0">
                <a:solidFill>
                  <a:schemeClr val="tx1">
                    <a:lumMod val="95000"/>
                    <a:lumOff val="5000"/>
                  </a:schemeClr>
                </a:solidFill>
                <a:latin typeface="NikoshBAN" pitchFamily="2" charset="0"/>
                <a:ea typeface="NikoshBAN" pitchFamily="2" charset="0"/>
                <a:cs typeface="NikoshBAN" pitchFamily="2" charset="0"/>
              </a:rPr>
              <a:t>তা বলতে পারবে।</a:t>
            </a:r>
          </a:p>
          <a:p>
            <a:pPr marL="571500" lvl="0" indent="-571500">
              <a:lnSpc>
                <a:spcPct val="90000"/>
              </a:lnSpc>
              <a:spcBef>
                <a:spcPct val="20000"/>
              </a:spcBef>
              <a:buFont typeface="Wingdings"/>
              <a:buChar char="F"/>
            </a:pPr>
            <a:r>
              <a:rPr lang="bn-BD" sz="3600" kern="1100" dirty="0" smtClean="0">
                <a:solidFill>
                  <a:schemeClr val="tx1">
                    <a:lumMod val="95000"/>
                    <a:lumOff val="5000"/>
                  </a:schemeClr>
                </a:solidFill>
                <a:latin typeface="NikoshBAN" pitchFamily="2" charset="0"/>
                <a:ea typeface="NikoshBAN" pitchFamily="2" charset="0"/>
                <a:cs typeface="NikoshBAN" pitchFamily="2" charset="0"/>
              </a:rPr>
              <a:t>তথ্য </a:t>
            </a:r>
            <a:r>
              <a:rPr lang="bn-BD" sz="3600" kern="1100" dirty="0">
                <a:solidFill>
                  <a:schemeClr val="tx1">
                    <a:lumMod val="95000"/>
                    <a:lumOff val="5000"/>
                  </a:schemeClr>
                </a:solidFill>
                <a:latin typeface="NikoshBAN" pitchFamily="2" charset="0"/>
                <a:ea typeface="NikoshBAN" pitchFamily="2" charset="0"/>
                <a:cs typeface="NikoshBAN" pitchFamily="2" charset="0"/>
              </a:rPr>
              <a:t>প্রযুক্তির সাম্প্রতিক প্রবনতা </a:t>
            </a:r>
            <a:r>
              <a:rPr lang="bn-BD" sz="3600" kern="1100" dirty="0" smtClean="0">
                <a:solidFill>
                  <a:schemeClr val="tx1">
                    <a:lumMod val="95000"/>
                    <a:lumOff val="5000"/>
                  </a:schemeClr>
                </a:solidFill>
                <a:latin typeface="NikoshBAN" pitchFamily="2" charset="0"/>
                <a:ea typeface="NikoshBAN" pitchFamily="2" charset="0"/>
                <a:cs typeface="NikoshBAN" pitchFamily="2" charset="0"/>
              </a:rPr>
              <a:t>বিশ্লেষণ  করতে পারবে । </a:t>
            </a:r>
          </a:p>
        </p:txBody>
      </p:sp>
    </p:spTree>
    <p:extLst>
      <p:ext uri="{BB962C8B-B14F-4D97-AF65-F5344CB8AC3E}">
        <p14:creationId xmlns:p14="http://schemas.microsoft.com/office/powerpoint/2010/main" val="122671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947"/>
            <a:ext cx="9144000" cy="6831211"/>
          </a:xfrm>
          <a:prstGeom prst="rect">
            <a:avLst/>
          </a:prstGeom>
        </p:spPr>
      </p:pic>
      <p:sp>
        <p:nvSpPr>
          <p:cNvPr id="3" name="Rounded Rectangle 2"/>
          <p:cNvSpPr/>
          <p:nvPr/>
        </p:nvSpPr>
        <p:spPr>
          <a:xfrm>
            <a:off x="1828800" y="457200"/>
            <a:ext cx="57912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a:solidFill>
                  <a:srgbClr val="FFFF00"/>
                </a:solidFill>
                <a:latin typeface="NikoshBAN" pitchFamily="2" charset="0"/>
                <a:cs typeface="NikoshBAN" pitchFamily="2" charset="0"/>
              </a:rPr>
              <a:t>তথ্য</a:t>
            </a:r>
            <a:r>
              <a:rPr lang="bn-BD" sz="3200" dirty="0">
                <a:solidFill>
                  <a:srgbClr val="FF0000"/>
                </a:solidFill>
                <a:latin typeface="NikoshBAN" pitchFamily="2" charset="0"/>
                <a:cs typeface="NikoshBAN" pitchFamily="2" charset="0"/>
              </a:rPr>
              <a:t> </a:t>
            </a:r>
            <a:r>
              <a:rPr lang="bn-BD" sz="3200" dirty="0">
                <a:solidFill>
                  <a:srgbClr val="FFFF00"/>
                </a:solidFill>
                <a:latin typeface="NikoshBAN" pitchFamily="2" charset="0"/>
                <a:cs typeface="NikoshBAN" pitchFamily="2" charset="0"/>
              </a:rPr>
              <a:t>ও যোগাযোগ প্রযুক্তির </a:t>
            </a:r>
            <a:r>
              <a:rPr lang="bn-BD" sz="3200" dirty="0" smtClean="0">
                <a:solidFill>
                  <a:srgbClr val="FFFF00"/>
                </a:solidFill>
                <a:latin typeface="NikoshBAN" pitchFamily="2" charset="0"/>
                <a:cs typeface="NikoshBAN" pitchFamily="2" charset="0"/>
              </a:rPr>
              <a:t>প্রবনতা সমুহ </a:t>
            </a:r>
            <a:endParaRPr lang="en-US" sz="3200" dirty="0">
              <a:solidFill>
                <a:srgbClr val="FFFF00"/>
              </a:solidFill>
              <a:latin typeface="NikoshBAN" pitchFamily="2" charset="0"/>
              <a:cs typeface="NikoshBAN" pitchFamily="2" charset="0"/>
            </a:endParaRPr>
          </a:p>
        </p:txBody>
      </p:sp>
      <p:pic>
        <p:nvPicPr>
          <p:cNvPr id="2050" name="Picture 2" descr="C:\Users\DOEL\Desktop\download\Trends of ICT\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886" y="1396391"/>
            <a:ext cx="5014913" cy="2566009"/>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5791200" y="1524000"/>
            <a:ext cx="2667000" cy="1752600"/>
          </a:xfrm>
          <a:prstGeom prst="roundRect">
            <a:avLst/>
          </a:prstGeom>
          <a:solidFill>
            <a:schemeClr val="bg1"/>
          </a:solidFill>
          <a:ln w="57150"/>
        </p:spPr>
        <p:style>
          <a:lnRef idx="2">
            <a:schemeClr val="accent2"/>
          </a:lnRef>
          <a:fillRef idx="1">
            <a:schemeClr val="lt1"/>
          </a:fillRef>
          <a:effectRef idx="0">
            <a:schemeClr val="accent2"/>
          </a:effectRef>
          <a:fontRef idx="minor">
            <a:schemeClr val="dk1"/>
          </a:fontRef>
        </p:style>
        <p:txBody>
          <a:bodyPr rtlCol="0" anchor="ctr"/>
          <a:lstStyle/>
          <a:p>
            <a:pPr algn="ctr"/>
            <a:r>
              <a:rPr lang="bn-BD" sz="4000" dirty="0" smtClean="0">
                <a:latin typeface="NikoshBAN" pitchFamily="2" charset="0"/>
                <a:cs typeface="NikoshBAN" pitchFamily="2" charset="0"/>
              </a:rPr>
              <a:t>আর্টিফিসিয়াল ইন্টেলিজেন্স </a:t>
            </a:r>
            <a:endParaRPr lang="en-US" sz="4000" dirty="0">
              <a:latin typeface="NikoshBAN" pitchFamily="2" charset="0"/>
              <a:cs typeface="NikoshBAN" pitchFamily="2" charset="0"/>
            </a:endParaRPr>
          </a:p>
        </p:txBody>
      </p:sp>
      <p:sp>
        <p:nvSpPr>
          <p:cNvPr id="6" name="Rectangle 5"/>
          <p:cNvSpPr/>
          <p:nvPr/>
        </p:nvSpPr>
        <p:spPr>
          <a:xfrm>
            <a:off x="419100" y="4139591"/>
            <a:ext cx="8305800" cy="2286000"/>
          </a:xfrm>
          <a:prstGeom prst="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endParaRPr lang="bn-BD" sz="3200" dirty="0" smtClean="0">
              <a:latin typeface="NikoshBAN" pitchFamily="2" charset="0"/>
              <a:cs typeface="NikoshBAN" pitchFamily="2" charset="0"/>
            </a:endParaRPr>
          </a:p>
          <a:p>
            <a:pPr algn="ctr"/>
            <a:r>
              <a:rPr lang="en-US" sz="3200" b="1" dirty="0" smtClean="0">
                <a:latin typeface="NikoshBAN" pitchFamily="2" charset="0"/>
                <a:cs typeface="NikoshBAN" pitchFamily="2" charset="0"/>
              </a:rPr>
              <a:t>Artificial </a:t>
            </a:r>
            <a:r>
              <a:rPr lang="bn-BD" sz="3200" b="1" dirty="0" smtClean="0">
                <a:latin typeface="NikoshBAN" pitchFamily="2" charset="0"/>
                <a:cs typeface="NikoshBAN" pitchFamily="2" charset="0"/>
              </a:rPr>
              <a:t>এর বাংলা কৃত্তিম </a:t>
            </a:r>
            <a:r>
              <a:rPr lang="en-US" sz="3200" b="1" dirty="0" smtClean="0">
                <a:latin typeface="NikoshBAN" pitchFamily="2" charset="0"/>
                <a:cs typeface="NikoshBAN" pitchFamily="2" charset="0"/>
              </a:rPr>
              <a:t>Intelligence </a:t>
            </a:r>
            <a:r>
              <a:rPr lang="bn-BD" sz="3200" b="1" dirty="0" smtClean="0">
                <a:latin typeface="NikoshBAN" pitchFamily="2" charset="0"/>
                <a:cs typeface="NikoshBAN" pitchFamily="2" charset="0"/>
              </a:rPr>
              <a:t>এর বাংলা বুদ্ধিমত্তা। মানুষ যেভাবে চিন্তা ভাবনা করে কৃত্তিম উপায়ে কম্পিউটারে সেভাবে চিন্তা ভাবনার রুপদান করাকে </a:t>
            </a:r>
            <a:r>
              <a:rPr lang="bn-BD" sz="3200" b="1" dirty="0">
                <a:latin typeface="NikoshBAN" pitchFamily="2" charset="0"/>
                <a:cs typeface="NikoshBAN" pitchFamily="2" charset="0"/>
              </a:rPr>
              <a:t>আর্টিফিশিয়াল ইন্টেলিজেন্স </a:t>
            </a:r>
            <a:r>
              <a:rPr lang="bn-BD" sz="3200" b="1" dirty="0" smtClean="0">
                <a:latin typeface="NikoshBAN" pitchFamily="2" charset="0"/>
                <a:cs typeface="NikoshBAN" pitchFamily="2" charset="0"/>
              </a:rPr>
              <a:t> বা কৃত্তিম বুদ্ধিমত্তা বলা হয়। </a:t>
            </a:r>
            <a:endParaRPr lang="en-US" sz="3200" b="1" dirty="0">
              <a:latin typeface="NikoshBAN" pitchFamily="2" charset="0"/>
              <a:cs typeface="NikoshBAN" pitchFamily="2" charset="0"/>
            </a:endParaRPr>
          </a:p>
          <a:p>
            <a:pPr algn="ctr"/>
            <a:r>
              <a:rPr lang="bn-BD" sz="3200" dirty="0" smtClean="0"/>
              <a:t>  </a:t>
            </a:r>
            <a:endParaRPr lang="en-US" sz="3200" dirty="0"/>
          </a:p>
        </p:txBody>
      </p:sp>
    </p:spTree>
    <p:extLst>
      <p:ext uri="{BB962C8B-B14F-4D97-AF65-F5344CB8AC3E}">
        <p14:creationId xmlns:p14="http://schemas.microsoft.com/office/powerpoint/2010/main" val="52539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394"/>
            <a:ext cx="9144000" cy="6831211"/>
          </a:xfrm>
          <a:prstGeom prst="rect">
            <a:avLst/>
          </a:prstGeom>
        </p:spPr>
      </p:pic>
      <p:pic>
        <p:nvPicPr>
          <p:cNvPr id="3075" name="Picture 3" descr="C:\Users\DOEL\Desktop\download\Trends of ICT\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15191"/>
            <a:ext cx="2057400" cy="31242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DOEL\Desktop\download\Trends of ICT\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315191"/>
            <a:ext cx="2295525" cy="3124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7200" y="3581400"/>
            <a:ext cx="8305800" cy="1295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bn-BD" dirty="0" smtClean="0"/>
              <a:t>রোবট হচ্ছে কম্পিউটার নিয়ন্ত্রিত একটি স্বয়ং ক্রিয় ব্যবস্থা যা মানুষ যেভাবে কাজ করে তা সেভাবে কাজ করতে পারে অথবা এর কাজের ধরন দেখে মনে হবে এর কৃত্তিম বুদ্ধিমত্তা আছে।  </a:t>
            </a:r>
          </a:p>
        </p:txBody>
      </p:sp>
      <p:sp>
        <p:nvSpPr>
          <p:cNvPr id="8" name="Rounded Rectangle 7"/>
          <p:cNvSpPr/>
          <p:nvPr/>
        </p:nvSpPr>
        <p:spPr>
          <a:xfrm>
            <a:off x="5562600" y="914400"/>
            <a:ext cx="3200400" cy="1066800"/>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bn-BD" sz="4800" dirty="0" smtClean="0">
                <a:latin typeface="NikoshBAN" pitchFamily="2" charset="0"/>
                <a:cs typeface="NikoshBAN" pitchFamily="2" charset="0"/>
              </a:rPr>
              <a:t>রোবটিকস</a:t>
            </a:r>
            <a:endParaRPr lang="en-US" sz="4800" dirty="0">
              <a:latin typeface="NikoshBAN" pitchFamily="2" charset="0"/>
              <a:cs typeface="NikoshBAN" pitchFamily="2" charset="0"/>
            </a:endParaRPr>
          </a:p>
        </p:txBody>
      </p:sp>
      <p:sp>
        <p:nvSpPr>
          <p:cNvPr id="3" name="Rounded Rectangle 2"/>
          <p:cNvSpPr/>
          <p:nvPr/>
        </p:nvSpPr>
        <p:spPr>
          <a:xfrm>
            <a:off x="2362200" y="5140036"/>
            <a:ext cx="4800600" cy="14478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bn-BD" dirty="0" smtClean="0"/>
              <a:t>একটি সাধারণ রোবটের উপাদান গুলো হলঃ </a:t>
            </a:r>
          </a:p>
          <a:p>
            <a:pPr algn="ctr"/>
            <a:r>
              <a:rPr lang="bn-BD" dirty="0" smtClean="0"/>
              <a:t>১। পাওয়ার সিস্টেম  ২। অ্যাকচুয়েটর  ৩। অনুভুতি  ৪। ম্যনিপিউলেশন বা পরিবর্তন করা। </a:t>
            </a:r>
            <a:endParaRPr lang="en-US" dirty="0"/>
          </a:p>
        </p:txBody>
      </p:sp>
    </p:spTree>
    <p:extLst>
      <p:ext uri="{BB962C8B-B14F-4D97-AF65-F5344CB8AC3E}">
        <p14:creationId xmlns:p14="http://schemas.microsoft.com/office/powerpoint/2010/main" val="166655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wipe(down)">
                                      <p:cBhvr>
                                        <p:cTn id="7" dur="500"/>
                                        <p:tgtEl>
                                          <p:spTgt spid="3075"/>
                                        </p:tgtEl>
                                      </p:cBhvr>
                                    </p:animEffect>
                                  </p:childTnLst>
                                </p:cTn>
                              </p:par>
                              <p:par>
                                <p:cTn id="8" presetID="22" presetClass="entr" presetSubtype="4" fill="hold" nodeType="withEffect">
                                  <p:stCondLst>
                                    <p:cond delay="0"/>
                                  </p:stCondLst>
                                  <p:childTnLst>
                                    <p:set>
                                      <p:cBhvr>
                                        <p:cTn id="9" dur="1" fill="hold">
                                          <p:stCondLst>
                                            <p:cond delay="0"/>
                                          </p:stCondLst>
                                        </p:cTn>
                                        <p:tgtEl>
                                          <p:spTgt spid="3076"/>
                                        </p:tgtEl>
                                        <p:attrNameLst>
                                          <p:attrName>style.visibility</p:attrName>
                                        </p:attrNameLst>
                                      </p:cBhvr>
                                      <p:to>
                                        <p:strVal val="visible"/>
                                      </p:to>
                                    </p:set>
                                    <p:animEffect transition="in" filter="wipe(down)">
                                      <p:cBhvr>
                                        <p:cTn id="10" dur="500"/>
                                        <p:tgtEl>
                                          <p:spTgt spid="307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
            <a:ext cx="9144000" cy="6831211"/>
          </a:xfrm>
          <a:prstGeom prst="rect">
            <a:avLst/>
          </a:prstGeom>
        </p:spPr>
      </p:pic>
      <p:pic>
        <p:nvPicPr>
          <p:cNvPr id="4098" name="Picture 2" descr="C:\Users\DOEL\Desktop\download\Trends of ICT\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533400"/>
            <a:ext cx="2133600" cy="2143125"/>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DOEL\Desktop\download\Trends of ICT\1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450" y="471487"/>
            <a:ext cx="2019300" cy="226695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5648779" y="1295400"/>
            <a:ext cx="3200400" cy="1219200"/>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bn-BD" sz="4800" dirty="0" smtClean="0">
                <a:latin typeface="NikoshBAN" pitchFamily="2" charset="0"/>
                <a:cs typeface="NikoshBAN" pitchFamily="2" charset="0"/>
              </a:rPr>
              <a:t>ক্রায়ো সার্জারি </a:t>
            </a:r>
            <a:endParaRPr lang="en-US" sz="4800" dirty="0">
              <a:latin typeface="NikoshBAN" pitchFamily="2" charset="0"/>
              <a:cs typeface="NikoshBAN" pitchFamily="2" charset="0"/>
            </a:endParaRPr>
          </a:p>
        </p:txBody>
      </p:sp>
      <p:sp>
        <p:nvSpPr>
          <p:cNvPr id="3" name="Rectangle 2"/>
          <p:cNvSpPr/>
          <p:nvPr/>
        </p:nvSpPr>
        <p:spPr>
          <a:xfrm>
            <a:off x="1295400" y="3439391"/>
            <a:ext cx="6781800" cy="10564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bn-BD" dirty="0" smtClean="0"/>
              <a:t> ক্রায়ো সার্জারি হচ্ছে এক প্রকার চিকিৎসা পদ্ধতি যার মাধ্যমে অত্যাধিক শীতল তাপমাত্রা প্রয়োগ করে ত্বকের  অস্বাভাবিক এবং রোগাক্রান্ত  টিস্যু ধ্বংস করা হয়। </a:t>
            </a:r>
            <a:endParaRPr lang="en-US" dirty="0"/>
          </a:p>
        </p:txBody>
      </p:sp>
      <p:sp>
        <p:nvSpPr>
          <p:cNvPr id="4" name="Rounded Rectangle 3"/>
          <p:cNvSpPr/>
          <p:nvPr/>
        </p:nvSpPr>
        <p:spPr>
          <a:xfrm>
            <a:off x="1447800" y="4800600"/>
            <a:ext cx="6858000" cy="16002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bn-BD" dirty="0" smtClean="0"/>
              <a:t>খ্রিস্ট পূর্ব ২৫০০ সালের দিকে মিশরীয়রা ত্বকের বিভিন্ন ধরনের ক্ষয় ও প্রদাহের চিকিৎসায় শীতল তাপমাত্রার ব্যবহার করতেন।</a:t>
            </a:r>
            <a:endParaRPr lang="en-US" dirty="0"/>
          </a:p>
        </p:txBody>
      </p:sp>
    </p:spTree>
    <p:extLst>
      <p:ext uri="{BB962C8B-B14F-4D97-AF65-F5344CB8AC3E}">
        <p14:creationId xmlns:p14="http://schemas.microsoft.com/office/powerpoint/2010/main" val="333091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ircle(in)">
                                      <p:cBhvr>
                                        <p:cTn id="7" dur="2000"/>
                                        <p:tgtEl>
                                          <p:spTgt spid="4098"/>
                                        </p:tgtEl>
                                      </p:cBhvr>
                                    </p:animEffect>
                                  </p:childTnLst>
                                </p:cTn>
                              </p:par>
                              <p:par>
                                <p:cTn id="8" presetID="6" presetClass="entr" presetSubtype="16" fill="hold" nodeType="withEffect">
                                  <p:stCondLst>
                                    <p:cond delay="0"/>
                                  </p:stCondLst>
                                  <p:childTnLst>
                                    <p:set>
                                      <p:cBhvr>
                                        <p:cTn id="9" dur="1" fill="hold">
                                          <p:stCondLst>
                                            <p:cond delay="0"/>
                                          </p:stCondLst>
                                        </p:cTn>
                                        <p:tgtEl>
                                          <p:spTgt spid="4099"/>
                                        </p:tgtEl>
                                        <p:attrNameLst>
                                          <p:attrName>style.visibility</p:attrName>
                                        </p:attrNameLst>
                                      </p:cBhvr>
                                      <p:to>
                                        <p:strVal val="visible"/>
                                      </p:to>
                                    </p:set>
                                    <p:animEffect transition="in" filter="circle(in)">
                                      <p:cBhvr>
                                        <p:cTn id="10" dur="2000"/>
                                        <p:tgtEl>
                                          <p:spTgt spid="4099"/>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94"/>
            <a:ext cx="9144000" cy="6831211"/>
          </a:xfrm>
          <a:prstGeom prst="rect">
            <a:avLst/>
          </a:prstGeom>
        </p:spPr>
      </p:pic>
      <p:pic>
        <p:nvPicPr>
          <p:cNvPr id="5122" name="Picture 2" descr="C:\Users\DOEL\Desktop\download\Trends of ICT\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2724150" cy="39624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DOEL\Desktop\download\Trends of ICT\1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533400"/>
            <a:ext cx="3047999" cy="396240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6400800" y="1018309"/>
            <a:ext cx="2295979" cy="1496291"/>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bn-BD" sz="4800" dirty="0" smtClean="0">
                <a:latin typeface="NikoshBAN" pitchFamily="2" charset="0"/>
                <a:cs typeface="NikoshBAN" pitchFamily="2" charset="0"/>
              </a:rPr>
              <a:t>মহাকাশ অভিযান  </a:t>
            </a:r>
            <a:endParaRPr lang="en-US" sz="4800" dirty="0">
              <a:latin typeface="NikoshBAN" pitchFamily="2" charset="0"/>
              <a:cs typeface="NikoshBAN" pitchFamily="2" charset="0"/>
            </a:endParaRPr>
          </a:p>
        </p:txBody>
      </p:sp>
      <p:sp>
        <p:nvSpPr>
          <p:cNvPr id="3" name="Rectangle 2"/>
          <p:cNvSpPr/>
          <p:nvPr/>
        </p:nvSpPr>
        <p:spPr>
          <a:xfrm>
            <a:off x="457200" y="4724400"/>
            <a:ext cx="8229600" cy="152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bn-BD" dirty="0" smtClean="0"/>
              <a:t>মহাকাশ ভ্রমন হচ্ছে মহাশূন্যের রহস্য আবিস্কারের উদ্দেশ্যে মহাশুন্যে চালিত অনুসন্ধান বা অভিযান । সাধারণত মানব ও রোবট চালিত মহাকাশ যানের মাধ্যমে এই অনুসন্ধান চালানো হয়। </a:t>
            </a:r>
            <a:endParaRPr lang="en-US" dirty="0"/>
          </a:p>
        </p:txBody>
      </p:sp>
    </p:spTree>
    <p:extLst>
      <p:ext uri="{BB962C8B-B14F-4D97-AF65-F5344CB8AC3E}">
        <p14:creationId xmlns:p14="http://schemas.microsoft.com/office/powerpoint/2010/main" val="3677129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fade">
                                      <p:cBhvr>
                                        <p:cTn id="12" dur="1000"/>
                                        <p:tgtEl>
                                          <p:spTgt spid="5123"/>
                                        </p:tgtEl>
                                      </p:cBhvr>
                                    </p:animEffect>
                                    <p:anim calcmode="lin" valueType="num">
                                      <p:cBhvr>
                                        <p:cTn id="13" dur="1000" fill="hold"/>
                                        <p:tgtEl>
                                          <p:spTgt spid="5123"/>
                                        </p:tgtEl>
                                        <p:attrNameLst>
                                          <p:attrName>ppt_x</p:attrName>
                                        </p:attrNameLst>
                                      </p:cBhvr>
                                      <p:tavLst>
                                        <p:tav tm="0">
                                          <p:val>
                                            <p:strVal val="#ppt_x"/>
                                          </p:val>
                                        </p:tav>
                                        <p:tav tm="100000">
                                          <p:val>
                                            <p:strVal val="#ppt_x"/>
                                          </p:val>
                                        </p:tav>
                                      </p:tavLst>
                                    </p:anim>
                                    <p:anim calcmode="lin" valueType="num">
                                      <p:cBhvr>
                                        <p:cTn id="14" dur="1000" fill="hold"/>
                                        <p:tgtEl>
                                          <p:spTgt spid="512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inVertical)">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1152</TotalTime>
  <Words>792</Words>
  <Application>Microsoft Office PowerPoint</Application>
  <PresentationFormat>On-screen Show (4:3)</PresentationFormat>
  <Paragraphs>66</Paragraphs>
  <Slides>21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Light</vt:lpstr>
      <vt:lpstr>Nikosh</vt:lpstr>
      <vt:lpstr>NikoshBAN</vt:lpstr>
      <vt:lpstr>Times New Roman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TSS</dc:creator>
  <cp:lastModifiedBy>User</cp:lastModifiedBy>
  <cp:revision>99</cp:revision>
  <dcterms:created xsi:type="dcterms:W3CDTF">2006-08-16T00:00:00Z</dcterms:created>
  <dcterms:modified xsi:type="dcterms:W3CDTF">2019-10-12T11:22:24Z</dcterms:modified>
</cp:coreProperties>
</file>