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62" r:id="rId4"/>
    <p:sldId id="263" r:id="rId5"/>
    <p:sldId id="264" r:id="rId6"/>
    <p:sldId id="290" r:id="rId7"/>
    <p:sldId id="296" r:id="rId8"/>
    <p:sldId id="292" r:id="rId9"/>
    <p:sldId id="294" r:id="rId10"/>
    <p:sldId id="298" r:id="rId11"/>
    <p:sldId id="265" r:id="rId12"/>
    <p:sldId id="302" r:id="rId13"/>
    <p:sldId id="301" r:id="rId14"/>
    <p:sldId id="303" r:id="rId15"/>
    <p:sldId id="304" r:id="rId16"/>
    <p:sldId id="324" r:id="rId17"/>
    <p:sldId id="306" r:id="rId18"/>
    <p:sldId id="307" r:id="rId19"/>
    <p:sldId id="270" r:id="rId20"/>
    <p:sldId id="314" r:id="rId21"/>
    <p:sldId id="313" r:id="rId22"/>
    <p:sldId id="35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F2F"/>
    <a:srgbClr val="000E2B"/>
    <a:srgbClr val="333333"/>
    <a:srgbClr val="000000"/>
    <a:srgbClr val="FBE5D6"/>
    <a:srgbClr val="006A50"/>
    <a:srgbClr val="006400"/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17" autoAdjust="0"/>
  </p:normalViewPr>
  <p:slideViewPr>
    <p:cSldViewPr snapToGrid="0" showGuides="1">
      <p:cViewPr varScale="1">
        <p:scale>
          <a:sx n="79" d="100"/>
          <a:sy n="79" d="100"/>
        </p:scale>
        <p:origin x="2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AE3E0-8E05-4C77-8301-54B4FB03B0D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3E5106-05FA-4A95-A50A-E6656B2BB530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নেটওয়ার্কের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5807F7-B9ED-4C25-B623-D746D538DB80}" type="parTrans" cxnId="{A67CA29A-9628-451E-BA44-74443BBAC1C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5502B9-4A2E-4266-B8CB-04A6FB916433}" type="sibTrans" cxnId="{A67CA29A-9628-451E-BA44-74443BBAC1C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AB977B-6D28-4864-A176-46109B16CF3B}">
      <dgm:prSet phldrT="[Text]"/>
      <dgm:spPr>
        <a:solidFill>
          <a:srgbClr val="8AA7DA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প্রতিষ্ঠান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C130D-4CD4-4CC3-97BD-89E418EFC827}" type="parTrans" cxnId="{325DD9A2-602D-498B-BD9A-1B1F5B27A7C3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4D5D84-88CB-4FFC-9BB7-477C30A56604}" type="sibTrans" cxnId="{325DD9A2-602D-498B-BD9A-1B1F5B27A7C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A3A478-0710-4DC1-BFB9-483BFF838425}">
      <dgm:prSet phldrT="[Text]"/>
      <dgm:spPr>
        <a:solidFill>
          <a:srgbClr val="92D6A5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জুড়ে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71103C-3A58-4D67-BC36-0F8D6DCF9FB9}" type="parTrans" cxnId="{CD3C8F10-C480-49C6-AD5A-2FC329002C6D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4727DD-EADC-4177-A97B-C7630EE3B8C9}" type="sibTrans" cxnId="{CD3C8F10-C480-49C6-AD5A-2FC329002C6D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4A0C7A-1D38-4AF9-AC38-40B815880D9D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পৃথিবীব্যাপী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6A04D1-F75C-415F-8D5A-DC62AB9B0D05}" type="parTrans" cxnId="{8CC5A5EF-B8C9-41C0-9AC5-53EEDCEF5807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9097CA-8922-4A25-B214-5973AF365226}" type="sibTrans" cxnId="{8CC5A5EF-B8C9-41C0-9AC5-53EEDCEF580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F22EB-01CC-4354-B274-EE310A588200}">
      <dgm:prSet phldrT="[Tex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শহর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6EF7A-0932-4C29-AF31-955C7DFA6D2A}" type="parTrans" cxnId="{D87225D2-FE17-42FC-A9AA-0D0FFEA95B2D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889F2F-3556-471A-B747-3ED07821CF64}" type="sibTrans" cxnId="{D87225D2-FE17-42FC-A9AA-0D0FFEA95B2D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DF192-ADFE-4FF9-986F-CE4BE50893B4}" type="pres">
      <dgm:prSet presAssocID="{725AE3E0-8E05-4C77-8301-54B4FB03B0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696265-9880-4B0D-A774-6F02C403800C}" type="pres">
      <dgm:prSet presAssocID="{933E5106-05FA-4A95-A50A-E6656B2BB530}" presName="centerShape" presStyleLbl="node0" presStyleIdx="0" presStyleCnt="1" custScaleX="150128"/>
      <dgm:spPr>
        <a:prstGeom prst="flowChartAlternateProcess">
          <a:avLst/>
        </a:prstGeom>
      </dgm:spPr>
    </dgm:pt>
    <dgm:pt modelId="{BA0967E0-D7AC-4A68-A0E8-B3B5F73C3B89}" type="pres">
      <dgm:prSet presAssocID="{D87C130D-4CD4-4CC3-97BD-89E418EFC827}" presName="parTrans" presStyleLbl="sibTrans2D1" presStyleIdx="0" presStyleCnt="4"/>
      <dgm:spPr/>
    </dgm:pt>
    <dgm:pt modelId="{DAEE09C6-5D52-40E3-9C61-4F09215E399B}" type="pres">
      <dgm:prSet presAssocID="{D87C130D-4CD4-4CC3-97BD-89E418EFC827}" presName="connectorText" presStyleLbl="sibTrans2D1" presStyleIdx="0" presStyleCnt="4"/>
      <dgm:spPr/>
    </dgm:pt>
    <dgm:pt modelId="{18852CAD-BF09-405C-BEE7-BCCD2F7B428F}" type="pres">
      <dgm:prSet presAssocID="{1EAB977B-6D28-4864-A176-46109B16CF3B}" presName="node" presStyleLbl="node1" presStyleIdx="0" presStyleCnt="4" custScaleX="161050">
        <dgm:presLayoutVars>
          <dgm:bulletEnabled val="1"/>
        </dgm:presLayoutVars>
      </dgm:prSet>
      <dgm:spPr/>
    </dgm:pt>
    <dgm:pt modelId="{4A6935A6-1756-43CA-9DEC-AF00F6160FD2}" type="pres">
      <dgm:prSet presAssocID="{C476EF7A-0932-4C29-AF31-955C7DFA6D2A}" presName="parTrans" presStyleLbl="sibTrans2D1" presStyleIdx="1" presStyleCnt="4"/>
      <dgm:spPr/>
    </dgm:pt>
    <dgm:pt modelId="{E1B15A6A-B7C4-4535-A1F6-D87D7B9E5879}" type="pres">
      <dgm:prSet presAssocID="{C476EF7A-0932-4C29-AF31-955C7DFA6D2A}" presName="connectorText" presStyleLbl="sibTrans2D1" presStyleIdx="1" presStyleCnt="4"/>
      <dgm:spPr/>
    </dgm:pt>
    <dgm:pt modelId="{D9A274B4-E690-446E-847E-038A4CC65FAF}" type="pres">
      <dgm:prSet presAssocID="{155F22EB-01CC-4354-B274-EE310A588200}" presName="node" presStyleLbl="node1" presStyleIdx="1" presStyleCnt="4" custScaleX="161050" custRadScaleRad="148330">
        <dgm:presLayoutVars>
          <dgm:bulletEnabled val="1"/>
        </dgm:presLayoutVars>
      </dgm:prSet>
      <dgm:spPr/>
    </dgm:pt>
    <dgm:pt modelId="{CA73637C-A0B1-48B0-92FF-03C4CFBAADCE}" type="pres">
      <dgm:prSet presAssocID="{5C71103C-3A58-4D67-BC36-0F8D6DCF9FB9}" presName="parTrans" presStyleLbl="sibTrans2D1" presStyleIdx="2" presStyleCnt="4"/>
      <dgm:spPr/>
    </dgm:pt>
    <dgm:pt modelId="{94B1D5F4-D9E2-4D47-AEC3-BB6421FD7C20}" type="pres">
      <dgm:prSet presAssocID="{5C71103C-3A58-4D67-BC36-0F8D6DCF9FB9}" presName="connectorText" presStyleLbl="sibTrans2D1" presStyleIdx="2" presStyleCnt="4"/>
      <dgm:spPr/>
    </dgm:pt>
    <dgm:pt modelId="{24EDFD7A-A577-4BD1-B76B-948C1A264289}" type="pres">
      <dgm:prSet presAssocID="{F5A3A478-0710-4DC1-BFB9-483BFF838425}" presName="node" presStyleLbl="node1" presStyleIdx="2" presStyleCnt="4" custScaleX="161050">
        <dgm:presLayoutVars>
          <dgm:bulletEnabled val="1"/>
        </dgm:presLayoutVars>
      </dgm:prSet>
      <dgm:spPr/>
    </dgm:pt>
    <dgm:pt modelId="{3AAF20CB-2CF4-4F3A-9A4B-30AF7A71CD3C}" type="pres">
      <dgm:prSet presAssocID="{016A04D1-F75C-415F-8D5A-DC62AB9B0D05}" presName="parTrans" presStyleLbl="sibTrans2D1" presStyleIdx="3" presStyleCnt="4"/>
      <dgm:spPr/>
    </dgm:pt>
    <dgm:pt modelId="{0D221B07-4C84-4875-BA5A-3E96D7D37CA7}" type="pres">
      <dgm:prSet presAssocID="{016A04D1-F75C-415F-8D5A-DC62AB9B0D05}" presName="connectorText" presStyleLbl="sibTrans2D1" presStyleIdx="3" presStyleCnt="4"/>
      <dgm:spPr/>
    </dgm:pt>
    <dgm:pt modelId="{E7809A12-3A4D-4204-9991-DF6CD20F135F}" type="pres">
      <dgm:prSet presAssocID="{2A4A0C7A-1D38-4AF9-AC38-40B815880D9D}" presName="node" presStyleLbl="node1" presStyleIdx="3" presStyleCnt="4" custScaleX="179863" custRadScaleRad="150324">
        <dgm:presLayoutVars>
          <dgm:bulletEnabled val="1"/>
        </dgm:presLayoutVars>
      </dgm:prSet>
      <dgm:spPr/>
    </dgm:pt>
  </dgm:ptLst>
  <dgm:cxnLst>
    <dgm:cxn modelId="{C9FAD80A-BFDE-49CF-B1A3-0EEFAF152D0C}" type="presOf" srcId="{016A04D1-F75C-415F-8D5A-DC62AB9B0D05}" destId="{0D221B07-4C84-4875-BA5A-3E96D7D37CA7}" srcOrd="1" destOrd="0" presId="urn:microsoft.com/office/officeart/2005/8/layout/radial5"/>
    <dgm:cxn modelId="{CD3C8F10-C480-49C6-AD5A-2FC329002C6D}" srcId="{933E5106-05FA-4A95-A50A-E6656B2BB530}" destId="{F5A3A478-0710-4DC1-BFB9-483BFF838425}" srcOrd="2" destOrd="0" parTransId="{5C71103C-3A58-4D67-BC36-0F8D6DCF9FB9}" sibTransId="{E64727DD-EADC-4177-A97B-C7630EE3B8C9}"/>
    <dgm:cxn modelId="{F4186932-F907-4864-BC22-F07C66BE4CB8}" type="presOf" srcId="{D87C130D-4CD4-4CC3-97BD-89E418EFC827}" destId="{BA0967E0-D7AC-4A68-A0E8-B3B5F73C3B89}" srcOrd="0" destOrd="0" presId="urn:microsoft.com/office/officeart/2005/8/layout/radial5"/>
    <dgm:cxn modelId="{F96E6239-A7CF-4E5C-95F1-0E56CAE15E40}" type="presOf" srcId="{725AE3E0-8E05-4C77-8301-54B4FB03B0D3}" destId="{57ADF192-ADFE-4FF9-986F-CE4BE50893B4}" srcOrd="0" destOrd="0" presId="urn:microsoft.com/office/officeart/2005/8/layout/radial5"/>
    <dgm:cxn modelId="{E863333A-45DB-4CC1-A110-E0281E708DA5}" type="presOf" srcId="{D87C130D-4CD4-4CC3-97BD-89E418EFC827}" destId="{DAEE09C6-5D52-40E3-9C61-4F09215E399B}" srcOrd="1" destOrd="0" presId="urn:microsoft.com/office/officeart/2005/8/layout/radial5"/>
    <dgm:cxn modelId="{20AD426A-CFDA-4B8C-A945-EE48BDE1FD52}" type="presOf" srcId="{2A4A0C7A-1D38-4AF9-AC38-40B815880D9D}" destId="{E7809A12-3A4D-4204-9991-DF6CD20F135F}" srcOrd="0" destOrd="0" presId="urn:microsoft.com/office/officeart/2005/8/layout/radial5"/>
    <dgm:cxn modelId="{5DF7574F-AEB6-4795-80C6-144A4D648E7C}" type="presOf" srcId="{5C71103C-3A58-4D67-BC36-0F8D6DCF9FB9}" destId="{CA73637C-A0B1-48B0-92FF-03C4CFBAADCE}" srcOrd="0" destOrd="0" presId="urn:microsoft.com/office/officeart/2005/8/layout/radial5"/>
    <dgm:cxn modelId="{8B095E54-56AB-4FD2-8791-0DDF47612B2C}" type="presOf" srcId="{5C71103C-3A58-4D67-BC36-0F8D6DCF9FB9}" destId="{94B1D5F4-D9E2-4D47-AEC3-BB6421FD7C20}" srcOrd="1" destOrd="0" presId="urn:microsoft.com/office/officeart/2005/8/layout/radial5"/>
    <dgm:cxn modelId="{B980CE54-62D5-48C8-9086-E8ECBDBB7BD9}" type="presOf" srcId="{C476EF7A-0932-4C29-AF31-955C7DFA6D2A}" destId="{E1B15A6A-B7C4-4535-A1F6-D87D7B9E5879}" srcOrd="1" destOrd="0" presId="urn:microsoft.com/office/officeart/2005/8/layout/radial5"/>
    <dgm:cxn modelId="{29ABFB7C-A026-45F8-9226-3F40B679644A}" type="presOf" srcId="{C476EF7A-0932-4C29-AF31-955C7DFA6D2A}" destId="{4A6935A6-1756-43CA-9DEC-AF00F6160FD2}" srcOrd="0" destOrd="0" presId="urn:microsoft.com/office/officeart/2005/8/layout/radial5"/>
    <dgm:cxn modelId="{3E33FB86-A5A7-4F8B-9245-6CE9DF29F7B5}" type="presOf" srcId="{016A04D1-F75C-415F-8D5A-DC62AB9B0D05}" destId="{3AAF20CB-2CF4-4F3A-9A4B-30AF7A71CD3C}" srcOrd="0" destOrd="0" presId="urn:microsoft.com/office/officeart/2005/8/layout/radial5"/>
    <dgm:cxn modelId="{A67CA29A-9628-451E-BA44-74443BBAC1CB}" srcId="{725AE3E0-8E05-4C77-8301-54B4FB03B0D3}" destId="{933E5106-05FA-4A95-A50A-E6656B2BB530}" srcOrd="0" destOrd="0" parTransId="{F35807F7-B9ED-4C25-B623-D746D538DB80}" sibTransId="{4E5502B9-4A2E-4266-B8CB-04A6FB916433}"/>
    <dgm:cxn modelId="{325DD9A2-602D-498B-BD9A-1B1F5B27A7C3}" srcId="{933E5106-05FA-4A95-A50A-E6656B2BB530}" destId="{1EAB977B-6D28-4864-A176-46109B16CF3B}" srcOrd="0" destOrd="0" parTransId="{D87C130D-4CD4-4CC3-97BD-89E418EFC827}" sibTransId="{994D5D84-88CB-4FFC-9BB7-477C30A56604}"/>
    <dgm:cxn modelId="{A00E62C0-D2F8-4929-9977-FE2A184DEE6B}" type="presOf" srcId="{933E5106-05FA-4A95-A50A-E6656B2BB530}" destId="{2E696265-9880-4B0D-A774-6F02C403800C}" srcOrd="0" destOrd="0" presId="urn:microsoft.com/office/officeart/2005/8/layout/radial5"/>
    <dgm:cxn modelId="{D87225D2-FE17-42FC-A9AA-0D0FFEA95B2D}" srcId="{933E5106-05FA-4A95-A50A-E6656B2BB530}" destId="{155F22EB-01CC-4354-B274-EE310A588200}" srcOrd="1" destOrd="0" parTransId="{C476EF7A-0932-4C29-AF31-955C7DFA6D2A}" sibTransId="{53889F2F-3556-471A-B747-3ED07821CF64}"/>
    <dgm:cxn modelId="{7489C4D8-4BC8-44D2-987D-E88F498C71F3}" type="presOf" srcId="{155F22EB-01CC-4354-B274-EE310A588200}" destId="{D9A274B4-E690-446E-847E-038A4CC65FAF}" srcOrd="0" destOrd="0" presId="urn:microsoft.com/office/officeart/2005/8/layout/radial5"/>
    <dgm:cxn modelId="{38BC06DB-4149-40EC-B465-5FD6D46E31A0}" type="presOf" srcId="{1EAB977B-6D28-4864-A176-46109B16CF3B}" destId="{18852CAD-BF09-405C-BEE7-BCCD2F7B428F}" srcOrd="0" destOrd="0" presId="urn:microsoft.com/office/officeart/2005/8/layout/radial5"/>
    <dgm:cxn modelId="{3233CAE6-A8AB-496E-ACA9-BE4A3AA51322}" type="presOf" srcId="{F5A3A478-0710-4DC1-BFB9-483BFF838425}" destId="{24EDFD7A-A577-4BD1-B76B-948C1A264289}" srcOrd="0" destOrd="0" presId="urn:microsoft.com/office/officeart/2005/8/layout/radial5"/>
    <dgm:cxn modelId="{8CC5A5EF-B8C9-41C0-9AC5-53EEDCEF5807}" srcId="{933E5106-05FA-4A95-A50A-E6656B2BB530}" destId="{2A4A0C7A-1D38-4AF9-AC38-40B815880D9D}" srcOrd="3" destOrd="0" parTransId="{016A04D1-F75C-415F-8D5A-DC62AB9B0D05}" sibTransId="{9B9097CA-8922-4A25-B214-5973AF365226}"/>
    <dgm:cxn modelId="{80335CA9-68DF-4821-8733-FD5DEDE3353E}" type="presParOf" srcId="{57ADF192-ADFE-4FF9-986F-CE4BE50893B4}" destId="{2E696265-9880-4B0D-A774-6F02C403800C}" srcOrd="0" destOrd="0" presId="urn:microsoft.com/office/officeart/2005/8/layout/radial5"/>
    <dgm:cxn modelId="{2A063F69-595E-4C20-B283-1AB4C85A8DA1}" type="presParOf" srcId="{57ADF192-ADFE-4FF9-986F-CE4BE50893B4}" destId="{BA0967E0-D7AC-4A68-A0E8-B3B5F73C3B89}" srcOrd="1" destOrd="0" presId="urn:microsoft.com/office/officeart/2005/8/layout/radial5"/>
    <dgm:cxn modelId="{29CA1567-227C-4301-AE01-6415BF675EA0}" type="presParOf" srcId="{BA0967E0-D7AC-4A68-A0E8-B3B5F73C3B89}" destId="{DAEE09C6-5D52-40E3-9C61-4F09215E399B}" srcOrd="0" destOrd="0" presId="urn:microsoft.com/office/officeart/2005/8/layout/radial5"/>
    <dgm:cxn modelId="{5F082133-32C2-4D3D-87FD-71FC20FFA7F6}" type="presParOf" srcId="{57ADF192-ADFE-4FF9-986F-CE4BE50893B4}" destId="{18852CAD-BF09-405C-BEE7-BCCD2F7B428F}" srcOrd="2" destOrd="0" presId="urn:microsoft.com/office/officeart/2005/8/layout/radial5"/>
    <dgm:cxn modelId="{7E843B8B-460B-43A0-BC81-30C36F753223}" type="presParOf" srcId="{57ADF192-ADFE-4FF9-986F-CE4BE50893B4}" destId="{4A6935A6-1756-43CA-9DEC-AF00F6160FD2}" srcOrd="3" destOrd="0" presId="urn:microsoft.com/office/officeart/2005/8/layout/radial5"/>
    <dgm:cxn modelId="{96A6E32B-B50F-49F8-B7E3-D34AFB6DD70D}" type="presParOf" srcId="{4A6935A6-1756-43CA-9DEC-AF00F6160FD2}" destId="{E1B15A6A-B7C4-4535-A1F6-D87D7B9E5879}" srcOrd="0" destOrd="0" presId="urn:microsoft.com/office/officeart/2005/8/layout/radial5"/>
    <dgm:cxn modelId="{6144DC78-D208-4505-8FE4-D144140FA25F}" type="presParOf" srcId="{57ADF192-ADFE-4FF9-986F-CE4BE50893B4}" destId="{D9A274B4-E690-446E-847E-038A4CC65FAF}" srcOrd="4" destOrd="0" presId="urn:microsoft.com/office/officeart/2005/8/layout/radial5"/>
    <dgm:cxn modelId="{B5808F26-959C-439E-8273-B785C7FED8B8}" type="presParOf" srcId="{57ADF192-ADFE-4FF9-986F-CE4BE50893B4}" destId="{CA73637C-A0B1-48B0-92FF-03C4CFBAADCE}" srcOrd="5" destOrd="0" presId="urn:microsoft.com/office/officeart/2005/8/layout/radial5"/>
    <dgm:cxn modelId="{B1E38094-AD0C-4C83-BD1E-A33F37B62E9C}" type="presParOf" srcId="{CA73637C-A0B1-48B0-92FF-03C4CFBAADCE}" destId="{94B1D5F4-D9E2-4D47-AEC3-BB6421FD7C20}" srcOrd="0" destOrd="0" presId="urn:microsoft.com/office/officeart/2005/8/layout/radial5"/>
    <dgm:cxn modelId="{1FF228B6-DC1E-436B-92FF-E561952445B4}" type="presParOf" srcId="{57ADF192-ADFE-4FF9-986F-CE4BE50893B4}" destId="{24EDFD7A-A577-4BD1-B76B-948C1A264289}" srcOrd="6" destOrd="0" presId="urn:microsoft.com/office/officeart/2005/8/layout/radial5"/>
    <dgm:cxn modelId="{8F6560C3-4127-4C2A-B4EA-9D5908CEF5F3}" type="presParOf" srcId="{57ADF192-ADFE-4FF9-986F-CE4BE50893B4}" destId="{3AAF20CB-2CF4-4F3A-9A4B-30AF7A71CD3C}" srcOrd="7" destOrd="0" presId="urn:microsoft.com/office/officeart/2005/8/layout/radial5"/>
    <dgm:cxn modelId="{BBEDF6D5-4668-4609-B3BD-CC17183B65CA}" type="presParOf" srcId="{3AAF20CB-2CF4-4F3A-9A4B-30AF7A71CD3C}" destId="{0D221B07-4C84-4875-BA5A-3E96D7D37CA7}" srcOrd="0" destOrd="0" presId="urn:microsoft.com/office/officeart/2005/8/layout/radial5"/>
    <dgm:cxn modelId="{7FCB16EA-18AF-4ACE-BF5D-DE175F01F7DE}" type="presParOf" srcId="{57ADF192-ADFE-4FF9-986F-CE4BE50893B4}" destId="{E7809A12-3A4D-4204-9991-DF6CD20F135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96265-9880-4B0D-A774-6F02C403800C}">
      <dsp:nvSpPr>
        <dsp:cNvPr id="0" name=""/>
        <dsp:cNvSpPr/>
      </dsp:nvSpPr>
      <dsp:spPr>
        <a:xfrm>
          <a:off x="3660023" y="2387334"/>
          <a:ext cx="2557158" cy="1703318"/>
        </a:xfrm>
        <a:prstGeom prst="flowChartAlternateProces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নেটওয়ার্কের</a:t>
          </a:r>
          <a:r>
            <a:rPr lang="en-US" sz="4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6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4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3170" y="2470481"/>
        <a:ext cx="2390864" cy="1537024"/>
      </dsp:txXfrm>
    </dsp:sp>
    <dsp:sp modelId="{BA0967E0-D7AC-4A68-A0E8-B3B5F73C3B89}">
      <dsp:nvSpPr>
        <dsp:cNvPr id="0" name=""/>
        <dsp:cNvSpPr/>
      </dsp:nvSpPr>
      <dsp:spPr>
        <a:xfrm rot="16200000">
          <a:off x="4758373" y="1767915"/>
          <a:ext cx="360459" cy="57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12442" y="1937810"/>
        <a:ext cx="252321" cy="347476"/>
      </dsp:txXfrm>
    </dsp:sp>
    <dsp:sp modelId="{18852CAD-BF09-405C-BEE7-BCCD2F7B428F}">
      <dsp:nvSpPr>
        <dsp:cNvPr id="0" name=""/>
        <dsp:cNvSpPr/>
      </dsp:nvSpPr>
      <dsp:spPr>
        <a:xfrm>
          <a:off x="3567005" y="3903"/>
          <a:ext cx="2743195" cy="1703318"/>
        </a:xfrm>
        <a:prstGeom prst="ellipse">
          <a:avLst/>
        </a:prstGeom>
        <a:solidFill>
          <a:srgbClr val="8AA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4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8737" y="253348"/>
        <a:ext cx="1939731" cy="1204428"/>
      </dsp:txXfrm>
    </dsp:sp>
    <dsp:sp modelId="{4A6935A6-1756-43CA-9DEC-AF00F6160FD2}">
      <dsp:nvSpPr>
        <dsp:cNvPr id="0" name=""/>
        <dsp:cNvSpPr/>
      </dsp:nvSpPr>
      <dsp:spPr>
        <a:xfrm>
          <a:off x="6383636" y="2949429"/>
          <a:ext cx="401001" cy="57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3636" y="3065255"/>
        <a:ext cx="280701" cy="347476"/>
      </dsp:txXfrm>
    </dsp:sp>
    <dsp:sp modelId="{D9A274B4-E690-446E-847E-038A4CC65FAF}">
      <dsp:nvSpPr>
        <dsp:cNvPr id="0" name=""/>
        <dsp:cNvSpPr/>
      </dsp:nvSpPr>
      <dsp:spPr>
        <a:xfrm>
          <a:off x="6973788" y="2387334"/>
          <a:ext cx="2743195" cy="1703318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শহর</a:t>
          </a:r>
          <a:endParaRPr lang="en-US" sz="4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75520" y="2636779"/>
        <a:ext cx="1939731" cy="1204428"/>
      </dsp:txXfrm>
    </dsp:sp>
    <dsp:sp modelId="{CA73637C-A0B1-48B0-92FF-03C4CFBAADCE}">
      <dsp:nvSpPr>
        <dsp:cNvPr id="0" name=""/>
        <dsp:cNvSpPr/>
      </dsp:nvSpPr>
      <dsp:spPr>
        <a:xfrm rot="5400000">
          <a:off x="4758373" y="4130943"/>
          <a:ext cx="360459" cy="57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12442" y="4192700"/>
        <a:ext cx="252321" cy="347476"/>
      </dsp:txXfrm>
    </dsp:sp>
    <dsp:sp modelId="{24EDFD7A-A577-4BD1-B76B-948C1A264289}">
      <dsp:nvSpPr>
        <dsp:cNvPr id="0" name=""/>
        <dsp:cNvSpPr/>
      </dsp:nvSpPr>
      <dsp:spPr>
        <a:xfrm>
          <a:off x="3567005" y="4770765"/>
          <a:ext cx="2743195" cy="1703318"/>
        </a:xfrm>
        <a:prstGeom prst="ellipse">
          <a:avLst/>
        </a:prstGeom>
        <a:solidFill>
          <a:srgbClr val="92D6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4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জুড়ে</a:t>
          </a:r>
          <a:endParaRPr lang="en-US" sz="4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8737" y="5020210"/>
        <a:ext cx="1939731" cy="1204428"/>
      </dsp:txXfrm>
    </dsp:sp>
    <dsp:sp modelId="{3AAF20CB-2CF4-4F3A-9A4B-30AF7A71CD3C}">
      <dsp:nvSpPr>
        <dsp:cNvPr id="0" name=""/>
        <dsp:cNvSpPr/>
      </dsp:nvSpPr>
      <dsp:spPr>
        <a:xfrm rot="10800000">
          <a:off x="3212736" y="2949429"/>
          <a:ext cx="316083" cy="57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07561" y="3065255"/>
        <a:ext cx="221258" cy="347476"/>
      </dsp:txXfrm>
    </dsp:sp>
    <dsp:sp modelId="{E7809A12-3A4D-4204-9991-DF6CD20F135F}">
      <dsp:nvSpPr>
        <dsp:cNvPr id="0" name=""/>
        <dsp:cNvSpPr/>
      </dsp:nvSpPr>
      <dsp:spPr>
        <a:xfrm>
          <a:off x="0" y="2387334"/>
          <a:ext cx="3063640" cy="170331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পৃথিবীব্যাপী</a:t>
          </a:r>
          <a:endParaRPr lang="en-US" sz="4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660" y="2636779"/>
        <a:ext cx="2166320" cy="120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3B0D-0A4C-4433-B17F-B52AC82C944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CCBD-DBD5-4431-8BD3-FB2D9F1B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স্যাটেলাইট </a:t>
            </a:r>
            <a:r>
              <a:rPr lang="en-US" sz="1200" b="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CCBD-DBD5-4431-8BD3-FB2D9F1B8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 </a:t>
            </a:r>
            <a:r>
              <a:rPr lang="en-US" dirty="0" err="1"/>
              <a:t>তাহলে</a:t>
            </a:r>
            <a:r>
              <a:rPr lang="en-US" dirty="0"/>
              <a:t> </a:t>
            </a:r>
            <a:r>
              <a:rPr lang="en-US" dirty="0" err="1"/>
              <a:t>চলো</a:t>
            </a:r>
            <a:r>
              <a:rPr lang="en-US" dirty="0"/>
              <a:t> </a:t>
            </a:r>
            <a:r>
              <a:rPr lang="en-US" dirty="0" err="1"/>
              <a:t>আজ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এ </a:t>
            </a:r>
            <a:r>
              <a:rPr lang="en-US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স্যাটেলাইট ও অপটিক্যাল </a:t>
            </a:r>
            <a:r>
              <a:rPr lang="en-US" sz="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+mn-lt"/>
                <a:cs typeface="+mn-cs"/>
              </a:rPr>
              <a:t>সম্পর্কে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b="0" baseline="0" dirty="0" err="1">
                <a:solidFill>
                  <a:schemeClr val="tx1"/>
                </a:solidFill>
                <a:latin typeface="+mn-lt"/>
                <a:cs typeface="+mn-cs"/>
              </a:rPr>
              <a:t>জানি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# </a:t>
            </a:r>
            <a:r>
              <a:rPr lang="en-US" sz="1200" b="0" baseline="0" dirty="0" err="1">
                <a:solidFill>
                  <a:schemeClr val="tx1"/>
                </a:solidFill>
                <a:latin typeface="+mn-lt"/>
                <a:cs typeface="+mn-cs"/>
              </a:rPr>
              <a:t>এটি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200" b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-এর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৩১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৩৩ </a:t>
            </a:r>
            <a:r>
              <a:rPr lang="en-US" sz="1200" b="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0" baseline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CCBD-DBD5-4431-8BD3-FB2D9F1B8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3910-93C5-4ED4-8FE7-62872212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</a:t>
            </a:r>
            <a:r>
              <a:rPr lang="en-US" dirty="0" err="1"/>
              <a:t>এটি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ওয়ার্ল্ড</a:t>
            </a:r>
            <a:r>
              <a:rPr lang="en-US" baseline="0" dirty="0"/>
              <a:t> </a:t>
            </a:r>
            <a:r>
              <a:rPr lang="en-US" baseline="0" dirty="0" err="1"/>
              <a:t>ম্যাপ</a:t>
            </a:r>
            <a:r>
              <a:rPr lang="en-US" baseline="0" dirty="0"/>
              <a:t>।    #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CCBD-DBD5-4431-8BD3-FB2D9F1B8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4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CCBD-DBD5-4431-8BD3-FB2D9F1B8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597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F6C6D-B418-429E-98CC-9CA6235A6F5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53C3-4DE9-4BA3-8AF5-E8264406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6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919" y="0"/>
            <a:ext cx="54660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298" y="361807"/>
            <a:ext cx="2300395" cy="3067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29" y="1293851"/>
            <a:ext cx="36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00" y="3516666"/>
            <a:ext cx="6196693" cy="3293209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দিলকুশা</a:t>
            </a:r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চিটাগাং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আইডিয়্যাল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২৪/এ,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জামালখান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dilkhusacisc@gmail.com</a:t>
            </a:r>
          </a:p>
          <a:p>
            <a:pPr algn="ctr"/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dilkhusa@yahoo.com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5382" y="2985432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78039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0582795"/>
              </p:ext>
            </p:extLst>
          </p:nvPr>
        </p:nvGraphicFramePr>
        <p:xfrm>
          <a:off x="89088" y="190006"/>
          <a:ext cx="9716984" cy="647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8879256" y="4331562"/>
            <a:ext cx="3223656" cy="24314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30000"/>
            </a:pP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696265-9880-4B0D-A774-6F02C403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696265-9880-4B0D-A774-6F02C4038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967E0-D7AC-4A68-A0E8-B3B5F73C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A0967E0-D7AC-4A68-A0E8-B3B5F73C3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52CAD-BF09-405C-BEE7-BCCD2F7B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8852CAD-BF09-405C-BEE7-BCCD2F7B4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935A6-1756-43CA-9DEC-AF00F6160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A6935A6-1756-43CA-9DEC-AF00F6160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274B4-E690-446E-847E-038A4CC65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9A274B4-E690-446E-847E-038A4CC65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3637C-A0B1-48B0-92FF-03C4CFBAA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A73637C-A0B1-48B0-92FF-03C4CFBAA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DFD7A-A577-4BD1-B76B-948C1A264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4EDFD7A-A577-4BD1-B76B-948C1A264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F20CB-2CF4-4F3A-9A4B-30AF7A71C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AF20CB-2CF4-4F3A-9A4B-30AF7A71C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09A12-3A4D-4204-9991-DF6CD20F1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7809A12-3A4D-4204-9991-DF6CD20F1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6" l="0" r="995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674" y="536371"/>
            <a:ext cx="4629150" cy="6305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952" y="21690"/>
            <a:ext cx="6866831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 মাধ্যমে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endParaRPr lang="as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10" b="3462"/>
          <a:stretch/>
        </p:blipFill>
        <p:spPr>
          <a:xfrm>
            <a:off x="14423" y="380008"/>
            <a:ext cx="6198788" cy="6472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4621" y="6337441"/>
            <a:ext cx="210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https://www.iconspng.com/</a:t>
            </a:r>
          </a:p>
          <a:p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https://www.pinterest.com/</a:t>
            </a:r>
          </a:p>
        </p:txBody>
      </p:sp>
      <p:pic>
        <p:nvPicPr>
          <p:cNvPr id="9218" name="Picture 2" descr="White Envelope Png - Apps Mail | Transparent PNG Download #2172081 ...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63556">
            <a:off x="2170672" y="5345587"/>
            <a:ext cx="697748" cy="4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Connector 15"/>
          <p:cNvSpPr/>
          <p:nvPr/>
        </p:nvSpPr>
        <p:spPr>
          <a:xfrm>
            <a:off x="8550599" y="2497246"/>
            <a:ext cx="274320" cy="2743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1849" y="894129"/>
            <a:ext cx="1727188" cy="18774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30000"/>
            </a:pP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54433" y="3443338"/>
            <a:ext cx="4023360" cy="1669213"/>
            <a:chOff x="4454433" y="3443338"/>
            <a:chExt cx="4023360" cy="16692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860" l="0" r="100000">
                          <a14:backgroundMark x1="994" y1="36943" x2="0" y2="42038"/>
                          <a14:backgroundMark x1="18489" y1="90127" x2="15308" y2="88217"/>
                          <a14:backgroundMark x1="14911" y1="88217" x2="11730" y2="84395"/>
                          <a14:backgroundMark x1="10338" y1="80573" x2="7356" y2="76752"/>
                          <a14:backgroundMark x1="6958" y1="76752" x2="4573" y2="73248"/>
                          <a14:backgroundMark x1="4374" y1="73248" x2="2982" y2="69427"/>
                          <a14:backgroundMark x1="2783" y1="69427" x2="1392" y2="65287"/>
                          <a14:backgroundMark x1="994" y1="65287" x2="0" y2="614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787" y="3443338"/>
              <a:ext cx="3935511" cy="106912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>
            <a:xfrm>
              <a:off x="4454433" y="4527776"/>
              <a:ext cx="402336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marL="463550" indent="-463550" algn="ctr">
                <a:buClr>
                  <a:schemeClr val="bg1"/>
                </a:buClr>
                <a:buSzPct val="130000"/>
                <a:buFont typeface="Wingdings" panose="05000000000000000000" pitchFamily="2" charset="2"/>
                <a:buChar char="@"/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কাছাকাছি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দূরত্বে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ক্যাবল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67132" y="5150326"/>
            <a:ext cx="4023360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SzPct val="130000"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463550" indent="-463550" algn="ctr">
              <a:buClr>
                <a:schemeClr val="bg1"/>
              </a:buClr>
              <a:buSzPct val="130000"/>
              <a:buFont typeface="Wingdings" panose="05000000000000000000" pitchFamily="2" charset="2"/>
              <a:buChar char="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অপটিক্যাল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3550" indent="-463550" algn="ctr">
              <a:buClr>
                <a:schemeClr val="bg1"/>
              </a:buClr>
              <a:buSzPct val="130000"/>
              <a:buFont typeface="Wingdings" panose="05000000000000000000" pitchFamily="2" charset="2"/>
              <a:buChar char="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0040465">
            <a:off x="406928" y="1577319"/>
            <a:ext cx="3629257" cy="22159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30000"/>
            </a:pPr>
            <a:r>
              <a:rPr lang="as-IN" sz="4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 মাধ্যমে </a:t>
            </a:r>
            <a:endParaRPr lang="en-US" sz="4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30000"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>
            <a:off x="4348023" y="3880178"/>
            <a:ext cx="0" cy="36576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4348023" y="5722283"/>
            <a:ext cx="0" cy="36576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509087" y="5578721"/>
            <a:ext cx="3285798" cy="1200329"/>
            <a:chOff x="8435079" y="6122836"/>
            <a:chExt cx="3285798" cy="1200329"/>
          </a:xfrm>
        </p:grpSpPr>
        <p:sp>
          <p:nvSpPr>
            <p:cNvPr id="29" name="Rectangle 28"/>
            <p:cNvSpPr/>
            <p:nvPr/>
          </p:nvSpPr>
          <p:spPr>
            <a:xfrm>
              <a:off x="8807862" y="6122836"/>
              <a:ext cx="2913015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  <a:buSzPct val="130000"/>
              </a:pP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সিগন্যাল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পাঠানোর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buClr>
                  <a:schemeClr val="bg1"/>
                </a:buClr>
                <a:buSzPct val="130000"/>
              </a:pP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কার্যকর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rot="16200000">
              <a:off x="8298305" y="6785007"/>
              <a:ext cx="646334" cy="3727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5400000">
            <a:off x="5511800" y="1682405"/>
            <a:ext cx="0" cy="2743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5653" y="3022475"/>
            <a:ext cx="0" cy="2926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62928" y="2692872"/>
            <a:ext cx="0" cy="36576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0599 -0.01898 -0.01406 -0.03704 -0.02982 -0.03704 C -0.04766 -0.03704 -0.05365 -0.01898 -0.05964 2.22222E-6 C -0.06771 0.02106 -0.07357 0.0419 -0.09362 0.0419 C -0.11146 0.0419 -0.11745 0.02106 -0.12539 2.22222E-6 C -0.1293 -0.01898 -0.13737 -0.03704 -0.15521 -0.03704 C -0.17096 -0.03704 -0.17904 -0.01898 -0.18503 2.22222E-6 C -0.19089 0.02106 -0.19896 0.0419 -0.2168 0.0419 C -0.23477 0.0419 -0.2487 2.22222E-6 -0.2487 0.00023 C -0.25469 -0.01898 -0.26055 -0.03704 -0.27852 -0.03704 C -0.29635 -0.03704 -0.30234 -0.01898 -0.3082 2.22222E-6 C -0.31628 0.02106 -0.32227 0.0419 -0.34219 0.0419 C -0.36003 0.0419 -0.36602 0.02106 -0.37201 2.22222E-6 C -0.37995 -0.01898 -0.38594 -0.03704 -0.40378 -0.03704 C -0.41966 -0.03704 -0.4276 -0.01898 -0.43359 2.22222E-6 C -0.43958 0.02106 -0.44766 0.0419 -0.46549 0.0419 C -0.48333 0.0419 -0.48932 0.02106 -0.49727 2.22222E-6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138 C 0.00208 -0.02061 0.00742 -0.04399 0.02435 -0.05579 C 0.04401 -0.06991 0.0543 -0.05811 0.06484 -0.04514 C 0.07787 -0.03195 0.0888 -0.01713 0.11055 -0.03287 C 0.13008 -0.04699 0.13203 -0.07084 0.13659 -0.09676 C 0.13659 -0.11737 0.14154 -0.14028 0.16107 -0.15417 C 0.17852 -0.16667 0.19089 -0.15625 0.20143 -0.14352 C 0.21237 -0.12848 0.22591 -0.11574 0.24505 -0.12963 C 0.26419 -0.14329 0.27096 -0.19329 0.27109 -0.19306 C 0.27331 -0.21528 0.27604 -0.23681 0.29557 -0.25093 C 0.3151 -0.26482 0.32526 -0.25278 0.33594 -0.23982 C 0.34909 -0.22639 0.36003 -0.21204 0.38177 -0.22755 C 0.4013 -0.24167 0.40313 -0.26551 0.40521 -0.28959 C 0.41029 -0.31389 0.41263 -0.33496 0.43216 -0.34908 C 0.44961 -0.36181 0.46211 -0.35093 0.47266 -0.33797 C 0.48359 -0.32315 0.49662 -0.31019 0.51615 -0.32431 C 0.53555 -0.33797 0.53763 -0.36204 0.54219 -0.38797 " pathEditMode="relative" rAng="20280000" ptsTypes="AAAAAAAAAAAAAAAAA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791" y="1578659"/>
            <a:ext cx="627845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 </a:t>
            </a:r>
            <a:r>
              <a:rPr lang="as-I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প্রদক্ষিণকারী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 কোনো বস্তুই হলো </a:t>
            </a:r>
            <a:r>
              <a:rPr lang="as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as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097" y="2353435"/>
            <a:ext cx="3080408" cy="3080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704" y="1219193"/>
            <a:ext cx="577192" cy="5771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103" y="1471441"/>
            <a:ext cx="4844396" cy="4844396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50791" y="3223436"/>
            <a:ext cx="6278450" cy="218521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as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মাধ্যাকর্ষণ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বলের প্রভাবে পৃথিবীর চারদিকে ঘুরে।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স্যাটেলাইটকে মহাকাশে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রাখার জন্য কোন </a:t>
            </a:r>
            <a:r>
              <a:rPr lang="as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জ্বালানী খরচ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হয় </a:t>
            </a:r>
            <a:r>
              <a:rPr lang="as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2460" y="4291690"/>
            <a:ext cx="1828799" cy="101566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/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2160" y="6581001"/>
            <a:ext cx="285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https://the-sii-inc.com/countries-served/</a:t>
            </a:r>
          </a:p>
        </p:txBody>
      </p:sp>
    </p:spTree>
    <p:extLst>
      <p:ext uri="{BB962C8B-B14F-4D97-AF65-F5344CB8AC3E}">
        <p14:creationId xmlns:p14="http://schemas.microsoft.com/office/powerpoint/2010/main" val="3110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2.59259E-6 C 0.1099 2.59259E-6 0.19766 0.15578 0.19766 0.34791 C 0.19766 0.53981 0.1099 0.69583 0.00183 0.69583 C -0.10625 0.69583 -0.19375 0.53981 -0.19375 0.34791 C -0.19375 0.15578 -0.10625 2.59259E-6 0.00183 2.59259E-6 Z " pathEditMode="relative" rAng="0" ptsTypes="AAAAA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9320"/>
            <a:ext cx="10731500" cy="61626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713372">
            <a:off x="1781614" y="3611506"/>
            <a:ext cx="7456362" cy="1130224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5052595" y="3376447"/>
            <a:ext cx="548640" cy="548640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1243"/>
            <a:ext cx="4432300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অন্যগুলো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6898" y="1211243"/>
            <a:ext cx="5906814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6446" y="2607006"/>
            <a:ext cx="1460938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/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3434" y="6541068"/>
            <a:ext cx="4828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https://www.astrome.co/blogs/how-do-satellites-survive-hot-and-cold-orbit-environments/</a:t>
            </a:r>
          </a:p>
        </p:txBody>
      </p:sp>
    </p:spTree>
    <p:extLst>
      <p:ext uri="{BB962C8B-B14F-4D97-AF65-F5344CB8AC3E}">
        <p14:creationId xmlns:p14="http://schemas.microsoft.com/office/powerpoint/2010/main" val="24591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C 0.15638 -0.07408 0.28971 -0.09746 0.29622 -0.04931 C 0.3043 -0.00278 0.1832 0.09583 0.02383 0.17152 C -0.1306 0.24583 -0.26484 0.26828 -0.27188 0.22176 C -0.28177 0.17615 -0.15846 0.07569 1.04167E-6 4.07407E-6 Z " pathEditMode="relative" rAng="20700000" ptsTypes="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6461" y="5899576"/>
            <a:ext cx="10199077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8397" y="6547948"/>
            <a:ext cx="4314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https://solarsystem.nasa.gov/resources/373/earth-our-living-planet/</a:t>
            </a:r>
            <a:endParaRPr lang="en-US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4E97D-6551-45CE-A129-27083EACB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2" b="97049" l="9961" r="89844">
                        <a14:foregroundMark x1="36230" y1="10243" x2="44043" y2="4688"/>
                        <a14:foregroundMark x1="44043" y1="4688" x2="52148" y2="3819"/>
                        <a14:foregroundMark x1="52148" y1="3819" x2="60156" y2="7292"/>
                        <a14:foregroundMark x1="60156" y1="7292" x2="52344" y2="10764"/>
                        <a14:foregroundMark x1="52344" y1="10764" x2="36230" y2="10243"/>
                        <a14:foregroundMark x1="58306" y1="90769" x2="38574" y2="91319"/>
                        <a14:foregroundMark x1="38574" y1="91319" x2="46777" y2="96701"/>
                        <a14:foregroundMark x1="46777" y1="96701" x2="48262" y2="96791"/>
                        <a14:foregroundMark x1="62891" y1="90625" x2="53125" y2="97049"/>
                        <a14:backgroundMark x1="52941" y1="96651" x2="52539" y2="96875"/>
                        <a14:backgroundMark x1="64063" y1="90451" x2="63067" y2="91006"/>
                        <a14:backgroundMark x1="52539" y1="96875" x2="48633" y2="97743"/>
                        <a14:backgroundMark x1="54268" y1="99521" x2="54688" y2="99653"/>
                        <a14:backgroundMark x1="48633" y1="97743" x2="54013" y2="99440"/>
                        <a14:backgroundMark x1="54688" y1="99653" x2="58594" y2="99132"/>
                        <a14:backgroundMark x1="63359" y1="91638" x2="63672" y2="91146"/>
                        <a14:backgroundMark x1="58594" y1="99132" x2="61552" y2="94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3" t="2411" r="23284" b="2650"/>
          <a:stretch/>
        </p:blipFill>
        <p:spPr>
          <a:xfrm>
            <a:off x="5729579" y="46863"/>
            <a:ext cx="732842" cy="735330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CAFEFAC-B810-430C-98C9-F645A795123C}"/>
              </a:ext>
            </a:extLst>
          </p:cNvPr>
          <p:cNvSpPr/>
          <p:nvPr/>
        </p:nvSpPr>
        <p:spPr>
          <a:xfrm>
            <a:off x="3730752" y="393192"/>
            <a:ext cx="4730496" cy="473049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8F2B2-ECB3-4DC6-8585-68E64BF8F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6" t="3805" r="2820" b="1308"/>
          <a:stretch/>
        </p:blipFill>
        <p:spPr>
          <a:xfrm>
            <a:off x="4756675" y="1461468"/>
            <a:ext cx="2737406" cy="2731654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B51B9A-7D3E-4AF3-BEFF-6CF754756F11}"/>
              </a:ext>
            </a:extLst>
          </p:cNvPr>
          <p:cNvSpPr/>
          <p:nvPr/>
        </p:nvSpPr>
        <p:spPr>
          <a:xfrm>
            <a:off x="109474" y="6547948"/>
            <a:ext cx="5726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https://wi-images.condecdn.net/image/aa8DBWoMzZE/crop/600/f/static1squarespace.jpg</a:t>
            </a:r>
            <a:endParaRPr lang="en-US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6 C 0.10703 -0.00186 0.19401 0.15254 0.19401 0.34305 C 0.19401 0.53333 0.10703 0.68796 0 0.68796 C -0.10729 0.68796 -0.19401 0.53333 -0.19401 0.34305 C -0.19401 0.15254 -0.10729 -0.00186 0 -0.0018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59007" y="0"/>
            <a:ext cx="1072493" cy="809297"/>
          </a:xfrm>
          <a:prstGeom prst="rect">
            <a:avLst/>
          </a:prstGeom>
          <a:solidFill>
            <a:srgbClr val="000E2B"/>
          </a:solidFill>
          <a:ln>
            <a:solidFill>
              <a:srgbClr val="000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5327"/>
            <a:ext cx="10731500" cy="6162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1" y="2755850"/>
            <a:ext cx="1828799" cy="83099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70" y="0"/>
            <a:ext cx="8586952" cy="2123658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স্যাটেলাইটকে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জিও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186" y="5283825"/>
            <a:ext cx="10279117" cy="1569660"/>
          </a:xfrm>
          <a:prstGeom prst="rect">
            <a:avLst/>
          </a:prstGeom>
          <a:solidFill>
            <a:srgbClr val="000E2B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পাঠালে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সিগন্যালটিকে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3626099" y="6159056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087721" y="5670334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3434" y="6541068"/>
            <a:ext cx="4828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https://www.astrome.co/blogs/how-do-satellites-survive-hot-and-cold-orbit-environments/</a:t>
            </a:r>
          </a:p>
        </p:txBody>
      </p:sp>
    </p:spTree>
    <p:extLst>
      <p:ext uri="{BB962C8B-B14F-4D97-AF65-F5344CB8AC3E}">
        <p14:creationId xmlns:p14="http://schemas.microsoft.com/office/powerpoint/2010/main" val="35970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7" grpId="0" uiExpand="1" build="p" bldLvl="5" animBg="1"/>
      <p:bldP spid="8" grpId="0" uiExpand="1" build="p" bldLvl="5" animBg="1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tellite HD PNG-PlusPNG.com-2221 - Sate #5597 - PNG Images - PNGi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89" y="746233"/>
            <a:ext cx="3279228" cy="1891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ing Earth Gifs (With images) | Earth gif, Cool animated gifs ...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038" y="4273109"/>
            <a:ext cx="2481942" cy="2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81249" y="1187663"/>
            <a:ext cx="365760" cy="3200400"/>
            <a:chOff x="5760479" y="1023256"/>
            <a:chExt cx="365760" cy="3200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15729" y="1023256"/>
              <a:ext cx="0" cy="3200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5943359" y="840376"/>
              <a:ext cx="0" cy="36576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 rot="16200000">
            <a:off x="1676461" y="2495475"/>
            <a:ext cx="3204845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1266" y="6478052"/>
            <a:ext cx="285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https://the-sii-inc.com/countries-served/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601607" y="1123707"/>
            <a:ext cx="8977222" cy="8779493"/>
            <a:chOff x="-1601607" y="1123707"/>
            <a:chExt cx="8977222" cy="8779493"/>
          </a:xfrm>
        </p:grpSpPr>
        <p:sp>
          <p:nvSpPr>
            <p:cNvPr id="2" name="Block Arc 1"/>
            <p:cNvSpPr/>
            <p:nvPr/>
          </p:nvSpPr>
          <p:spPr>
            <a:xfrm>
              <a:off x="-1402625" y="1124960"/>
              <a:ext cx="8778240" cy="8778240"/>
            </a:xfrm>
            <a:prstGeom prst="blockArc">
              <a:avLst>
                <a:gd name="adj1" fmla="val 15769977"/>
                <a:gd name="adj2" fmla="val 1010557"/>
                <a:gd name="adj3" fmla="val 0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-1601607" y="1123707"/>
              <a:ext cx="8778240" cy="8778240"/>
            </a:xfrm>
            <a:prstGeom prst="blockArc">
              <a:avLst>
                <a:gd name="adj1" fmla="val 15954114"/>
                <a:gd name="adj2" fmla="val 17155661"/>
                <a:gd name="adj3" fmla="val 7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21266" y="1692164"/>
            <a:ext cx="8338697" cy="255454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উচ্চতায় 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 সহজেই নিয়ন্ত্রণের বাইরে চলে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 পারে।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 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মাটিতে আছড়ে পড়বে।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860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166" y="920638"/>
            <a:ext cx="5854426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জিও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66" y="1547839"/>
            <a:ext cx="5854426" cy="3762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3095379" y="3841534"/>
            <a:ext cx="578070" cy="5780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166" y="5352586"/>
            <a:ext cx="5854426" cy="150810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১৯৬৪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Syncom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টোকিও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সামার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অলিম্পিক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টেলিকাস্টের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appy Birthday Syncom 3, The First Geostationary Communication ..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8394" y="1569733"/>
            <a:ext cx="4802365" cy="51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28394" y="5352586"/>
            <a:ext cx="5854426" cy="1569660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685800" indent="-685800" algn="just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Retekess TR604 AM FM Radio Portable Transistor Analog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8"/>
          <a:stretch/>
        </p:blipFill>
        <p:spPr bwMode="auto">
          <a:xfrm>
            <a:off x="121965" y="1466352"/>
            <a:ext cx="2810376" cy="23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lephone Black Panasonic KX-TS500MXB | OfficeMat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114809"/>
            <a:ext cx="3048000" cy="24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msung prepares $116 billion battle chest for mobile chips fight ..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7994" y="2882540"/>
            <a:ext cx="1934319" cy="38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es the Internet Need Regulating? - Geniuszo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017" y="4681139"/>
            <a:ext cx="2719081" cy="20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618" y="2717227"/>
            <a:ext cx="1505058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00050" indent="-400050" algn="ctr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15" y="6171453"/>
            <a:ext cx="1872920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61963" indent="-461963" algn="ctr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026" y="487595"/>
            <a:ext cx="1978025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61963" indent="-461963" algn="ctr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8731" y="3886903"/>
            <a:ext cx="1792844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346075" indent="-346075" algn="ctr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9390" y="4450086"/>
            <a:ext cx="4246179" cy="2308324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685800" indent="-685800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পেতে </a:t>
            </a:r>
            <a:r>
              <a:rPr lang="as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জিও স্টেশনারি স্যাটেলাই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8" name="Picture 10" descr="Free Download Of Satellite Icon Clipart #40933 - Free Icons and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1558" flipH="1">
            <a:off x="6748433" y="1191628"/>
            <a:ext cx="3543500" cy="22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06845" y="367862"/>
            <a:ext cx="3226676" cy="3441977"/>
          </a:xfrm>
          <a:prstGeom prst="roundRect">
            <a:avLst>
              <a:gd name="adj" fmla="val 1113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5506196" y="1026055"/>
            <a:ext cx="3480149" cy="12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1527153" y="755056"/>
            <a:ext cx="7589890" cy="1483699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Walton W32Q20-813mm LED Television: Buy Online at Best Prices in ..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5931" y="4336808"/>
            <a:ext cx="2628114" cy="20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urved Connector 20"/>
          <p:cNvCxnSpPr/>
          <p:nvPr/>
        </p:nvCxnSpPr>
        <p:spPr>
          <a:xfrm rot="5400000" flipH="1" flipV="1">
            <a:off x="5970013" y="3503887"/>
            <a:ext cx="1841637" cy="112485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18386" y="6218906"/>
            <a:ext cx="1981633" cy="584775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346075" indent="-346075" algn="ctr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184001" y="2401368"/>
            <a:ext cx="5803861" cy="3770085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535559" y="2882540"/>
            <a:ext cx="2971376" cy="176475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4.vectorstock.com/i/1000x1000/04/78/satellite-dish-vector-2252047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83" r="100000">
                        <a14:foregroundMark x1="23883" y1="4870" x2="47893" y2="1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372" y="0"/>
            <a:ext cx="5845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3486" y="97972"/>
            <a:ext cx="4191000" cy="144655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দিয়ে যোগাযোগে সমস্যা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as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6343" y="3429000"/>
            <a:ext cx="4504851" cy="2985433"/>
          </a:xfrm>
          <a:prstGeom prst="rect">
            <a:avLst/>
          </a:prstGeom>
          <a:solidFill>
            <a:srgbClr val="000E2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30000"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এন্টেনার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Clr>
                <a:srgbClr val="FF0000"/>
              </a:buClr>
              <a:buSzPct val="130000"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6210" y="6581001"/>
            <a:ext cx="2202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http://www.vectorstock.com/</a:t>
            </a:r>
          </a:p>
        </p:txBody>
      </p:sp>
    </p:spTree>
    <p:extLst>
      <p:ext uri="{BB962C8B-B14F-4D97-AF65-F5344CB8AC3E}">
        <p14:creationId xmlns:p14="http://schemas.microsoft.com/office/powerpoint/2010/main" val="2932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6495" y="118084"/>
            <a:ext cx="7243068" cy="92333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2070" y="4016400"/>
            <a:ext cx="2698333" cy="1060704"/>
            <a:chOff x="9239828" y="4009309"/>
            <a:chExt cx="2698333" cy="1060704"/>
          </a:xfrm>
        </p:grpSpPr>
        <p:sp>
          <p:nvSpPr>
            <p:cNvPr id="5" name="Rectangle 4"/>
            <p:cNvSpPr/>
            <p:nvPr/>
          </p:nvSpPr>
          <p:spPr>
            <a:xfrm>
              <a:off x="9740123" y="4173901"/>
              <a:ext cx="2198038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323232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স্যাটেলাইট </a:t>
              </a:r>
              <a:endPara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 rot="16200000">
              <a:off x="8962157" y="4286980"/>
              <a:ext cx="1060704" cy="505362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63434" y="6541068"/>
            <a:ext cx="4140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https://www.dw.com/en/four-more-galileo-satellites-enter-space/a-36422029</a:t>
            </a:r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1D4089-FBE4-43F4-B49A-B9793EE5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79" y="1455039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46915" y="1727402"/>
            <a:ext cx="6814456" cy="4154984"/>
          </a:xfrm>
          <a:prstGeom prst="rect">
            <a:avLst/>
          </a:prstGeom>
          <a:solidFill>
            <a:srgbClr val="000E2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SzPct val="130000"/>
              <a:buBlip>
                <a:blip r:embed="rId2"/>
              </a:buBlip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Clr>
                <a:srgbClr val="FF0000"/>
              </a:buClr>
              <a:buSzPct val="130000"/>
              <a:buBlip>
                <a:blip r:embed="rId2"/>
              </a:buBlip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রিসিভারের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 algn="just">
              <a:buClr>
                <a:srgbClr val="FF0000"/>
              </a:buClr>
              <a:buSzPct val="130000"/>
              <a:buBlip>
                <a:blip r:embed="rId2"/>
              </a:buBlip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বিলম্ব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(Time Delay)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Clr>
                <a:srgbClr val="FF0000"/>
              </a:buClr>
              <a:buSzPct val="130000"/>
              <a:buBlip>
                <a:blip r:embed="rId2"/>
              </a:buBlip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রিসিভার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00" y="5114924"/>
            <a:ext cx="1719943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94" y="5114923"/>
            <a:ext cx="1712749" cy="1743075"/>
          </a:xfrm>
          <a:prstGeom prst="rect">
            <a:avLst/>
          </a:prstGeom>
        </p:spPr>
      </p:pic>
      <p:pic>
        <p:nvPicPr>
          <p:cNvPr id="4106" name="Picture 10" descr="Satellite Icons PNG - Free PNG and Icons Downloa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629" y="97972"/>
            <a:ext cx="2857500" cy="16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33160" y="1462298"/>
            <a:ext cx="1541579" cy="3652625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88904" y="1534423"/>
            <a:ext cx="1353752" cy="3538375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4247" y="97972"/>
            <a:ext cx="4348724" cy="144655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দিয়ে যোগাযোগে সমস্যা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as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41403" y="4842114"/>
            <a:ext cx="365760" cy="365760"/>
          </a:xfrm>
          <a:prstGeom prst="ellips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8296" y="1361642"/>
            <a:ext cx="365760" cy="365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09507" y="6425626"/>
            <a:ext cx="294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https://www.thefinancialexpress.com.bd//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E6DA83C-8C60-472F-985C-47F9F31E33A1}"/>
              </a:ext>
            </a:extLst>
          </p:cNvPr>
          <p:cNvSpPr/>
          <p:nvPr/>
        </p:nvSpPr>
        <p:spPr>
          <a:xfrm rot="20396159">
            <a:off x="3190197" y="2975303"/>
            <a:ext cx="441522" cy="17040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80086B1-55D3-45A0-8C7C-CE548B68FCAF}"/>
              </a:ext>
            </a:extLst>
          </p:cNvPr>
          <p:cNvSpPr/>
          <p:nvPr/>
        </p:nvSpPr>
        <p:spPr>
          <a:xfrm rot="1203841" flipV="1">
            <a:off x="1956715" y="2969266"/>
            <a:ext cx="441522" cy="17040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2226 -0.5194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1095 0.5104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  <p:bldP spid="10" grpId="0" animBg="1"/>
      <p:bldP spid="10" grpId="1" animBg="1"/>
      <p:bldP spid="25" grpId="0" animBg="1"/>
      <p:bldP spid="25" grpId="1" animBg="1"/>
      <p:bldP spid="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276" y="1977426"/>
            <a:ext cx="3783724" cy="48805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1495" y="769918"/>
            <a:ext cx="4646557" cy="6088082"/>
            <a:chOff x="-11495" y="769918"/>
            <a:chExt cx="5035441" cy="60880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769918"/>
              <a:ext cx="5023945" cy="6867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495" y="1444021"/>
              <a:ext cx="5035441" cy="5413979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4135815" y="4230418"/>
            <a:ext cx="578070" cy="5780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3885" y="2030630"/>
            <a:ext cx="3615568" cy="3600986"/>
          </a:xfrm>
          <a:prstGeom prst="rect">
            <a:avLst/>
          </a:prstGeom>
          <a:solidFill>
            <a:srgbClr val="000F2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61963" indent="-461963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যুগের সূচনা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endParaRPr lang="as-I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1963" indent="-461963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প্রেরণকারী দেশের তালিকায় বাংলাদেশের অবস্থান: 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৫৭ তম</a:t>
            </a:r>
          </a:p>
          <a:p>
            <a:pPr marL="461963" indent="-461963">
              <a:buClr>
                <a:srgbClr val="FFC000"/>
              </a:buClr>
              <a:buSzPct val="130000"/>
              <a:buFont typeface="Wingdings" panose="05000000000000000000" pitchFamily="2" charset="2"/>
              <a:buChar char="@"/>
            </a:pPr>
            <a:r>
              <a:rPr lang="as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উৎক্ষেপণ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কেনেডি স্পেস সেন্টার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6860" y="118084"/>
            <a:ext cx="7243068" cy="64633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স্যাটেলাইট - ১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2" y="4923462"/>
            <a:ext cx="4617161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30000"/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১২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1383" y="835063"/>
            <a:ext cx="5129565" cy="1077218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SzPct val="130000"/>
              <a:buFont typeface="Wingdings" panose="05000000000000000000" pitchFamily="2" charset="2"/>
              <a:buChar char="@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নি:সন্দেহে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8394" y="6396335"/>
            <a:ext cx="2125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http://www.ourtimebd.com/</a:t>
            </a:r>
          </a:p>
          <a:p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https://www.poandpo.com/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56231" y="918797"/>
            <a:ext cx="1550425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as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উৎক্ষেপণ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19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 bldLvl="5" animBg="1"/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775" y="1340462"/>
            <a:ext cx="9765793" cy="3785652"/>
          </a:xfrm>
          <a:prstGeom prst="rect">
            <a:avLst/>
          </a:prstGeom>
          <a:noFill/>
          <a:ln>
            <a:solidFill>
              <a:srgbClr val="F16724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131000"/>
            </a:pP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১: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31000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Clr>
                <a:srgbClr val="FF0000"/>
              </a:buClr>
              <a:buSzPct val="131000"/>
            </a:pP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Clr>
                <a:srgbClr val="FF0000"/>
              </a:buClr>
              <a:buSzPct val="131000"/>
            </a:pP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860" y="82915"/>
            <a:ext cx="7243068" cy="92333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5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 Classroom Advertising Background, Advertising Background ...">
            <a:extLst>
              <a:ext uri="{FF2B5EF4-FFF2-40B4-BE49-F238E27FC236}">
                <a16:creationId xmlns:a16="http://schemas.microsoft.com/office/drawing/2014/main" id="{AD3504DD-AE4D-423C-9F4A-058C8685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3928" y="614855"/>
            <a:ext cx="65475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rgbClr val="FFB9B9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878" y="1440365"/>
            <a:ext cx="10920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682625" indent="-682625" algn="just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প্রেরণকারী দেশের তালিকায় বাংলাদেশের অবস্থান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কততম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FE278-CBDF-4A44-9FFD-1784CEAED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218" r="1168" b="295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65328" y="809295"/>
            <a:ext cx="468235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8989" y="1821067"/>
            <a:ext cx="101950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সমস্যা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88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3298" y="1397111"/>
            <a:ext cx="726993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5" name="Block Arc 4"/>
          <p:cNvSpPr/>
          <p:nvPr/>
        </p:nvSpPr>
        <p:spPr>
          <a:xfrm>
            <a:off x="915634" y="1137933"/>
            <a:ext cx="10597798" cy="3998512"/>
          </a:xfrm>
          <a:prstGeom prst="blockArc">
            <a:avLst>
              <a:gd name="adj1" fmla="val 16111817"/>
              <a:gd name="adj2" fmla="val 15932129"/>
              <a:gd name="adj3" fmla="val 11047"/>
            </a:avLst>
          </a:prstGeom>
          <a:gradFill>
            <a:gsLst>
              <a:gs pos="0">
                <a:srgbClr val="FFC000"/>
              </a:gs>
              <a:gs pos="33000">
                <a:srgbClr val="FF0000"/>
              </a:gs>
              <a:gs pos="62000">
                <a:schemeClr val="accent6">
                  <a:lumMod val="75000"/>
                </a:schemeClr>
              </a:gs>
              <a:gs pos="100000">
                <a:srgbClr val="0070C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8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67171"/>
            <a:ext cx="8534400" cy="304698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1৪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ফাইবার </a:t>
            </a:r>
            <a:r>
              <a:rPr lang="en-US" sz="40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৩১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৩২</a:t>
            </a:r>
            <a:endParaRPr lang="bn-BD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8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8" y="797041"/>
            <a:ext cx="5020972" cy="5722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288" y="797041"/>
            <a:ext cx="5023290" cy="3762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792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031" y="1514136"/>
            <a:ext cx="10609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860" y="118084"/>
            <a:ext cx="7243068" cy="923330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495" y="118084"/>
            <a:ext cx="7243068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3189" y="1848652"/>
            <a:ext cx="374869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232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সেকশন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hina Chinese Furniture Melamine Panel Office Workstation Desks ...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3189" y="4180937"/>
            <a:ext cx="3657600" cy="2560320"/>
          </a:xfrm>
          <a:prstGeom prst="roundRect">
            <a:avLst>
              <a:gd name="adj" fmla="val 9702"/>
            </a:avLst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dern Office Workstation at Rs 25000/piece | Desking System ...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9861" y="3502169"/>
            <a:ext cx="3657600" cy="2560320"/>
          </a:xfrm>
          <a:prstGeom prst="roundRect">
            <a:avLst>
              <a:gd name="adj" fmla="val 9702"/>
            </a:avLst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ffice Table interior design for office workstation, office design ...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013" y="1368467"/>
            <a:ext cx="3657600" cy="2560320"/>
          </a:xfrm>
          <a:prstGeom prst="roundRect">
            <a:avLst>
              <a:gd name="adj" fmla="val 9702"/>
            </a:avLst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urved Connector 22"/>
          <p:cNvCxnSpPr/>
          <p:nvPr/>
        </p:nvCxnSpPr>
        <p:spPr>
          <a:xfrm>
            <a:off x="3034939" y="3471587"/>
            <a:ext cx="1981349" cy="1962214"/>
          </a:xfrm>
          <a:prstGeom prst="curvedConnector3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3493613" y="3032593"/>
            <a:ext cx="5781951" cy="2313842"/>
          </a:xfrm>
          <a:prstGeom prst="curvedConnector3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cxnSpLocks/>
          </p:cNvCxnSpPr>
          <p:nvPr/>
        </p:nvCxnSpPr>
        <p:spPr>
          <a:xfrm>
            <a:off x="4057794" y="2012730"/>
            <a:ext cx="5774194" cy="2789407"/>
          </a:xfrm>
          <a:prstGeom prst="curvedConnector3">
            <a:avLst>
              <a:gd name="adj1" fmla="val 59924"/>
            </a:avLst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cxnSpLocks/>
          </p:cNvCxnSpPr>
          <p:nvPr/>
        </p:nvCxnSpPr>
        <p:spPr>
          <a:xfrm>
            <a:off x="7159651" y="5377017"/>
            <a:ext cx="1456861" cy="492956"/>
          </a:xfrm>
          <a:prstGeom prst="curvedConnector3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489396" y="6431199"/>
            <a:ext cx="2444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http://www.topchinasupplier.com/</a:t>
            </a:r>
          </a:p>
        </p:txBody>
      </p:sp>
    </p:spTree>
    <p:extLst>
      <p:ext uri="{BB962C8B-B14F-4D97-AF65-F5344CB8AC3E}">
        <p14:creationId xmlns:p14="http://schemas.microsoft.com/office/powerpoint/2010/main" val="16536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ile:ChittagongCityCorporation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6420" y="11122"/>
            <a:ext cx="6270853" cy="6796077"/>
          </a:xfrm>
          <a:prstGeom prst="rect">
            <a:avLst/>
          </a:prstGeom>
          <a:noFill/>
          <a:ln w="38100">
            <a:solidFill>
              <a:srgbClr val="3232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2157" y="1867359"/>
            <a:ext cx="4392922" cy="1754326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2739222" y="593419"/>
            <a:ext cx="1110283" cy="1051526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V="1">
            <a:off x="4209170" y="1396694"/>
            <a:ext cx="780994" cy="705405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2553406" y="1820763"/>
            <a:ext cx="1074718" cy="1066516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>
            <a:off x="3789991" y="1373196"/>
            <a:ext cx="1845965" cy="602252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2435699" y="4390333"/>
            <a:ext cx="1471015" cy="162319"/>
          </a:xfrm>
          <a:prstGeom prst="curvedConnector3">
            <a:avLst>
              <a:gd name="adj1" fmla="val 51727"/>
            </a:avLst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2509934" y="2338646"/>
            <a:ext cx="1620937" cy="615442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12157" y="3683506"/>
            <a:ext cx="437972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232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সংযুক্ত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02298" y="6578789"/>
            <a:ext cx="1969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http://en.banglapedia.org/</a:t>
            </a:r>
          </a:p>
        </p:txBody>
      </p:sp>
    </p:spTree>
    <p:extLst>
      <p:ext uri="{BB962C8B-B14F-4D97-AF65-F5344CB8AC3E}">
        <p14:creationId xmlns:p14="http://schemas.microsoft.com/office/powerpoint/2010/main" val="32429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474x/8d/7c/39/8d7c390c960cf2424659d4b44ca5d44c--bangladesh-divi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333" y="0"/>
            <a:ext cx="5035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535" y="6419063"/>
            <a:ext cx="364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 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https://www.pinterest.com/pin/51087777002194161/</a:t>
            </a:r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2262323" y="2253018"/>
            <a:ext cx="1218750" cy="1137885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H="1" flipV="1">
            <a:off x="3124828" y="2810503"/>
            <a:ext cx="1088917" cy="148078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3743326" y="3494626"/>
            <a:ext cx="1590675" cy="1509175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2660636" y="3589891"/>
            <a:ext cx="886877" cy="696347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>
            <a:off x="2433248" y="975707"/>
            <a:ext cx="2323995" cy="1277310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2265160" y="2479966"/>
            <a:ext cx="1909129" cy="1629366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1955487" y="1396687"/>
            <a:ext cx="4028096" cy="3186136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3208632" y="2988662"/>
            <a:ext cx="2379494" cy="1190542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V="1">
            <a:off x="4444037" y="3957620"/>
            <a:ext cx="1155649" cy="758810"/>
          </a:xfrm>
          <a:prstGeom prst="curvedConnector3">
            <a:avLst/>
          </a:prstGeom>
          <a:ln w="28575">
            <a:solidFill>
              <a:srgbClr val="0000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2157" y="1867359"/>
            <a:ext cx="4392922" cy="1754326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2157" y="3683506"/>
            <a:ext cx="437972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232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সংযুক্ত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88206" y="32943"/>
            <a:ext cx="2707794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0" y="21690"/>
            <a:ext cx="7087184" cy="769441"/>
          </a:xfrm>
          <a:prstGeom prst="rect">
            <a:avLst/>
          </a:prstGeom>
          <a:gradFill>
            <a:gsLst>
              <a:gs pos="0">
                <a:srgbClr val="71DAFF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1834"/>
            <a:ext cx="12192000" cy="5806166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flipV="1">
            <a:off x="5113240" y="3079114"/>
            <a:ext cx="3705400" cy="934083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46367" y="2335705"/>
            <a:ext cx="91440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56067" y="4013197"/>
            <a:ext cx="91440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Football PNG imag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396" y="351931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3d football png Transparent image free downloa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396" y="464183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3016332" y="1645962"/>
            <a:ext cx="6020790" cy="1192241"/>
          </a:xfrm>
          <a:custGeom>
            <a:avLst/>
            <a:gdLst>
              <a:gd name="connsiteX0" fmla="*/ 0 w 6020790"/>
              <a:gd name="connsiteY0" fmla="*/ 610350 h 1192241"/>
              <a:gd name="connsiteX1" fmla="*/ 3384468 w 6020790"/>
              <a:gd name="connsiteY1" fmla="*/ 16583 h 1192241"/>
              <a:gd name="connsiteX2" fmla="*/ 6020790 w 6020790"/>
              <a:gd name="connsiteY2" fmla="*/ 1192241 h 119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0790" h="1192241">
                <a:moveTo>
                  <a:pt x="0" y="610350"/>
                </a:moveTo>
                <a:cubicBezTo>
                  <a:pt x="1190501" y="264975"/>
                  <a:pt x="2381003" y="-80399"/>
                  <a:pt x="3384468" y="16583"/>
                </a:cubicBezTo>
                <a:cubicBezTo>
                  <a:pt x="4387933" y="113565"/>
                  <a:pt x="5204361" y="652903"/>
                  <a:pt x="6020790" y="1192241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694623" y="4791040"/>
            <a:ext cx="64008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https://i.pinimg.com/474x/8d/7c/39/8d7c390c960cf2424659d4b44ca5d44c--bangladesh-divisio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4354" y="2838203"/>
            <a:ext cx="862749" cy="11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0042441" y="4712163"/>
            <a:ext cx="91440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5113240" y="3266826"/>
            <a:ext cx="3694042" cy="1615680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3387" y="990857"/>
            <a:ext cx="82652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232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সংযুক্ত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2723824">
            <a:off x="9118043" y="3388648"/>
            <a:ext cx="1911374" cy="672951"/>
          </a:xfrm>
          <a:custGeom>
            <a:avLst/>
            <a:gdLst>
              <a:gd name="connsiteX0" fmla="*/ 0 w 6020790"/>
              <a:gd name="connsiteY0" fmla="*/ 610350 h 1192241"/>
              <a:gd name="connsiteX1" fmla="*/ 3384468 w 6020790"/>
              <a:gd name="connsiteY1" fmla="*/ 16583 h 1192241"/>
              <a:gd name="connsiteX2" fmla="*/ 6020790 w 6020790"/>
              <a:gd name="connsiteY2" fmla="*/ 1192241 h 119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0790" h="1192241">
                <a:moveTo>
                  <a:pt x="0" y="610350"/>
                </a:moveTo>
                <a:cubicBezTo>
                  <a:pt x="1190501" y="264975"/>
                  <a:pt x="2381003" y="-80399"/>
                  <a:pt x="3384468" y="16583"/>
                </a:cubicBezTo>
                <a:cubicBezTo>
                  <a:pt x="4387933" y="113565"/>
                  <a:pt x="5204361" y="652903"/>
                  <a:pt x="6020790" y="1192241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195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8979">
            <a:off x="11026373" y="1971727"/>
            <a:ext cx="400165" cy="26764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057500"/>
            <a:ext cx="5420896" cy="830997"/>
            <a:chOff x="0" y="6189012"/>
            <a:chExt cx="5420896" cy="830997"/>
          </a:xfrm>
        </p:grpSpPr>
        <p:sp>
          <p:nvSpPr>
            <p:cNvPr id="9" name="Rectangle 8"/>
            <p:cNvSpPr/>
            <p:nvPr/>
          </p:nvSpPr>
          <p:spPr>
            <a:xfrm>
              <a:off x="0" y="6189012"/>
              <a:ext cx="2779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  </a:t>
              </a:r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https://www.itl.cat/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https://www.pngimg.com/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https://allwavingflags.blogspot.com/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1600" y="6189012"/>
              <a:ext cx="27792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 pngimagesfree.com/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https://www.allamericanflagact.org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https://bdembassybangkok.org/ http://www.pngmart.com/image/46023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8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22" grpId="0" animBg="1"/>
      <p:bldP spid="27" grpId="0" animBg="1"/>
      <p:bldP spid="24" grpId="0" animBg="1"/>
      <p:bldP spid="35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933</Words>
  <Application>Microsoft Office PowerPoint</Application>
  <PresentationFormat>Widescreen</PresentationFormat>
  <Paragraphs>154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Akhtar Hossain Kutubi</dc:creator>
  <cp:lastModifiedBy>DILKHUSA KHANAM</cp:lastModifiedBy>
  <cp:revision>908</cp:revision>
  <dcterms:created xsi:type="dcterms:W3CDTF">2020-06-15T16:18:56Z</dcterms:created>
  <dcterms:modified xsi:type="dcterms:W3CDTF">2020-08-07T07:48:02Z</dcterms:modified>
</cp:coreProperties>
</file>