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92" r:id="rId3"/>
    <p:sldId id="293" r:id="rId4"/>
    <p:sldId id="276" r:id="rId5"/>
    <p:sldId id="263" r:id="rId6"/>
    <p:sldId id="279" r:id="rId7"/>
    <p:sldId id="280" r:id="rId8"/>
    <p:sldId id="278" r:id="rId9"/>
    <p:sldId id="277" r:id="rId10"/>
    <p:sldId id="284" r:id="rId11"/>
    <p:sldId id="294" r:id="rId12"/>
    <p:sldId id="291" r:id="rId13"/>
    <p:sldId id="264" r:id="rId14"/>
    <p:sldId id="2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A93"/>
    <a:srgbClr val="1DC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893B6-B44B-4E84-BBE4-19330B52CEAA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22AAE-6660-4C1C-B7AC-AC94B2D29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0158-4A3D-4799-89A0-BA6BAC7EDB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5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4B4-AD52-40AA-83F2-6FF2516A3DCB}" type="datetime1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8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AD47-960D-4F2C-9F31-1DB8BEA472F0}" type="datetime1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0F77-8ECC-449F-92BF-B2DB59D2A065}" type="datetime1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6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17AF-6657-4FF4-8BED-BA49886DF4B9}" type="datetime1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0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1F49-9945-4423-8DF9-DDD26BD2C2F7}" type="datetime1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5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19B1-28E3-4CBA-BA62-A325A95B0158}" type="datetime1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8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A62E-DD04-41A2-87DF-5EC5E5D3DB62}" type="datetime1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3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8196-BA74-420B-B93C-E610F642421B}" type="datetime1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3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C3F-1757-4E80-BC7F-6E10E4AFDEF0}" type="datetime1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5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7C91-2437-488B-9E58-C1049F28B961}" type="datetime1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0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BD23-4C9C-4723-9682-22F62E3D2069}" type="datetime1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0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597FE-BD5D-46DC-825D-6CBA481E25E2}" type="datetime1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7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7B7D99-40E8-49BC-8FC8-6D984F441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64135" y="3174819"/>
            <a:ext cx="9789665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স্বাগতম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2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64CD9D-1891-48F5-8D9A-1E85603AFD9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913174" cy="659958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kumimoji="0" lang="en-US" sz="4000" b="1" i="0" u="none" strike="noStrike" kern="1200" cap="none" spc="0" normalizeH="0" baseline="0" noProof="0" dirty="0">
                <a:ln w="12700">
                  <a:noFill/>
                  <a:prstDash val="solid"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১।</a:t>
            </a:r>
            <a:r>
              <a:rPr kumimoji="0" lang="en-US" sz="4000" b="1" i="0" u="none" strike="noStrike" kern="1200" cap="none" spc="0" normalizeH="0" noProof="0" dirty="0">
                <a:ln w="12700">
                  <a:noFill/>
                  <a:prstDash val="solid"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12700">
                  <a:noFill/>
                  <a:prstDash val="solid"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সূত্রের</a:t>
            </a:r>
            <a:r>
              <a:rPr kumimoji="0" lang="en-US" sz="4000" b="1" i="0" u="none" strike="noStrike" kern="1200" cap="none" spc="0" normalizeH="0" noProof="0" dirty="0">
                <a:ln w="12700">
                  <a:noFill/>
                  <a:prstDash val="solid"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12700">
                  <a:noFill/>
                  <a:prstDash val="solid"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সাহায্যে</a:t>
            </a:r>
            <a:r>
              <a:rPr kumimoji="0" lang="en-US" sz="4000" b="1" i="0" u="none" strike="noStrike" kern="1200" cap="none" spc="0" normalizeH="0" noProof="0" dirty="0">
                <a:ln w="12700">
                  <a:noFill/>
                  <a:prstDash val="solid"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12700">
                  <a:noFill/>
                  <a:prstDash val="solid"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নিচের</a:t>
            </a:r>
            <a:r>
              <a:rPr kumimoji="0" lang="en-US" sz="4000" b="1" i="0" u="none" strike="noStrike" kern="1200" cap="none" spc="0" normalizeH="0" noProof="0" dirty="0">
                <a:ln w="12700">
                  <a:noFill/>
                  <a:prstDash val="solid"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b="1" dirty="0" err="1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রাশিদ্বয়ের</a:t>
            </a:r>
            <a:r>
              <a:rPr lang="en-US" sz="4000" b="1" dirty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4000" b="1" dirty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b="1" dirty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spcBef>
                <a:spcPct val="0"/>
              </a:spcBef>
              <a:defRPr/>
            </a:pPr>
            <a:r>
              <a:rPr kumimoji="0" lang="en-US" sz="4000" b="1" i="0" u="none" strike="noStrike" kern="1200" cap="none" spc="0" normalizeH="0" noProof="0" dirty="0">
                <a:ln w="12700">
                  <a:noFill/>
                  <a:prstDash val="solid"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b="1" dirty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(ক) 3x+y </a:t>
            </a:r>
            <a:r>
              <a:rPr lang="en-US" sz="4000" b="1" dirty="0" err="1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(ঝ)</a:t>
            </a:r>
            <a:r>
              <a:rPr lang="en-US" sz="4000" b="1" dirty="0"/>
              <a:t> 2m+3n-5p</a:t>
            </a:r>
            <a:endParaRPr lang="en-US" sz="4000" b="1" dirty="0">
              <a:ln w="12700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4000" b="1" dirty="0" err="1">
                <a:ln w="12700">
                  <a:noFill/>
                  <a:prstDash val="solid"/>
                </a:ln>
                <a:latin typeface="NikoshBAN" pitchFamily="2" charset="0"/>
                <a:ea typeface="+mj-ea"/>
                <a:cs typeface="NikoshBAN" pitchFamily="2" charset="0"/>
              </a:rPr>
              <a:t>সমাধানঃএসো</a:t>
            </a:r>
            <a:r>
              <a:rPr lang="en-US" sz="4000" b="1" dirty="0">
                <a:ln w="12700">
                  <a:noFill/>
                  <a:prstDash val="solid"/>
                </a:ln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b="1" dirty="0" err="1">
                <a:ln w="12700">
                  <a:noFill/>
                  <a:prstDash val="solid"/>
                </a:ln>
                <a:latin typeface="NikoshBAN" pitchFamily="2" charset="0"/>
                <a:ea typeface="+mj-ea"/>
                <a:cs typeface="NikoshBAN" pitchFamily="2" charset="0"/>
              </a:rPr>
              <a:t>বোর্ডে</a:t>
            </a:r>
            <a:r>
              <a:rPr lang="en-US" sz="4000" b="1" dirty="0">
                <a:ln w="12700">
                  <a:noFill/>
                  <a:prstDash val="solid"/>
                </a:ln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b="1" dirty="0" err="1">
                <a:ln w="12700">
                  <a:noFill/>
                  <a:prstDash val="solid"/>
                </a:ln>
                <a:latin typeface="NikoshBAN" pitchFamily="2" charset="0"/>
                <a:ea typeface="+mj-ea"/>
                <a:cs typeface="NikoshBAN" pitchFamily="2" charset="0"/>
              </a:rPr>
              <a:t>করি</a:t>
            </a:r>
            <a:r>
              <a:rPr lang="en-US" sz="4000" b="1" dirty="0">
                <a:ln w="12700">
                  <a:noFill/>
                  <a:prstDash val="solid"/>
                </a:ln>
                <a:latin typeface="NikoshBAN" pitchFamily="2" charset="0"/>
                <a:ea typeface="+mj-ea"/>
                <a:cs typeface="NikoshBAN" pitchFamily="2" charset="0"/>
              </a:rPr>
              <a:t> । </a:t>
            </a:r>
            <a:endParaRPr kumimoji="0" lang="en-US" sz="4000" b="1" i="0" u="none" strike="noStrike" kern="1200" cap="none" spc="0" normalizeH="0" noProof="0" dirty="0">
              <a:ln w="12700">
                <a:solidFill>
                  <a:schemeClr val="bg1"/>
                </a:solidFill>
                <a:prstDash val="solid"/>
              </a:ln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62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FDEB8D-EE52-45C8-BEE5-05DE9063B3D3}"/>
              </a:ext>
            </a:extLst>
          </p:cNvPr>
          <p:cNvSpPr/>
          <p:nvPr/>
        </p:nvSpPr>
        <p:spPr>
          <a:xfrm>
            <a:off x="0" y="0"/>
            <a:ext cx="12006469" cy="6738730"/>
          </a:xfrm>
          <a:prstGeom prst="rect">
            <a:avLst/>
          </a:prstGeom>
          <a:solidFill>
            <a:schemeClr val="bg1"/>
          </a:solidFill>
          <a:ln w="76200">
            <a:solidFill>
              <a:srgbClr val="C41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জোড়ায়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কাজ</a:t>
            </a:r>
            <a:endParaRPr lang="en-US" sz="360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kumimoji="0" lang="en-US" sz="3600" b="1" i="0" u="none" strike="noStrike" kern="1200" cap="none" spc="0" normalizeH="0" baseline="0" noProof="0" dirty="0">
                <a:ln w="12700">
                  <a:noFill/>
                  <a:prstDash val="solid"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১।</a:t>
            </a:r>
            <a:r>
              <a:rPr kumimoji="0" lang="en-US" sz="3600" b="1" i="0" u="none" strike="noStrike" kern="1200" cap="none" spc="0" normalizeH="0" noProof="0" dirty="0">
                <a:ln w="12700">
                  <a:noFill/>
                  <a:prstDash val="solid"/>
                </a:ln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12700">
                  <a:noFill/>
                  <a:prstDash val="solid"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সূত্রের</a:t>
            </a:r>
            <a:r>
              <a:rPr kumimoji="0" lang="en-US" sz="3600" b="1" i="0" u="none" strike="noStrike" kern="1200" cap="none" spc="0" normalizeH="0" noProof="0" dirty="0">
                <a:ln w="12700">
                  <a:noFill/>
                  <a:prstDash val="solid"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12700">
                  <a:noFill/>
                  <a:prstDash val="solid"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সাহায্যে</a:t>
            </a:r>
            <a:r>
              <a:rPr kumimoji="0" lang="en-US" sz="3600" b="1" i="0" u="none" strike="noStrike" kern="1200" cap="none" spc="0" normalizeH="0" noProof="0" dirty="0">
                <a:ln w="12700">
                  <a:noFill/>
                  <a:prstDash val="solid"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12700">
                  <a:noFill/>
                  <a:prstDash val="solid"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নিচের</a:t>
            </a:r>
            <a:r>
              <a:rPr kumimoji="0" lang="en-US" sz="3600" b="1" i="0" u="none" strike="noStrike" kern="1200" cap="none" spc="0" normalizeH="0" noProof="0" dirty="0">
                <a:ln w="12700">
                  <a:noFill/>
                  <a:prstDash val="solid"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spcBef>
                <a:spcPct val="0"/>
              </a:spcBef>
              <a:defRPr/>
            </a:pPr>
            <a:r>
              <a:rPr kumimoji="0" lang="en-US" sz="3600" b="1" i="0" u="none" strike="noStrike" kern="1200" cap="none" spc="0" normalizeH="0" noProof="0" dirty="0">
                <a:ln w="12700">
                  <a:noFill/>
                  <a:prstDash val="solid"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5p+2q 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9597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2ECEE3D-AC82-4344-890A-ABA09AE8260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09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>
                <a:solidFill>
                  <a:schemeClr val="bg2">
                    <a:lumMod val="10000"/>
                  </a:schemeClr>
                </a:solidFill>
                <a:latin typeface="Kalpurush" pitchFamily="2" charset="0"/>
                <a:cs typeface="Kalpurush" pitchFamily="2" charset="0"/>
              </a:rPr>
              <a:t>মূল্যায়ন</a:t>
            </a:r>
            <a:r>
              <a:rPr lang="bn-BD" sz="5400" b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AF4D844-51A6-465A-9096-F93ED7E150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609600"/>
                <a:ext cx="12192000" cy="6248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bn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সূত্রটি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? </a:t>
                </a:r>
              </a:p>
              <a:p>
                <a:pPr marL="0" indent="0">
                  <a:buNone/>
                </a:pP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p</a:t>
                </a:r>
                <a:r>
                  <a:rPr lang="en-US" sz="4800" b="1" baseline="30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3</a:t>
                </a: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+3p</a:t>
                </a:r>
                <a:r>
                  <a:rPr lang="en-US" sz="4800" b="1" baseline="30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2</a:t>
                </a: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q+3pq</a:t>
                </a:r>
                <a:r>
                  <a:rPr lang="en-US" sz="4800" b="1" baseline="30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2</a:t>
                </a: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+q</a:t>
                </a:r>
                <a:r>
                  <a:rPr lang="en-US" sz="4800" b="1" baseline="30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3</a:t>
                </a:r>
                <a:endParaRPr lang="bn-IN" sz="4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</a:t>
                </a:r>
                <a:r>
                  <a:rPr lang="bn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সূত্রটি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? </a:t>
                </a:r>
              </a:p>
              <a:p>
                <a:pPr marL="0" indent="0">
                  <a:buNone/>
                </a:pP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p</a:t>
                </a:r>
                <a:r>
                  <a:rPr lang="en-US" sz="4800" b="1" baseline="30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3</a:t>
                </a: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-3p</a:t>
                </a:r>
                <a:r>
                  <a:rPr lang="en-US" sz="4800" b="1" baseline="30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2</a:t>
                </a: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q+3pq</a:t>
                </a:r>
                <a:r>
                  <a:rPr lang="en-US" sz="4800" b="1" baseline="30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2</a:t>
                </a: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-q</a:t>
                </a:r>
                <a:r>
                  <a:rPr lang="en-US" sz="4800" b="1" baseline="30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3</a:t>
                </a:r>
              </a:p>
              <a:p>
                <a:pPr marL="0" indent="0">
                  <a:buNone/>
                </a:pP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48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NikoshBAN" panose="02000000000000000000" pitchFamily="2" charset="0"/>
                  </a:rPr>
                  <a:t> । </a:t>
                </a: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a</a:t>
                </a:r>
                <a:r>
                  <a:rPr lang="en-US" sz="4800" b="1" baseline="30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3</a:t>
                </a: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+b</a:t>
                </a:r>
                <a:r>
                  <a:rPr lang="en-US" sz="4800" b="1" baseline="30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অনুসিদ্ধান্তটি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বল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 ?  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a</a:t>
                </a:r>
                <a:r>
                  <a:rPr lang="en-US" sz="4800" b="1" baseline="30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3</a:t>
                </a: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+b</a:t>
                </a:r>
                <a:r>
                  <a:rPr lang="en-US" sz="4800" b="1" baseline="30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3</a:t>
                </a: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 =(</a:t>
                </a:r>
                <a:r>
                  <a:rPr lang="en-US" sz="48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a+b</a:t>
                </a: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)</a:t>
                </a:r>
                <a:r>
                  <a:rPr lang="en-US" sz="4800" b="1" baseline="30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3</a:t>
                </a: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- 3ab(</a:t>
                </a:r>
                <a:r>
                  <a:rPr lang="en-US" sz="48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a+b</a:t>
                </a: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)</a:t>
                </a:r>
                <a:r>
                  <a:rPr lang="en-US" sz="4800" b="1" baseline="30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 </a:t>
                </a:r>
                <a:endParaRPr lang="en-US" sz="4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৪। </a:t>
                </a: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a</a:t>
                </a:r>
                <a:r>
                  <a:rPr lang="en-US" sz="4800" b="1" baseline="30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3</a:t>
                </a: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-b</a:t>
                </a:r>
                <a:r>
                  <a:rPr lang="en-US" sz="4800" b="1" baseline="30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অনুসিদ্ধান্তটি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বল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 ?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48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উত্তরঃ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a</a:t>
                </a:r>
                <a:r>
                  <a:rPr lang="en-US" sz="4800" b="1" baseline="30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3</a:t>
                </a: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-b</a:t>
                </a:r>
                <a:r>
                  <a:rPr lang="en-US" sz="4800" b="1" baseline="30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3</a:t>
                </a: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 =(a-b)</a:t>
                </a:r>
                <a:r>
                  <a:rPr lang="en-US" sz="4800" b="1" baseline="30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3</a:t>
                </a:r>
                <a:r>
                  <a:rPr lang="en-US" sz="4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+ 3ab(a-b)</a:t>
                </a:r>
                <a:r>
                  <a:rPr lang="en-US" sz="4800" b="1" baseline="30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 </a:t>
                </a:r>
                <a:endParaRPr lang="bn-BD" sz="4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AF4D844-51A6-465A-9096-F93ED7E15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9600"/>
                <a:ext cx="12192000" cy="6248400"/>
              </a:xfrm>
              <a:prstGeom prst="rect">
                <a:avLst/>
              </a:prstGeom>
              <a:blipFill>
                <a:blip r:embed="rId2"/>
                <a:stretch>
                  <a:fillRect l="-2249" t="-4483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93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999C7B-E8AD-40E2-AA13-4C4E95569892}"/>
              </a:ext>
            </a:extLst>
          </p:cNvPr>
          <p:cNvSpPr/>
          <p:nvPr/>
        </p:nvSpPr>
        <p:spPr>
          <a:xfrm>
            <a:off x="1" y="92598"/>
            <a:ext cx="12068368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C41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3E57D9-6681-4860-8C50-EFFC17945995}"/>
              </a:ext>
            </a:extLst>
          </p:cNvPr>
          <p:cNvSpPr txBox="1"/>
          <p:nvPr/>
        </p:nvSpPr>
        <p:spPr>
          <a:xfrm>
            <a:off x="1516284" y="289885"/>
            <a:ext cx="838041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অনুঃ-৪.২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24AE45-138F-4789-B75C-A50558976C5A}"/>
                  </a:ext>
                </a:extLst>
              </p:cNvPr>
              <p:cNvSpPr txBox="1"/>
              <p:nvPr/>
            </p:nvSpPr>
            <p:spPr>
              <a:xfrm>
                <a:off x="61899" y="2806979"/>
                <a:ext cx="11736729" cy="14292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৬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।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এবং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হলে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মান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নির্ণয়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কর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।</m:t>
                      </m:r>
                    </m:oMath>
                  </m:oMathPara>
                </a14:m>
                <a:endParaRPr lang="en-US" sz="3600" b="1" dirty="0"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৭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।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হলে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𝒙𝒚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মান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নির্ণয়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কর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।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24AE45-138F-4789-B75C-A50558976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9" y="2806979"/>
                <a:ext cx="11736729" cy="14292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1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1E21BA-32E8-4AA7-9B30-ED3F6C81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C3F-1757-4E80-BC7F-6E10E4AFDEF0}" type="datetime1">
              <a:rPr lang="en-US" smtClean="0"/>
              <a:t>8/7/2020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C8E421-1CFB-4B25-B376-A8E0686D1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nip Diagonal Corner Rectangle 5">
            <a:extLst>
              <a:ext uri="{FF2B5EF4-FFF2-40B4-BE49-F238E27FC236}">
                <a16:creationId xmlns:a16="http://schemas.microsoft.com/office/drawing/2014/main" id="{B4724226-AA0B-42C7-8D8C-E445E6172CDA}"/>
              </a:ext>
            </a:extLst>
          </p:cNvPr>
          <p:cNvSpPr/>
          <p:nvPr/>
        </p:nvSpPr>
        <p:spPr>
          <a:xfrm>
            <a:off x="914400" y="3454791"/>
            <a:ext cx="10363200" cy="1690255"/>
          </a:xfrm>
          <a:prstGeom prst="snip2Diag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সবাইকে ধন্যবাদ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3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s22.jpg">
            <a:extLst>
              <a:ext uri="{FF2B5EF4-FFF2-40B4-BE49-F238E27FC236}">
                <a16:creationId xmlns:a16="http://schemas.microsoft.com/office/drawing/2014/main" id="{06EDEC09-83D3-447B-89E9-78D43015AF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3459" y="0"/>
            <a:ext cx="5791531" cy="3289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828097-5DBD-428E-AFB5-7C3CF6B82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9"/>
            <a:ext cx="6413458" cy="323688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772927-8016-436B-BC26-353B5C93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C3F-1757-4E80-BC7F-6E10E4AFDEF0}" type="datetime1">
              <a:rPr lang="en-US" smtClean="0"/>
              <a:t>8/7/2020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A16DD8-F013-4677-AE02-0C49635FEE36}"/>
              </a:ext>
            </a:extLst>
          </p:cNvPr>
          <p:cNvSpPr txBox="1">
            <a:spLocks/>
          </p:cNvSpPr>
          <p:nvPr/>
        </p:nvSpPr>
        <p:spPr>
          <a:xfrm>
            <a:off x="4952498" y="174281"/>
            <a:ext cx="2921920" cy="613457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03A0653-C338-47AB-BDB2-240183B061A9}"/>
              </a:ext>
            </a:extLst>
          </p:cNvPr>
          <p:cNvSpPr txBox="1">
            <a:spLocks/>
          </p:cNvSpPr>
          <p:nvPr/>
        </p:nvSpPr>
        <p:spPr>
          <a:xfrm>
            <a:off x="0" y="3260036"/>
            <a:ext cx="6413458" cy="35979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সংগীতা হালদার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(এ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,এস-সি, এম.এড ) 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সহকারী শিক্ষক(গণিত) 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কাজী আব্দুল মাজেদ একাডেমী, পাংশা, রাজবাড়ী।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মোবাইল : ০১৭১৬৭৯২৪৫৯</a:t>
            </a:r>
          </a:p>
          <a:p>
            <a:r>
              <a:rPr lang="en-US" sz="1800" b="1" dirty="0">
                <a:latin typeface="NikoshBAN" pitchFamily="2" charset="0"/>
                <a:cs typeface="NikoshBAN" pitchFamily="2" charset="0"/>
              </a:rPr>
              <a:t>E-mail: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sangitahalder77@gmail.com</a:t>
            </a:r>
            <a:endParaRPr lang="en-US" sz="1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39F890-753B-4BC2-8A1F-24F284D985BC}"/>
              </a:ext>
            </a:extLst>
          </p:cNvPr>
          <p:cNvSpPr txBox="1"/>
          <p:nvPr/>
        </p:nvSpPr>
        <p:spPr>
          <a:xfrm>
            <a:off x="8666328" y="2210937"/>
            <a:ext cx="1800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25B021-A148-496B-BF5E-EFBBCDACF0E9}"/>
              </a:ext>
            </a:extLst>
          </p:cNvPr>
          <p:cNvSpPr/>
          <p:nvPr/>
        </p:nvSpPr>
        <p:spPr>
          <a:xfrm>
            <a:off x="6426448" y="3260036"/>
            <a:ext cx="5778542" cy="35394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ধ্যায়ঃ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৪র্থ (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৪.২ )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ণিতিক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ূত্রাব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০৬.০৮.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140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9A4034-4A38-47DA-80BA-2D045F7A6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1855302"/>
            <a:ext cx="3140766" cy="3034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DE1E3F-256B-4ED0-AC92-F8EAB402E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111" y="1855304"/>
            <a:ext cx="2976767" cy="30347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0B0E65-EBA3-4C3D-BC4C-FD0BFD23E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60" y="2040832"/>
            <a:ext cx="2504661" cy="2663687"/>
          </a:xfrm>
          <a:prstGeom prst="rect">
            <a:avLst/>
          </a:prstGeom>
        </p:spPr>
      </p:pic>
      <p:sp>
        <p:nvSpPr>
          <p:cNvPr id="10" name="Plus Sign 9">
            <a:extLst>
              <a:ext uri="{FF2B5EF4-FFF2-40B4-BE49-F238E27FC236}">
                <a16:creationId xmlns:a16="http://schemas.microsoft.com/office/drawing/2014/main" id="{A4EE017D-FAD8-414A-AD1D-61610A4C4FF5}"/>
              </a:ext>
            </a:extLst>
          </p:cNvPr>
          <p:cNvSpPr/>
          <p:nvPr/>
        </p:nvSpPr>
        <p:spPr>
          <a:xfrm>
            <a:off x="7858539" y="2769704"/>
            <a:ext cx="887895" cy="1126435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7AC235-ED71-4804-B813-86B17A32F05D}"/>
              </a:ext>
            </a:extLst>
          </p:cNvPr>
          <p:cNvSpPr txBox="1"/>
          <p:nvPr/>
        </p:nvSpPr>
        <p:spPr>
          <a:xfrm>
            <a:off x="410817" y="172278"/>
            <a:ext cx="11131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/>
              </a:rPr>
              <a:t>তোমাকে</a:t>
            </a:r>
            <a:r>
              <a:rPr lang="en-US" sz="3200" b="1" dirty="0">
                <a:latin typeface="NikoshBAN" panose="02000000000000000000"/>
              </a:rPr>
              <a:t> </a:t>
            </a:r>
            <a:r>
              <a:rPr lang="en-US" sz="3200" b="1" dirty="0" err="1">
                <a:latin typeface="NikoshBAN" panose="02000000000000000000"/>
              </a:rPr>
              <a:t>কেও</a:t>
            </a:r>
            <a:r>
              <a:rPr lang="en-US" sz="3200" b="1" dirty="0">
                <a:latin typeface="NikoshBAN" panose="02000000000000000000"/>
              </a:rPr>
              <a:t> </a:t>
            </a:r>
            <a:r>
              <a:rPr lang="en-US" sz="3200" b="1" dirty="0" err="1">
                <a:latin typeface="NikoshBAN" panose="02000000000000000000"/>
              </a:rPr>
              <a:t>দুটি</a:t>
            </a:r>
            <a:r>
              <a:rPr lang="en-US" sz="3200" b="1" dirty="0">
                <a:latin typeface="NikoshBAN" panose="02000000000000000000"/>
              </a:rPr>
              <a:t> </a:t>
            </a:r>
            <a:r>
              <a:rPr lang="en-US" sz="3200" b="1" dirty="0" err="1">
                <a:latin typeface="NikoshBAN" panose="02000000000000000000"/>
              </a:rPr>
              <a:t>ফুল</a:t>
            </a:r>
            <a:r>
              <a:rPr lang="en-US" sz="3200" b="1" dirty="0">
                <a:latin typeface="NikoshBAN" panose="02000000000000000000"/>
              </a:rPr>
              <a:t> </a:t>
            </a:r>
            <a:r>
              <a:rPr lang="en-US" sz="3200" b="1" dirty="0" err="1">
                <a:latin typeface="NikoshBAN" panose="02000000000000000000"/>
              </a:rPr>
              <a:t>এবং</a:t>
            </a:r>
            <a:r>
              <a:rPr lang="en-US" sz="3200" b="1" dirty="0">
                <a:latin typeface="NikoshBAN" panose="02000000000000000000"/>
              </a:rPr>
              <a:t> ১ </a:t>
            </a:r>
            <a:r>
              <a:rPr lang="en-US" sz="3200" b="1" dirty="0" err="1">
                <a:latin typeface="NikoshBAN" panose="02000000000000000000"/>
              </a:rPr>
              <a:t>টি</a:t>
            </a:r>
            <a:r>
              <a:rPr lang="en-US" sz="3200" b="1" dirty="0">
                <a:latin typeface="NikoshBAN" panose="02000000000000000000"/>
              </a:rPr>
              <a:t> </a:t>
            </a:r>
            <a:r>
              <a:rPr lang="en-US" sz="3200" b="1" dirty="0" err="1">
                <a:latin typeface="NikoshBAN" panose="02000000000000000000"/>
              </a:rPr>
              <a:t>ঘুড়ি</a:t>
            </a:r>
            <a:r>
              <a:rPr lang="en-US" sz="3200" b="1" dirty="0">
                <a:latin typeface="NikoshBAN" panose="02000000000000000000"/>
              </a:rPr>
              <a:t> </a:t>
            </a:r>
            <a:r>
              <a:rPr lang="en-US" sz="3200" b="1" dirty="0" err="1">
                <a:latin typeface="NikoshBAN" panose="02000000000000000000"/>
              </a:rPr>
              <a:t>দিল</a:t>
            </a:r>
            <a:r>
              <a:rPr lang="en-US" sz="3200" b="1" dirty="0">
                <a:latin typeface="NikoshBAN" panose="02000000000000000000"/>
              </a:rPr>
              <a:t> । </a:t>
            </a:r>
            <a:r>
              <a:rPr lang="en-US" sz="3200" b="1" dirty="0" err="1">
                <a:latin typeface="NikoshBAN" panose="02000000000000000000"/>
              </a:rPr>
              <a:t>বীজগণিতের</a:t>
            </a:r>
            <a:r>
              <a:rPr lang="en-US" sz="3200" b="1" dirty="0">
                <a:latin typeface="NikoshBAN" panose="02000000000000000000"/>
              </a:rPr>
              <a:t> </a:t>
            </a:r>
            <a:r>
              <a:rPr lang="en-US" sz="3200" b="1" dirty="0" err="1">
                <a:latin typeface="NikoshBAN" panose="02000000000000000000"/>
              </a:rPr>
              <a:t>ভাষায়</a:t>
            </a:r>
            <a:r>
              <a:rPr lang="en-US" sz="3200" b="1" dirty="0">
                <a:latin typeface="NikoshBAN" panose="02000000000000000000"/>
              </a:rPr>
              <a:t> </a:t>
            </a:r>
            <a:r>
              <a:rPr lang="en-US" sz="3200" b="1" dirty="0" err="1">
                <a:latin typeface="NikoshBAN" panose="02000000000000000000"/>
              </a:rPr>
              <a:t>কিভাবে</a:t>
            </a:r>
            <a:r>
              <a:rPr lang="en-US" sz="3200" b="1" dirty="0">
                <a:latin typeface="NikoshBAN" panose="02000000000000000000"/>
              </a:rPr>
              <a:t> </a:t>
            </a:r>
            <a:r>
              <a:rPr lang="en-US" sz="3200" b="1" dirty="0" err="1">
                <a:latin typeface="NikoshBAN" panose="02000000000000000000"/>
              </a:rPr>
              <a:t>লিখবে</a:t>
            </a:r>
            <a:r>
              <a:rPr lang="en-US" sz="3200" b="1" dirty="0">
                <a:latin typeface="NikoshBAN" panose="02000000000000000000"/>
              </a:rPr>
              <a:t> ?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005AFB-61A8-4197-B719-68AE32DB00C9}"/>
              </a:ext>
            </a:extLst>
          </p:cNvPr>
          <p:cNvSpPr txBox="1"/>
          <p:nvPr/>
        </p:nvSpPr>
        <p:spPr>
          <a:xfrm>
            <a:off x="556591" y="5009322"/>
            <a:ext cx="9303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/>
              </a:rPr>
              <a:t>2f+k </a:t>
            </a:r>
            <a:r>
              <a:rPr lang="en-US" sz="4000" b="1" dirty="0" err="1">
                <a:latin typeface="NikoshBAN" panose="02000000000000000000"/>
              </a:rPr>
              <a:t>এদেরকে</a:t>
            </a:r>
            <a:r>
              <a:rPr lang="en-US" sz="4000" b="1" dirty="0">
                <a:latin typeface="NikoshBAN" panose="02000000000000000000"/>
              </a:rPr>
              <a:t> </a:t>
            </a:r>
            <a:r>
              <a:rPr lang="en-US" sz="4000" b="1" dirty="0" err="1">
                <a:latin typeface="NikoshBAN" panose="02000000000000000000"/>
              </a:rPr>
              <a:t>কী</a:t>
            </a:r>
            <a:r>
              <a:rPr lang="en-US" sz="4000" b="1" dirty="0">
                <a:latin typeface="NikoshBAN" panose="02000000000000000000"/>
              </a:rPr>
              <a:t> </a:t>
            </a:r>
            <a:r>
              <a:rPr lang="en-US" sz="4000" b="1" dirty="0" err="1">
                <a:latin typeface="NikoshBAN" panose="02000000000000000000"/>
              </a:rPr>
              <a:t>ধরণের</a:t>
            </a:r>
            <a:r>
              <a:rPr lang="en-US" sz="4000" b="1" dirty="0">
                <a:latin typeface="NikoshBAN" panose="02000000000000000000"/>
              </a:rPr>
              <a:t> </a:t>
            </a:r>
            <a:r>
              <a:rPr lang="en-US" sz="4000" b="1" dirty="0" err="1">
                <a:latin typeface="NikoshBAN" panose="02000000000000000000"/>
              </a:rPr>
              <a:t>রাশি</a:t>
            </a:r>
            <a:r>
              <a:rPr lang="en-US" sz="4000" b="1" dirty="0">
                <a:latin typeface="NikoshBAN" panose="02000000000000000000"/>
              </a:rPr>
              <a:t> </a:t>
            </a:r>
            <a:r>
              <a:rPr lang="en-US" sz="4000" b="1" dirty="0" err="1">
                <a:latin typeface="NikoshBAN" panose="02000000000000000000"/>
              </a:rPr>
              <a:t>বলে</a:t>
            </a:r>
            <a:r>
              <a:rPr lang="en-US" sz="4000" b="1" dirty="0">
                <a:latin typeface="NikoshBAN" panose="02000000000000000000"/>
              </a:rPr>
              <a:t> ?  </a:t>
            </a:r>
          </a:p>
          <a:p>
            <a:r>
              <a:rPr lang="en-US" sz="4000" b="1" dirty="0" err="1">
                <a:latin typeface="NikoshBAN" panose="02000000000000000000"/>
              </a:rPr>
              <a:t>এদেরকে</a:t>
            </a:r>
            <a:r>
              <a:rPr lang="en-US" sz="4000" b="1" dirty="0">
                <a:latin typeface="NikoshBAN" panose="02000000000000000000"/>
              </a:rPr>
              <a:t> </a:t>
            </a:r>
            <a:r>
              <a:rPr lang="en-US" sz="4000" b="1" dirty="0" err="1">
                <a:latin typeface="NikoshBAN" panose="02000000000000000000"/>
              </a:rPr>
              <a:t>বীজগাণিতিক</a:t>
            </a:r>
            <a:r>
              <a:rPr lang="en-US" sz="4000" b="1" dirty="0">
                <a:latin typeface="NikoshBAN" panose="02000000000000000000"/>
              </a:rPr>
              <a:t> </a:t>
            </a:r>
            <a:r>
              <a:rPr lang="en-US" sz="4000" b="1" dirty="0" err="1">
                <a:latin typeface="NikoshBAN" panose="02000000000000000000"/>
              </a:rPr>
              <a:t>রাশি</a:t>
            </a:r>
            <a:r>
              <a:rPr lang="en-US" sz="4000" b="1" dirty="0">
                <a:latin typeface="NikoshBAN" panose="02000000000000000000"/>
              </a:rPr>
              <a:t> </a:t>
            </a:r>
            <a:r>
              <a:rPr lang="en-US" sz="4000" b="1" dirty="0" err="1">
                <a:latin typeface="NikoshBAN" panose="02000000000000000000"/>
              </a:rPr>
              <a:t>বলে</a:t>
            </a:r>
            <a:r>
              <a:rPr lang="en-US" sz="4000" b="1" dirty="0">
                <a:latin typeface="NikoshBAN" panose="0200000000000000000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64766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6DB20E-5AB6-438C-9183-B5F36C18E420}"/>
              </a:ext>
            </a:extLst>
          </p:cNvPr>
          <p:cNvSpPr/>
          <p:nvPr/>
        </p:nvSpPr>
        <p:spPr>
          <a:xfrm>
            <a:off x="92766" y="106017"/>
            <a:ext cx="12006469" cy="6626088"/>
          </a:xfrm>
          <a:prstGeom prst="rect">
            <a:avLst/>
          </a:prstGeom>
          <a:solidFill>
            <a:schemeClr val="bg1"/>
          </a:solidFill>
          <a:ln w="76200">
            <a:solidFill>
              <a:srgbClr val="C41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259FE495-A1A0-4797-BFA6-42EFF55165BB}"/>
              </a:ext>
            </a:extLst>
          </p:cNvPr>
          <p:cNvSpPr txBox="1">
            <a:spLocks/>
          </p:cNvSpPr>
          <p:nvPr/>
        </p:nvSpPr>
        <p:spPr>
          <a:xfrm>
            <a:off x="815008" y="1123172"/>
            <a:ext cx="10561983" cy="3847207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 anchor="ctr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x</a:t>
            </a:r>
            <a:r>
              <a:rPr lang="en-US" sz="6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3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+xy,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ax+by+c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,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pa+qb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, 5a+7b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 রাশি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বীজগাণিতিক রাশি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644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0BE6C9-6385-41BF-B320-D946108ABCE0}"/>
              </a:ext>
            </a:extLst>
          </p:cNvPr>
          <p:cNvSpPr/>
          <p:nvPr/>
        </p:nvSpPr>
        <p:spPr>
          <a:xfrm>
            <a:off x="92765" y="0"/>
            <a:ext cx="12006469" cy="6857999"/>
          </a:xfrm>
          <a:prstGeom prst="rect">
            <a:avLst/>
          </a:prstGeom>
          <a:solidFill>
            <a:schemeClr val="bg1"/>
          </a:solidFill>
          <a:ln w="76200">
            <a:solidFill>
              <a:srgbClr val="C41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3067" y="584775"/>
                <a:ext cx="11616302" cy="6487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36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3600" b="1" dirty="0"/>
              </a:p>
              <a:p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a</a:t>
                </a:r>
                <a:r>
                  <a:rPr lang="en-US" sz="36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2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+2ab+b</a:t>
                </a:r>
                <a:r>
                  <a:rPr lang="en-US" sz="36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36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sz="36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3600" b="1" dirty="0"/>
              </a:p>
              <a:p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a</a:t>
                </a:r>
                <a:r>
                  <a:rPr lang="en-US" sz="36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2</a:t>
                </a: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-2ab+b</a:t>
                </a:r>
                <a:r>
                  <a:rPr lang="en-US" sz="36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36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sz="36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 </a:t>
                </a:r>
              </a:p>
              <a:p>
                <a:endParaRPr lang="en-US" sz="3600" b="1" dirty="0"/>
              </a:p>
              <a:p>
                <a:endParaRPr lang="en-US" sz="36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itchFamily="34" charset="0"/>
                </a:endParaRPr>
              </a:p>
              <a:p>
                <a:endParaRPr lang="en-US" sz="40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67" y="584775"/>
                <a:ext cx="11616302" cy="64874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BB4FCBD-09C4-43D9-A465-DCD23BA4B9C8}"/>
              </a:ext>
            </a:extLst>
          </p:cNvPr>
          <p:cNvSpPr txBox="1"/>
          <p:nvPr/>
        </p:nvSpPr>
        <p:spPr>
          <a:xfrm>
            <a:off x="425923" y="0"/>
            <a:ext cx="1125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D7CF7A-921B-4235-8DD5-519688302EC8}"/>
              </a:ext>
            </a:extLst>
          </p:cNvPr>
          <p:cNvSpPr txBox="1"/>
          <p:nvPr/>
        </p:nvSpPr>
        <p:spPr>
          <a:xfrm>
            <a:off x="212696" y="5657671"/>
            <a:ext cx="11677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/>
              </a:rPr>
              <a:t>এগুলোকে</a:t>
            </a:r>
            <a:r>
              <a:rPr lang="en-US" sz="3600" b="1" dirty="0">
                <a:latin typeface="NikoshBAN" panose="02000000000000000000"/>
              </a:rPr>
              <a:t> </a:t>
            </a:r>
            <a:r>
              <a:rPr lang="en-US" sz="3600" b="1" dirty="0" err="1">
                <a:latin typeface="NikoshBAN" panose="02000000000000000000"/>
              </a:rPr>
              <a:t>কিসের</a:t>
            </a:r>
            <a:r>
              <a:rPr lang="en-US" sz="3600" b="1" dirty="0">
                <a:latin typeface="NikoshBAN" panose="02000000000000000000"/>
              </a:rPr>
              <a:t> </a:t>
            </a:r>
            <a:r>
              <a:rPr lang="en-US" sz="3600" b="1" dirty="0" err="1">
                <a:latin typeface="NikoshBAN" panose="02000000000000000000"/>
              </a:rPr>
              <a:t>সূত্র</a:t>
            </a:r>
            <a:r>
              <a:rPr lang="en-US" sz="3600" b="1" dirty="0">
                <a:latin typeface="NikoshBAN" panose="02000000000000000000"/>
              </a:rPr>
              <a:t> </a:t>
            </a:r>
            <a:r>
              <a:rPr lang="en-US" sz="3600" b="1" dirty="0" err="1">
                <a:latin typeface="NikoshBAN" panose="02000000000000000000"/>
              </a:rPr>
              <a:t>বলে</a:t>
            </a:r>
            <a:r>
              <a:rPr lang="en-US" sz="3600" b="1" dirty="0">
                <a:latin typeface="NikoshBAN" panose="02000000000000000000"/>
              </a:rPr>
              <a:t> ? </a:t>
            </a:r>
          </a:p>
          <a:p>
            <a:r>
              <a:rPr lang="en-US" sz="3600" b="1" dirty="0" err="1">
                <a:latin typeface="NikoshBAN" panose="02000000000000000000"/>
              </a:rPr>
              <a:t>বীজগাণিতিক</a:t>
            </a:r>
            <a:r>
              <a:rPr lang="en-US" sz="3600" b="1" dirty="0">
                <a:latin typeface="NikoshBAN" panose="02000000000000000000"/>
              </a:rPr>
              <a:t> </a:t>
            </a:r>
            <a:r>
              <a:rPr lang="en-US" sz="3600" b="1" dirty="0" err="1">
                <a:latin typeface="NikoshBAN" panose="02000000000000000000"/>
              </a:rPr>
              <a:t>ঘনফলের</a:t>
            </a:r>
            <a:r>
              <a:rPr lang="en-US" sz="3600" b="1" dirty="0">
                <a:latin typeface="NikoshBAN" panose="02000000000000000000"/>
              </a:rPr>
              <a:t>  </a:t>
            </a:r>
            <a:r>
              <a:rPr lang="en-US" sz="3600" b="1" dirty="0" err="1">
                <a:latin typeface="NikoshBAN" panose="02000000000000000000"/>
              </a:rPr>
              <a:t>সূত্র</a:t>
            </a:r>
            <a:r>
              <a:rPr lang="en-US" sz="3600" b="1" dirty="0">
                <a:latin typeface="NikoshBAN" panose="02000000000000000000"/>
              </a:rPr>
              <a:t> </a:t>
            </a:r>
            <a:r>
              <a:rPr lang="en-US" sz="3600" b="1" dirty="0" err="1">
                <a:latin typeface="NikoshBAN" panose="02000000000000000000"/>
              </a:rPr>
              <a:t>বলে</a:t>
            </a:r>
            <a:r>
              <a:rPr lang="en-US" sz="3600" b="1" dirty="0">
                <a:latin typeface="NikoshBAN" panose="0200000000000000000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0558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A8B5DD-37C6-4CFC-91F8-F228429ACF9E}"/>
              </a:ext>
            </a:extLst>
          </p:cNvPr>
          <p:cNvSpPr/>
          <p:nvPr/>
        </p:nvSpPr>
        <p:spPr>
          <a:xfrm>
            <a:off x="92765" y="81024"/>
            <a:ext cx="12006469" cy="6667017"/>
          </a:xfrm>
          <a:prstGeom prst="rect">
            <a:avLst/>
          </a:prstGeom>
          <a:solidFill>
            <a:schemeClr val="bg1"/>
          </a:solidFill>
          <a:ln w="76200">
            <a:solidFill>
              <a:srgbClr val="C41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5FA12132-4C1C-4717-B71B-198F6515EBDA}"/>
              </a:ext>
            </a:extLst>
          </p:cNvPr>
          <p:cNvSpPr txBox="1">
            <a:spLocks/>
          </p:cNvSpPr>
          <p:nvPr/>
        </p:nvSpPr>
        <p:spPr>
          <a:xfrm>
            <a:off x="2245489" y="362894"/>
            <a:ext cx="7083706" cy="1015663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 anchor="ctr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endParaRPr lang="b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A4A21918-F120-4215-A5B6-69B3A50D2CD8}"/>
              </a:ext>
            </a:extLst>
          </p:cNvPr>
          <p:cNvSpPr txBox="1">
            <a:spLocks/>
          </p:cNvSpPr>
          <p:nvPr/>
        </p:nvSpPr>
        <p:spPr>
          <a:xfrm>
            <a:off x="954155" y="1983371"/>
            <a:ext cx="10283687" cy="28623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অধ্যায়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---৪.২</a:t>
            </a:r>
            <a:endParaRPr lang="bn-BD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বীজগাণিতিক </a:t>
            </a:r>
            <a:r>
              <a:rPr lang="en-US" sz="6000" b="1" dirty="0" err="1">
                <a:latin typeface="NikoshBAN" panose="02000000000000000000"/>
              </a:rPr>
              <a:t>ঘনফলের</a:t>
            </a:r>
            <a:r>
              <a:rPr lang="en-US" sz="6000" b="1" dirty="0">
                <a:latin typeface="NikoshBAN" panose="02000000000000000000"/>
              </a:rPr>
              <a:t> </a:t>
            </a:r>
            <a:r>
              <a:rPr lang="en-US" sz="6000" b="1" dirty="0" err="1">
                <a:latin typeface="NikoshBAN" panose="02000000000000000000"/>
              </a:rPr>
              <a:t>সূত্রাবলি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bn-BD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0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328FC4-9053-4609-9A22-BFB62CBADCD5}"/>
              </a:ext>
            </a:extLst>
          </p:cNvPr>
          <p:cNvSpPr/>
          <p:nvPr/>
        </p:nvSpPr>
        <p:spPr>
          <a:xfrm>
            <a:off x="92765" y="92765"/>
            <a:ext cx="12006469" cy="6639338"/>
          </a:xfrm>
          <a:prstGeom prst="rect">
            <a:avLst/>
          </a:prstGeom>
          <a:solidFill>
            <a:schemeClr val="bg1"/>
          </a:solidFill>
          <a:ln w="76200">
            <a:solidFill>
              <a:srgbClr val="C41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B3514DAD-424E-4252-94D3-D0C9BC599713}"/>
              </a:ext>
            </a:extLst>
          </p:cNvPr>
          <p:cNvSpPr txBox="1">
            <a:spLocks/>
          </p:cNvSpPr>
          <p:nvPr/>
        </p:nvSpPr>
        <p:spPr>
          <a:xfrm>
            <a:off x="185195" y="585258"/>
            <a:ext cx="11817752" cy="5940088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6000" b="1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6000" b="1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6000" b="1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bn-IN" sz="4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857250" indent="-857250"/>
            <a:endParaRPr lang="en-US" sz="4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857250" indent="-857250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বীজগাণিতিক</a:t>
            </a:r>
            <a:r>
              <a:rPr lang="bn-BD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ঘনফলের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সূত্রগুলি লিখতে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বীজগাণি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তীয়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ঘনফলের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দ্বিপদী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ত্রিপদী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নিরূপণ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4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857250" indent="-857250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সূত্র প্রয়োগ করে বিভিন্ন গাণিতিক সমস্যার সমাধান করতে পারবে।</a:t>
            </a:r>
          </a:p>
          <a:p>
            <a:endParaRPr lang="bn-BD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726366-02BB-404F-8A33-043A90AC4179}"/>
              </a:ext>
            </a:extLst>
          </p:cNvPr>
          <p:cNvSpPr/>
          <p:nvPr/>
        </p:nvSpPr>
        <p:spPr>
          <a:xfrm>
            <a:off x="92766" y="106016"/>
            <a:ext cx="12006469" cy="6652593"/>
          </a:xfrm>
          <a:prstGeom prst="rect">
            <a:avLst/>
          </a:prstGeom>
          <a:solidFill>
            <a:schemeClr val="bg1"/>
          </a:solidFill>
          <a:ln w="76200">
            <a:solidFill>
              <a:srgbClr val="C41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7C114F-A27B-4DDA-B983-16ED2BEE649F}"/>
              </a:ext>
            </a:extLst>
          </p:cNvPr>
          <p:cNvSpPr/>
          <p:nvPr/>
        </p:nvSpPr>
        <p:spPr>
          <a:xfrm>
            <a:off x="596348" y="671332"/>
            <a:ext cx="11209830" cy="27392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বীজগণি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গণিতীয়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সিদ্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বীজগণ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ূত্র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A7DCA8-F79C-444D-9672-B812B567CC4C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28700" y="3886200"/>
            <a:ext cx="6915150" cy="1754326"/>
          </a:xfrm>
          <a:prstGeom prst="rect">
            <a:avLst/>
          </a:prstGeom>
          <a:blipFill rotWithShape="0">
            <a:blip r:embed="rId2"/>
            <a:stretch>
              <a:fillRect l="-2181" t="-6272" r="-3503" b="-14983"/>
            </a:stretch>
          </a:blipFill>
        </p:spPr>
        <p:txBody>
          <a:bodyPr/>
          <a:lstStyle/>
          <a:p>
            <a:r>
              <a:rPr lang="en-US" sz="4400" dirty="0">
                <a:noFill/>
              </a:rPr>
              <a:t> </a:t>
            </a:r>
            <a:r>
              <a:rPr lang="bn-IN" sz="4400" dirty="0">
                <a:noFill/>
              </a:rPr>
              <a:t>  </a:t>
            </a:r>
            <a:endParaRPr lang="en-US" sz="440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84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3A7B03D-FF1F-4071-A7B7-A64DB92071A1}"/>
              </a:ext>
            </a:extLst>
          </p:cNvPr>
          <p:cNvSpPr/>
          <p:nvPr/>
        </p:nvSpPr>
        <p:spPr>
          <a:xfrm>
            <a:off x="92766" y="119270"/>
            <a:ext cx="12006469" cy="6738730"/>
          </a:xfrm>
          <a:prstGeom prst="rect">
            <a:avLst/>
          </a:prstGeom>
          <a:solidFill>
            <a:schemeClr val="bg1"/>
          </a:solidFill>
          <a:ln w="76200">
            <a:solidFill>
              <a:srgbClr val="C41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9C96D1-4418-4150-9D1E-0F3F992EA7A2}"/>
              </a:ext>
            </a:extLst>
          </p:cNvPr>
          <p:cNvSpPr/>
          <p:nvPr/>
        </p:nvSpPr>
        <p:spPr>
          <a:xfrm>
            <a:off x="266218" y="241278"/>
            <a:ext cx="1174931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বীজগাণিতিক </a:t>
            </a:r>
            <a:r>
              <a:rPr lang="bn-IN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সূত্রাবলি</a:t>
            </a:r>
          </a:p>
          <a:p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সুত্রঃ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১।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(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a+b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)</a:t>
            </a:r>
            <a:r>
              <a:rPr lang="en-US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3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=a</a:t>
            </a:r>
            <a:r>
              <a:rPr lang="en-US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3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+3a</a:t>
            </a:r>
            <a:r>
              <a:rPr lang="en-US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b+3ab</a:t>
            </a:r>
            <a:r>
              <a:rPr lang="en-US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+b</a:t>
            </a:r>
            <a:r>
              <a:rPr lang="en-US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3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				 =a</a:t>
            </a:r>
            <a:r>
              <a:rPr lang="en-US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3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+b</a:t>
            </a:r>
            <a:r>
              <a:rPr lang="en-US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3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+3ab(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a+b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)</a:t>
            </a:r>
            <a:r>
              <a:rPr lang="en-US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   </a:t>
            </a:r>
          </a:p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সুত্রঃ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২।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(a-b)</a:t>
            </a:r>
            <a:r>
              <a:rPr lang="en-US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3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=a</a:t>
            </a:r>
            <a:r>
              <a:rPr lang="en-US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3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-3a</a:t>
            </a:r>
            <a:r>
              <a:rPr lang="en-US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b+3ab</a:t>
            </a:r>
            <a:r>
              <a:rPr lang="en-US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-b</a:t>
            </a:r>
            <a:r>
              <a:rPr lang="en-US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3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				 =a</a:t>
            </a:r>
            <a:r>
              <a:rPr lang="en-US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3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-b</a:t>
            </a:r>
            <a:r>
              <a:rPr lang="en-US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3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-3ab(a-b)</a:t>
            </a:r>
          </a:p>
          <a:p>
            <a:r>
              <a:rPr lang="bn-IN" sz="4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অনুসিদ্ধান্ত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১। a</a:t>
            </a:r>
            <a:r>
              <a:rPr lang="en-US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3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+b</a:t>
            </a:r>
            <a:r>
              <a:rPr lang="en-US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3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=(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a+b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)</a:t>
            </a:r>
            <a:r>
              <a:rPr lang="en-US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3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- 3ab(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a+b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)</a:t>
            </a:r>
            <a:r>
              <a:rPr lang="en-US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২। a</a:t>
            </a:r>
            <a:r>
              <a:rPr lang="en-US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3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-b</a:t>
            </a:r>
            <a:r>
              <a:rPr lang="en-US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3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=(a-b)</a:t>
            </a:r>
            <a:r>
              <a:rPr lang="en-US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3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+ 3ab(a-b)</a:t>
            </a:r>
            <a:r>
              <a:rPr lang="en-US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0179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531</Words>
  <Application>Microsoft Office PowerPoint</Application>
  <PresentationFormat>Widescreen</PresentationFormat>
  <Paragraphs>81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Kalpurush</vt:lpstr>
      <vt:lpstr>NikoshBAN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Sujit Biswas</dc:creator>
  <cp:keywords>School</cp:keywords>
  <cp:lastModifiedBy>DOEL</cp:lastModifiedBy>
  <cp:revision>163</cp:revision>
  <dcterms:created xsi:type="dcterms:W3CDTF">2018-04-19T04:39:11Z</dcterms:created>
  <dcterms:modified xsi:type="dcterms:W3CDTF">2020-08-06T18:23:20Z</dcterms:modified>
</cp:coreProperties>
</file>