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5" r:id="rId2"/>
    <p:sldId id="304" r:id="rId3"/>
    <p:sldId id="259" r:id="rId4"/>
    <p:sldId id="277" r:id="rId5"/>
    <p:sldId id="260" r:id="rId6"/>
    <p:sldId id="261" r:id="rId7"/>
    <p:sldId id="275" r:id="rId8"/>
    <p:sldId id="302" r:id="rId9"/>
    <p:sldId id="271" r:id="rId10"/>
    <p:sldId id="279" r:id="rId11"/>
    <p:sldId id="284" r:id="rId12"/>
    <p:sldId id="287" r:id="rId13"/>
    <p:sldId id="280" r:id="rId14"/>
    <p:sldId id="286" r:id="rId15"/>
    <p:sldId id="293" r:id="rId16"/>
    <p:sldId id="294" r:id="rId17"/>
    <p:sldId id="301" r:id="rId18"/>
    <p:sldId id="299" r:id="rId19"/>
    <p:sldId id="300" r:id="rId20"/>
    <p:sldId id="290" r:id="rId21"/>
    <p:sldId id="291" r:id="rId22"/>
    <p:sldId id="303" r:id="rId23"/>
    <p:sldId id="306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2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E6794D94-EC2B-4027-8FDD-8054501A1017}" type="datetimeFigureOut">
              <a:rPr lang="en-US"/>
              <a:pPr>
                <a:defRPr/>
              </a:pPr>
              <a:t>8/7/2020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EA17A74-F788-4ED4-AF54-1F82B01B61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28DDA3-84E5-4614-9179-83B1FEE74ED9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6FD9C4-E932-4581-929E-161F018D8E22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321DC3-9CBA-484B-BEC5-64606BD2ADD1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C6BD1-16C5-4A39-9410-38D886FCC052}" type="datetimeFigureOut">
              <a:rPr lang="en-US"/>
              <a:pPr>
                <a:defRPr/>
              </a:pPr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FC9F2-E914-4060-91DB-24028E3F2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176F1-85DC-4B59-A6C1-F59D3FCF1D15}" type="datetimeFigureOut">
              <a:rPr lang="en-US"/>
              <a:pPr>
                <a:defRPr/>
              </a:pPr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10265-4FEF-4B40-865E-58CC45D0D7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0D77E-DCB8-43FF-AA15-1B278E9AB269}" type="datetimeFigureOut">
              <a:rPr lang="en-US"/>
              <a:pPr>
                <a:defRPr/>
              </a:pPr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A3690-A0C8-444E-8A3A-AC29FBCC9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E7C65-F2F5-4EE1-994F-15C82D04CACB}" type="datetimeFigureOut">
              <a:rPr lang="en-US"/>
              <a:pPr>
                <a:defRPr/>
              </a:pPr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199CF-2C9C-4F44-97FB-963DFA6CA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1CC1D-369C-4E47-99A6-85C368F7EE8B}" type="datetimeFigureOut">
              <a:rPr lang="en-US"/>
              <a:pPr>
                <a:defRPr/>
              </a:pPr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38E98-6B2E-4717-AA2D-05064CE3B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97D0C-1685-4EA0-ABB4-C08FEFFA22BF}" type="datetimeFigureOut">
              <a:rPr lang="en-US"/>
              <a:pPr>
                <a:defRPr/>
              </a:pPr>
              <a:t>8/7/2020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97EA9-CBD4-4DE3-8D53-C9FBF3399E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6B81A-14E7-4AC0-8E2E-D18377901926}" type="datetimeFigureOut">
              <a:rPr lang="en-US"/>
              <a:pPr>
                <a:defRPr/>
              </a:pPr>
              <a:t>8/7/2020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92DD0-5DAE-434F-99EC-617D9C449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DCCA6-6E36-4261-BA7B-48863E6E91F6}" type="datetimeFigureOut">
              <a:rPr lang="en-US"/>
              <a:pPr>
                <a:defRPr/>
              </a:pPr>
              <a:t>8/7/2020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DD723-B0D2-4AB7-AE51-425D9F781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FB05-E5D5-4A03-B92D-70551FF53392}" type="datetimeFigureOut">
              <a:rPr lang="en-US"/>
              <a:pPr>
                <a:defRPr/>
              </a:pPr>
              <a:t>8/7/2020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F7856-3972-4AF6-9800-0FA52F578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29DEB-7FA3-4177-98C4-5377390E2F87}" type="datetimeFigureOut">
              <a:rPr lang="en-US"/>
              <a:pPr>
                <a:defRPr/>
              </a:pPr>
              <a:t>8/7/2020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111F7-149F-4721-AA1A-20805B1D53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E9E77-5056-41C8-AF84-2CFDC8B6BE39}" type="datetimeFigureOut">
              <a:rPr lang="en-US"/>
              <a:pPr>
                <a:defRPr/>
              </a:pPr>
              <a:t>8/7/2020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46DD3-8EAB-4C6E-AB1F-9BB669B8F5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115908-A42C-47A6-A89E-94440D3AE49E}" type="datetimeFigureOut">
              <a:rPr lang="en-US"/>
              <a:pPr>
                <a:defRPr/>
              </a:pPr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D3E62A-FDA7-4E00-BC13-FB856D1AC8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" y="558800"/>
            <a:ext cx="33067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1060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060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101" name="Picture 5" descr="uryhh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0200" y="2057400"/>
            <a:ext cx="6324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41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277938" y="1447800"/>
            <a:ext cx="6932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chemeClr val="bg1"/>
                </a:solidFill>
                <a:latin typeface="NikoshBAN" pitchFamily="2" charset="0"/>
              </a:rPr>
              <a:t>Friends  =  { </a:t>
            </a:r>
            <a:r>
              <a:rPr lang="bn-BD" sz="3200">
                <a:latin typeface="NikoshBAN" pitchFamily="2" charset="0"/>
              </a:rPr>
              <a:t>ফাহিম</a:t>
            </a:r>
            <a:r>
              <a:rPr lang="en-US" sz="3200">
                <a:solidFill>
                  <a:schemeClr val="bg1"/>
                </a:solidFill>
                <a:latin typeface="NikoshBAN" pitchFamily="2" charset="0"/>
              </a:rPr>
              <a:t>,</a:t>
            </a:r>
            <a:r>
              <a:rPr lang="en-US" sz="3200">
                <a:latin typeface="NikoshBAN" pitchFamily="2" charset="0"/>
              </a:rPr>
              <a:t> </a:t>
            </a:r>
            <a:r>
              <a:rPr lang="bn-BD" sz="3200">
                <a:latin typeface="NikoshBAN" pitchFamily="2" charset="0"/>
              </a:rPr>
              <a:t>জহির</a:t>
            </a:r>
            <a:r>
              <a:rPr lang="en-US" sz="3200">
                <a:solidFill>
                  <a:schemeClr val="bg1"/>
                </a:solidFill>
                <a:latin typeface="NikoshBAN" pitchFamily="2" charset="0"/>
              </a:rPr>
              <a:t>,</a:t>
            </a:r>
            <a:r>
              <a:rPr lang="en-US" sz="3200">
                <a:latin typeface="NikoshBAN" pitchFamily="2" charset="0"/>
              </a:rPr>
              <a:t> </a:t>
            </a:r>
            <a:r>
              <a:rPr lang="bn-BD" sz="3200">
                <a:latin typeface="NikoshBAN" pitchFamily="2" charset="0"/>
              </a:rPr>
              <a:t>মিজান</a:t>
            </a:r>
            <a:r>
              <a:rPr lang="en-US" sz="3200">
                <a:solidFill>
                  <a:schemeClr val="bg1"/>
                </a:solidFill>
                <a:latin typeface="NikoshBAN" pitchFamily="2" charset="0"/>
              </a:rPr>
              <a:t>,</a:t>
            </a:r>
            <a:r>
              <a:rPr lang="en-US" sz="3200">
                <a:latin typeface="NikoshBAN" pitchFamily="2" charset="0"/>
              </a:rPr>
              <a:t> </a:t>
            </a:r>
            <a:r>
              <a:rPr lang="bn-BD" sz="3200">
                <a:latin typeface="NikoshBAN" pitchFamily="2" charset="0"/>
              </a:rPr>
              <a:t>জুবায়ের</a:t>
            </a:r>
            <a:r>
              <a:rPr lang="en-US" sz="3200">
                <a:latin typeface="NikoshBAN" pitchFamily="2" charset="0"/>
              </a:rPr>
              <a:t> </a:t>
            </a:r>
            <a:r>
              <a:rPr lang="en-US" sz="3200">
                <a:solidFill>
                  <a:schemeClr val="bg1"/>
                </a:solidFill>
                <a:latin typeface="NikoshBAN" pitchFamily="2" charset="0"/>
              </a:rPr>
              <a:t>}</a:t>
            </a:r>
            <a:endParaRPr lang="en-MY" sz="3200">
              <a:solidFill>
                <a:schemeClr val="bg1"/>
              </a:solidFill>
              <a:latin typeface="NikoshBAN" pitchFamily="2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371600" y="1447800"/>
            <a:ext cx="683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chemeClr val="bg1"/>
                </a:solidFill>
                <a:latin typeface="NikoshBAN" pitchFamily="2" charset="0"/>
              </a:rPr>
              <a:t>Friends  =  {</a:t>
            </a:r>
            <a:r>
              <a:rPr lang="bn-BD" sz="3200">
                <a:latin typeface="NikoshBAN" pitchFamily="2" charset="0"/>
              </a:rPr>
              <a:t>ফাহিম</a:t>
            </a:r>
            <a:r>
              <a:rPr lang="bn-BD" sz="3200">
                <a:solidFill>
                  <a:srgbClr val="FF0000"/>
                </a:solidFill>
                <a:latin typeface="NikoshBAN" pitchFamily="2" charset="0"/>
              </a:rPr>
              <a:t>,</a:t>
            </a:r>
            <a:r>
              <a:rPr lang="en-US" sz="3200">
                <a:latin typeface="NikoshBAN" pitchFamily="2" charset="0"/>
              </a:rPr>
              <a:t> </a:t>
            </a:r>
            <a:r>
              <a:rPr lang="bn-BD" sz="3200">
                <a:latin typeface="NikoshBAN" pitchFamily="2" charset="0"/>
              </a:rPr>
              <a:t>জহির</a:t>
            </a:r>
            <a:r>
              <a:rPr lang="en-US" sz="3200">
                <a:solidFill>
                  <a:srgbClr val="FF0000"/>
                </a:solidFill>
                <a:latin typeface="NikoshBAN" pitchFamily="2" charset="0"/>
              </a:rPr>
              <a:t>,</a:t>
            </a:r>
            <a:r>
              <a:rPr lang="en-US" sz="3200">
                <a:latin typeface="NikoshBAN" pitchFamily="2" charset="0"/>
              </a:rPr>
              <a:t> </a:t>
            </a:r>
            <a:r>
              <a:rPr lang="bn-BD" sz="3200">
                <a:latin typeface="NikoshBAN" pitchFamily="2" charset="0"/>
              </a:rPr>
              <a:t>মিজান</a:t>
            </a:r>
            <a:r>
              <a:rPr lang="bn-BD" sz="3200">
                <a:solidFill>
                  <a:srgbClr val="FF0000"/>
                </a:solidFill>
                <a:latin typeface="NikoshBAN" pitchFamily="2" charset="0"/>
              </a:rPr>
              <a:t>,</a:t>
            </a:r>
            <a:r>
              <a:rPr lang="en-US" sz="3200">
                <a:latin typeface="NikoshBAN" pitchFamily="2" charset="0"/>
              </a:rPr>
              <a:t> </a:t>
            </a:r>
            <a:r>
              <a:rPr lang="bn-BD" sz="3200">
                <a:latin typeface="NikoshBAN" pitchFamily="2" charset="0"/>
              </a:rPr>
              <a:t>জুবায়ের</a:t>
            </a:r>
            <a:r>
              <a:rPr lang="en-US" sz="3200">
                <a:latin typeface="NikoshBAN" pitchFamily="2" charset="0"/>
              </a:rPr>
              <a:t> </a:t>
            </a:r>
            <a:r>
              <a:rPr lang="en-US" sz="3200">
                <a:solidFill>
                  <a:schemeClr val="bg1"/>
                </a:solidFill>
                <a:latin typeface="NikoshBAN" pitchFamily="2" charset="0"/>
              </a:rPr>
              <a:t>}</a:t>
            </a:r>
            <a:endParaRPr lang="en-MY" sz="3200">
              <a:solidFill>
                <a:schemeClr val="bg1"/>
              </a:solidFill>
              <a:latin typeface="NikoshBAN" pitchFamily="2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371600" y="1447800"/>
            <a:ext cx="683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chemeClr val="bg1"/>
                </a:solidFill>
                <a:latin typeface="NikoshBAN" pitchFamily="2" charset="0"/>
              </a:rPr>
              <a:t>Friends  =  </a:t>
            </a:r>
            <a:r>
              <a:rPr lang="en-US" sz="3200">
                <a:solidFill>
                  <a:srgbClr val="0070C0"/>
                </a:solidFill>
                <a:latin typeface="NikoshBAN" pitchFamily="2" charset="0"/>
              </a:rPr>
              <a:t>{</a:t>
            </a:r>
            <a:r>
              <a:rPr lang="bn-BD" sz="3200">
                <a:latin typeface="NikoshBAN" pitchFamily="2" charset="0"/>
              </a:rPr>
              <a:t>ফাহিম</a:t>
            </a:r>
            <a:r>
              <a:rPr lang="bn-BD" sz="3200">
                <a:solidFill>
                  <a:srgbClr val="FF0000"/>
                </a:solidFill>
                <a:latin typeface="NikoshBAN" pitchFamily="2" charset="0"/>
              </a:rPr>
              <a:t>,</a:t>
            </a:r>
            <a:r>
              <a:rPr lang="en-US" sz="3200">
                <a:latin typeface="NikoshBAN" pitchFamily="2" charset="0"/>
              </a:rPr>
              <a:t> </a:t>
            </a:r>
            <a:r>
              <a:rPr lang="bn-BD" sz="3200">
                <a:latin typeface="NikoshBAN" pitchFamily="2" charset="0"/>
              </a:rPr>
              <a:t>জহির</a:t>
            </a:r>
            <a:r>
              <a:rPr lang="en-US" sz="3200">
                <a:solidFill>
                  <a:srgbClr val="FF0000"/>
                </a:solidFill>
                <a:latin typeface="NikoshBAN" pitchFamily="2" charset="0"/>
              </a:rPr>
              <a:t>,</a:t>
            </a:r>
            <a:r>
              <a:rPr lang="en-US" sz="3200">
                <a:latin typeface="NikoshBAN" pitchFamily="2" charset="0"/>
              </a:rPr>
              <a:t> </a:t>
            </a:r>
            <a:r>
              <a:rPr lang="bn-BD" sz="3200">
                <a:latin typeface="NikoshBAN" pitchFamily="2" charset="0"/>
              </a:rPr>
              <a:t>মিজান</a:t>
            </a:r>
            <a:r>
              <a:rPr lang="bn-BD" sz="3200">
                <a:solidFill>
                  <a:srgbClr val="FF0000"/>
                </a:solidFill>
                <a:latin typeface="NikoshBAN" pitchFamily="2" charset="0"/>
              </a:rPr>
              <a:t>,</a:t>
            </a:r>
            <a:r>
              <a:rPr lang="en-US" sz="3200">
                <a:latin typeface="NikoshBAN" pitchFamily="2" charset="0"/>
              </a:rPr>
              <a:t> </a:t>
            </a:r>
            <a:r>
              <a:rPr lang="bn-BD" sz="3200">
                <a:latin typeface="NikoshBAN" pitchFamily="2" charset="0"/>
              </a:rPr>
              <a:t>জুবায়ের</a:t>
            </a:r>
            <a:r>
              <a:rPr lang="en-US" sz="3200">
                <a:latin typeface="NikoshBAN" pitchFamily="2" charset="0"/>
              </a:rPr>
              <a:t> </a:t>
            </a:r>
            <a:r>
              <a:rPr lang="en-US" sz="3200">
                <a:solidFill>
                  <a:srgbClr val="0070C0"/>
                </a:solidFill>
                <a:latin typeface="NikoshBAN" pitchFamily="2" charset="0"/>
              </a:rPr>
              <a:t>}</a:t>
            </a:r>
            <a:endParaRPr lang="en-MY" sz="3200">
              <a:solidFill>
                <a:srgbClr val="0070C0"/>
              </a:solidFill>
              <a:latin typeface="NikoshBAN" pitchFamily="2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1373188" y="1447800"/>
            <a:ext cx="6823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chemeClr val="bg1"/>
                </a:solidFill>
                <a:latin typeface="NikoshBAN" pitchFamily="2" charset="0"/>
              </a:rPr>
              <a:t>Friends</a:t>
            </a:r>
            <a:r>
              <a:rPr lang="en-US" sz="3200">
                <a:solidFill>
                  <a:srgbClr val="FF0000"/>
                </a:solidFill>
                <a:latin typeface="NikoshBAN" pitchFamily="2" charset="0"/>
              </a:rPr>
              <a:t>  </a:t>
            </a:r>
            <a:r>
              <a:rPr lang="en-US" sz="3200">
                <a:solidFill>
                  <a:srgbClr val="E46C0A"/>
                </a:solidFill>
                <a:latin typeface="NikoshBAN" pitchFamily="2" charset="0"/>
              </a:rPr>
              <a:t>=</a:t>
            </a:r>
            <a:r>
              <a:rPr lang="en-US" sz="3200">
                <a:solidFill>
                  <a:srgbClr val="C00000"/>
                </a:solidFill>
                <a:latin typeface="NikoshBAN" pitchFamily="2" charset="0"/>
              </a:rPr>
              <a:t>  </a:t>
            </a:r>
            <a:r>
              <a:rPr lang="en-US" sz="3200">
                <a:solidFill>
                  <a:srgbClr val="0070C0"/>
                </a:solidFill>
                <a:latin typeface="NikoshBAN" pitchFamily="2" charset="0"/>
              </a:rPr>
              <a:t>{</a:t>
            </a:r>
            <a:r>
              <a:rPr lang="bn-BD" sz="3200">
                <a:latin typeface="NikoshBAN" pitchFamily="2" charset="0"/>
              </a:rPr>
              <a:t>ফাহি</a:t>
            </a:r>
            <a:r>
              <a:rPr lang="en-US" sz="3200">
                <a:latin typeface="NikoshBAN" pitchFamily="2" charset="0"/>
              </a:rPr>
              <a:t>  </a:t>
            </a:r>
            <a:r>
              <a:rPr lang="bn-BD" sz="3200">
                <a:solidFill>
                  <a:srgbClr val="FF0000"/>
                </a:solidFill>
                <a:latin typeface="NikoshBAN" pitchFamily="2" charset="0"/>
              </a:rPr>
              <a:t>,</a:t>
            </a:r>
            <a:r>
              <a:rPr lang="en-US" sz="3200">
                <a:latin typeface="NikoshBAN" pitchFamily="2" charset="0"/>
              </a:rPr>
              <a:t> </a:t>
            </a:r>
            <a:r>
              <a:rPr lang="bn-BD" sz="3200">
                <a:latin typeface="NikoshBAN" pitchFamily="2" charset="0"/>
              </a:rPr>
              <a:t>জহির</a:t>
            </a:r>
            <a:r>
              <a:rPr lang="en-US" sz="3200">
                <a:solidFill>
                  <a:srgbClr val="FF0000"/>
                </a:solidFill>
                <a:latin typeface="NikoshBAN" pitchFamily="2" charset="0"/>
              </a:rPr>
              <a:t>,</a:t>
            </a:r>
            <a:r>
              <a:rPr lang="en-US" sz="3200">
                <a:latin typeface="NikoshBAN" pitchFamily="2" charset="0"/>
              </a:rPr>
              <a:t> </a:t>
            </a:r>
            <a:r>
              <a:rPr lang="bn-BD" sz="3200">
                <a:latin typeface="NikoshBAN" pitchFamily="2" charset="0"/>
              </a:rPr>
              <a:t>মিজান</a:t>
            </a:r>
            <a:r>
              <a:rPr lang="bn-BD" sz="3200">
                <a:solidFill>
                  <a:srgbClr val="FF0000"/>
                </a:solidFill>
                <a:latin typeface="NikoshBAN" pitchFamily="2" charset="0"/>
              </a:rPr>
              <a:t>,</a:t>
            </a:r>
            <a:r>
              <a:rPr lang="en-US" sz="3200">
                <a:latin typeface="NikoshBAN" pitchFamily="2" charset="0"/>
              </a:rPr>
              <a:t> </a:t>
            </a:r>
            <a:r>
              <a:rPr lang="bn-BD" sz="3200">
                <a:latin typeface="NikoshBAN" pitchFamily="2" charset="0"/>
              </a:rPr>
              <a:t>জুবায়ের</a:t>
            </a:r>
            <a:r>
              <a:rPr lang="en-US" sz="3200">
                <a:latin typeface="NikoshBAN" pitchFamily="2" charset="0"/>
              </a:rPr>
              <a:t> </a:t>
            </a:r>
            <a:r>
              <a:rPr lang="en-US" sz="3200">
                <a:solidFill>
                  <a:srgbClr val="0070C0"/>
                </a:solidFill>
                <a:latin typeface="NikoshBAN" pitchFamily="2" charset="0"/>
              </a:rPr>
              <a:t>}</a:t>
            </a:r>
            <a:endParaRPr lang="en-MY" sz="3200">
              <a:solidFill>
                <a:srgbClr val="0070C0"/>
              </a:solidFill>
              <a:latin typeface="NikoshBAN" pitchFamily="2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365375" y="1447800"/>
            <a:ext cx="987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bn-BD" sz="3200">
                <a:solidFill>
                  <a:srgbClr val="FF0000"/>
                </a:solidFill>
                <a:latin typeface="NikoshBAN" pitchFamily="2" charset="0"/>
              </a:rPr>
              <a:t>বন্ধু</a:t>
            </a:r>
            <a:r>
              <a:rPr lang="en-US" sz="3200">
                <a:solidFill>
                  <a:srgbClr val="FF0000"/>
                </a:solidFill>
                <a:latin typeface="NikoshBAN" pitchFamily="2" charset="0"/>
              </a:rPr>
              <a:t>  </a:t>
            </a:r>
            <a:r>
              <a:rPr lang="en-US" sz="3200">
                <a:solidFill>
                  <a:srgbClr val="C00000"/>
                </a:solidFill>
                <a:latin typeface="NikoshBAN" pitchFamily="2" charset="0"/>
              </a:rPr>
              <a:t>  </a:t>
            </a:r>
            <a:endParaRPr lang="en-MY" sz="3200">
              <a:solidFill>
                <a:srgbClr val="0070C0"/>
              </a:solidFill>
              <a:latin typeface="NikoshBAN" pitchFamily="2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28600" y="1905000"/>
            <a:ext cx="396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latin typeface="NikoshBAN" pitchFamily="2" charset="0"/>
              </a:rPr>
              <a:t>সংক্ষিপ্ত নাম লিখ</a:t>
            </a:r>
            <a:endParaRPr lang="en-MY" sz="2800">
              <a:latin typeface="NikoshBAN" pitchFamily="2" charset="0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304800" y="259080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latin typeface="NikoshBAN" pitchFamily="2" charset="0"/>
              </a:rPr>
              <a:t>নামের পর কমা দাও</a:t>
            </a:r>
            <a:endParaRPr lang="en-MY" sz="2800">
              <a:latin typeface="NikoshBAN" pitchFamily="2" charset="0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28600" y="3284538"/>
            <a:ext cx="464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latin typeface="NikoshBAN" pitchFamily="2" charset="0"/>
              </a:rPr>
              <a:t>নামের আগে ও পরে  </a:t>
            </a:r>
            <a:r>
              <a:rPr lang="bn-BD" sz="2800">
                <a:latin typeface="NikoshBAN" pitchFamily="2" charset="0"/>
              </a:rPr>
              <a:t>দ্বিতীয় বন্ধনী</a:t>
            </a:r>
            <a:r>
              <a:rPr lang="en-US" sz="2800">
                <a:latin typeface="NikoshBAN" pitchFamily="2" charset="0"/>
              </a:rPr>
              <a:t> দাও</a:t>
            </a:r>
            <a:endParaRPr lang="en-MY" sz="2800">
              <a:latin typeface="NikoshBAN" pitchFamily="2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23850" y="3860800"/>
            <a:ext cx="4081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bn-BD" sz="2800">
                <a:latin typeface="NikoshBAN" pitchFamily="2" charset="0"/>
              </a:rPr>
              <a:t>দ্বিতীয় বন্ধনীর</a:t>
            </a:r>
            <a:r>
              <a:rPr lang="en-US" sz="2800">
                <a:latin typeface="NikoshBAN" pitchFamily="2" charset="0"/>
              </a:rPr>
              <a:t> </a:t>
            </a:r>
            <a:r>
              <a:rPr lang="bn-BD" sz="2800">
                <a:latin typeface="NikoshBAN" pitchFamily="2" charset="0"/>
              </a:rPr>
              <a:t>আগে</a:t>
            </a:r>
            <a:r>
              <a:rPr lang="en-US" sz="2800">
                <a:latin typeface="NikoshBAN" pitchFamily="2" charset="0"/>
              </a:rPr>
              <a:t> সমান চিহ্ন দাও</a:t>
            </a:r>
            <a:endParaRPr lang="en-MY" sz="2800">
              <a:latin typeface="NikoshBAN" pitchFamily="2" charset="0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323850" y="4437063"/>
            <a:ext cx="3960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latin typeface="NikoshBAN" pitchFamily="2" charset="0"/>
              </a:rPr>
              <a:t>সমান চিহ্নের আগে একটি নাম দাও</a:t>
            </a:r>
            <a:endParaRPr lang="en-MY" sz="2800">
              <a:latin typeface="NikoshBAN" pitchFamily="2" charset="0"/>
            </a:endParaRPr>
          </a:p>
        </p:txBody>
      </p:sp>
      <p:sp>
        <p:nvSpPr>
          <p:cNvPr id="65" name="Flowchart: Merge 64"/>
          <p:cNvSpPr/>
          <p:nvPr/>
        </p:nvSpPr>
        <p:spPr>
          <a:xfrm>
            <a:off x="793750" y="3068638"/>
            <a:ext cx="577850" cy="207962"/>
          </a:xfrm>
          <a:prstGeom prst="flowChartMerg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Flowchart: Merge 65"/>
          <p:cNvSpPr/>
          <p:nvPr/>
        </p:nvSpPr>
        <p:spPr>
          <a:xfrm>
            <a:off x="793750" y="2438400"/>
            <a:ext cx="654050" cy="174625"/>
          </a:xfrm>
          <a:prstGeom prst="flowChartMerg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Flowchart: Merge 66"/>
          <p:cNvSpPr/>
          <p:nvPr/>
        </p:nvSpPr>
        <p:spPr>
          <a:xfrm>
            <a:off x="762000" y="4267200"/>
            <a:ext cx="609600" cy="241300"/>
          </a:xfrm>
          <a:prstGeom prst="flowChartMerg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Flowchart: Merge 68"/>
          <p:cNvSpPr/>
          <p:nvPr/>
        </p:nvSpPr>
        <p:spPr>
          <a:xfrm>
            <a:off x="793750" y="3733800"/>
            <a:ext cx="577850" cy="228600"/>
          </a:xfrm>
          <a:prstGeom prst="flowChartMerg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96900" y="5084763"/>
            <a:ext cx="4675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latin typeface="NikoshBAN" pitchFamily="2" charset="0"/>
              </a:rPr>
              <a:t>এটিকে </a:t>
            </a:r>
            <a:r>
              <a:rPr lang="en-US" sz="2800" b="1">
                <a:solidFill>
                  <a:srgbClr val="CC3300"/>
                </a:solidFill>
                <a:latin typeface="NikoshBAN" pitchFamily="2" charset="0"/>
              </a:rPr>
              <a:t>তালিকা পদ্ধতি</a:t>
            </a:r>
            <a:r>
              <a:rPr lang="en-US" sz="2800">
                <a:latin typeface="NikoshBAN" pitchFamily="2" charset="0"/>
              </a:rPr>
              <a:t>তে সেট প্রকাশ বলে</a:t>
            </a:r>
            <a:endParaRPr lang="en-MY" sz="2800">
              <a:latin typeface="NikoshBAN" pitchFamily="2" charset="0"/>
            </a:endParaRPr>
          </a:p>
        </p:txBody>
      </p:sp>
      <p:sp>
        <p:nvSpPr>
          <p:cNvPr id="23" name="Bent Arrow 22"/>
          <p:cNvSpPr/>
          <p:nvPr/>
        </p:nvSpPr>
        <p:spPr>
          <a:xfrm rot="10800000" flipH="1">
            <a:off x="179388" y="4724400"/>
            <a:ext cx="431800" cy="649288"/>
          </a:xfrm>
          <a:prstGeom prst="ben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96900" y="5775325"/>
            <a:ext cx="4351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latin typeface="NikoshBAN" pitchFamily="2" charset="0"/>
              </a:rPr>
              <a:t>এটিকে </a:t>
            </a:r>
            <a:r>
              <a:rPr lang="bn-BD" sz="2800" b="1">
                <a:solidFill>
                  <a:srgbClr val="CC3300"/>
                </a:solidFill>
                <a:latin typeface="NikoshBAN" pitchFamily="2" charset="0"/>
              </a:rPr>
              <a:t>সেট</a:t>
            </a:r>
            <a:r>
              <a:rPr lang="en-US" sz="2800" b="1">
                <a:solidFill>
                  <a:srgbClr val="CC3300"/>
                </a:solidFill>
                <a:latin typeface="NikoshBAN" pitchFamily="2" charset="0"/>
              </a:rPr>
              <a:t> পদ্ধতি</a:t>
            </a:r>
            <a:r>
              <a:rPr lang="bn-BD" sz="2800" b="1">
                <a:solidFill>
                  <a:srgbClr val="CC3300"/>
                </a:solidFill>
                <a:latin typeface="NikoshBAN" pitchFamily="2" charset="0"/>
              </a:rPr>
              <a:t> </a:t>
            </a:r>
            <a:r>
              <a:rPr lang="en-US" sz="2800">
                <a:latin typeface="NikoshBAN" pitchFamily="2" charset="0"/>
              </a:rPr>
              <a:t>তে সেট প্রকাশ বলে</a:t>
            </a:r>
            <a:endParaRPr lang="en-MY" sz="2800">
              <a:latin typeface="NikoshBAN" pitchFamily="2" charset="0"/>
            </a:endParaRPr>
          </a:p>
        </p:txBody>
      </p:sp>
      <p:sp>
        <p:nvSpPr>
          <p:cNvPr id="26" name="Bent Arrow 25"/>
          <p:cNvSpPr/>
          <p:nvPr/>
        </p:nvSpPr>
        <p:spPr>
          <a:xfrm rot="10800000" flipH="1">
            <a:off x="179388" y="5414963"/>
            <a:ext cx="431800" cy="649287"/>
          </a:xfrm>
          <a:prstGeom prst="ben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16463" y="2349500"/>
            <a:ext cx="295751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F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{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f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j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m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z 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}</a:t>
            </a:r>
            <a:endParaRPr lang="en-MY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16463" y="3141663"/>
            <a:ext cx="346551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{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7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5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36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19  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}</a:t>
            </a:r>
            <a:endParaRPr lang="en-MY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16463" y="4149725"/>
            <a:ext cx="33623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{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5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7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19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36 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}</a:t>
            </a:r>
            <a:endParaRPr lang="en-MY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721350" y="5732463"/>
            <a:ext cx="2627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bn-BD" sz="2800">
                <a:solidFill>
                  <a:srgbClr val="FF0000"/>
                </a:solidFill>
                <a:latin typeface="NikoshBAN" pitchFamily="2" charset="0"/>
              </a:rPr>
              <a:t>বন্ধু</a:t>
            </a:r>
            <a:r>
              <a:rPr lang="en-US" sz="2800">
                <a:latin typeface="NikoshBAN" pitchFamily="2" charset="0"/>
              </a:rPr>
              <a:t> </a:t>
            </a:r>
            <a:r>
              <a:rPr lang="en-US" sz="2800">
                <a:solidFill>
                  <a:srgbClr val="E46C0A"/>
                </a:solidFill>
                <a:latin typeface="NikoshBAN" pitchFamily="2" charset="0"/>
              </a:rPr>
              <a:t>=</a:t>
            </a:r>
            <a:r>
              <a:rPr lang="en-US" sz="2800">
                <a:latin typeface="NikoshBAN" pitchFamily="2" charset="0"/>
              </a:rPr>
              <a:t> </a:t>
            </a:r>
            <a:r>
              <a:rPr lang="bn-BD" sz="2800">
                <a:latin typeface="NikoshBAN" pitchFamily="2" charset="0"/>
              </a:rPr>
              <a:t>ফাহিমের</a:t>
            </a:r>
            <a:r>
              <a:rPr lang="en-US" sz="2800">
                <a:latin typeface="NikoshBAN" pitchFamily="2" charset="0"/>
              </a:rPr>
              <a:t> </a:t>
            </a:r>
            <a:r>
              <a:rPr lang="bn-BD" sz="2800">
                <a:latin typeface="NikoshBAN" pitchFamily="2" charset="0"/>
              </a:rPr>
              <a:t>৩</a:t>
            </a:r>
            <a:r>
              <a:rPr lang="en-US" sz="2800">
                <a:latin typeface="NikoshBAN" pitchFamily="2" charset="0"/>
              </a:rPr>
              <a:t> বন্ধু</a:t>
            </a:r>
            <a:endParaRPr lang="en-MY" sz="2800">
              <a:latin typeface="NikoshBAN" pitchFamily="2" charset="0"/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4716463" y="3789363"/>
            <a:ext cx="611187" cy="36036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8" name="Straight Arrow Connector 37"/>
          <p:cNvCxnSpPr>
            <a:stCxn id="25" idx="3"/>
          </p:cNvCxnSpPr>
          <p:nvPr/>
        </p:nvCxnSpPr>
        <p:spPr>
          <a:xfrm flipV="1">
            <a:off x="4948238" y="6019800"/>
            <a:ext cx="690562" cy="17463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4648200" y="2209800"/>
            <a:ext cx="3600450" cy="762000"/>
          </a:xfrm>
          <a:prstGeom prst="roundRect">
            <a:avLst>
              <a:gd name="adj" fmla="val 8383"/>
            </a:avLst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326" name="Rectangle 30"/>
          <p:cNvSpPr>
            <a:spLocks noChangeArrowheads="1"/>
          </p:cNvSpPr>
          <p:nvPr/>
        </p:nvSpPr>
        <p:spPr bwMode="auto">
          <a:xfrm>
            <a:off x="1828800" y="76200"/>
            <a:ext cx="7010400" cy="5635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bn-BD" sz="4000" smtClean="0">
                <a:latin typeface="NikoshBAN" pitchFamily="2" charset="0"/>
              </a:rPr>
              <a:t>সেট লেখার পদ্ধতি </a:t>
            </a:r>
            <a:endParaRPr lang="en-US" sz="4000" smtClean="0">
              <a:latin typeface="NikoshBAN" pitchFamily="2" charset="0"/>
            </a:endParaRPr>
          </a:p>
        </p:txBody>
      </p:sp>
      <p:pic>
        <p:nvPicPr>
          <p:cNvPr id="13340" name="Picture 3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600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6" grpId="0"/>
      <p:bldP spid="40" grpId="0"/>
      <p:bldP spid="41" grpId="0"/>
      <p:bldP spid="46" grpId="0"/>
      <p:bldP spid="47" grpId="0"/>
      <p:bldP spid="48" grpId="0"/>
      <p:bldP spid="49" grpId="0"/>
      <p:bldP spid="50" grpId="0"/>
      <p:bldP spid="63" grpId="0"/>
      <p:bldP spid="65" grpId="0" animBg="1"/>
      <p:bldP spid="66" grpId="0" animBg="1"/>
      <p:bldP spid="67" grpId="0" animBg="1"/>
      <p:bldP spid="69" grpId="0" animBg="1"/>
      <p:bldP spid="21" grpId="0"/>
      <p:bldP spid="25" grpId="0"/>
      <p:bldP spid="28" grpId="0"/>
      <p:bldP spid="29" grpId="0"/>
      <p:bldP spid="30" grpId="0"/>
      <p:bldP spid="31" grpId="0"/>
      <p:bldP spid="35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762000" y="533400"/>
            <a:ext cx="7772400" cy="2862263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bn-BD" sz="6000" smtClean="0">
                <a:solidFill>
                  <a:schemeClr val="bg1"/>
                </a:solidFill>
                <a:latin typeface="NikoshBAN" pitchFamily="2" charset="0"/>
              </a:rPr>
              <a:t>সসীম সেট: যে সেটের উপাদান সংখ্যা গণনা</a:t>
            </a:r>
            <a:r>
              <a:rPr lang="en-US" sz="6000" smtClean="0">
                <a:solidFill>
                  <a:schemeClr val="bg1"/>
                </a:solidFill>
                <a:latin typeface="NikoshBAN" pitchFamily="2" charset="0"/>
              </a:rPr>
              <a:t> </a:t>
            </a:r>
            <a:r>
              <a:rPr lang="bn-BD" sz="6000" smtClean="0">
                <a:solidFill>
                  <a:schemeClr val="bg1"/>
                </a:solidFill>
                <a:latin typeface="NikoshBAN" pitchFamily="2" charset="0"/>
              </a:rPr>
              <a:t>করে নির্ধারণ করা</a:t>
            </a:r>
          </a:p>
          <a:p>
            <a:pPr eaLnBrk="1" hangingPunct="1">
              <a:defRPr/>
            </a:pPr>
            <a:r>
              <a:rPr lang="bn-BD" sz="6000" smtClean="0">
                <a:solidFill>
                  <a:schemeClr val="bg1"/>
                </a:solidFill>
                <a:latin typeface="NikoshBAN" pitchFamily="2" charset="0"/>
              </a:rPr>
              <a:t>যায়, তাকে সসীম সেট বলে।</a:t>
            </a:r>
            <a:endParaRPr lang="en-US" sz="6000" smtClean="0">
              <a:solidFill>
                <a:schemeClr val="bg1"/>
              </a:solidFill>
              <a:latin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657600"/>
            <a:ext cx="7772400" cy="1016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6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A ={</a:t>
            </a:r>
            <a:r>
              <a:rPr lang="en-US" sz="6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3,6,9,……….,60</a:t>
            </a:r>
            <a:r>
              <a:rPr lang="en-US" sz="6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}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762000" y="4851400"/>
            <a:ext cx="7696200" cy="10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6000" dirty="0">
                <a:latin typeface="NikoshBAN" pitchFamily="2" charset="0"/>
                <a:cs typeface="NikoshBAN" pitchFamily="2" charset="0"/>
              </a:rPr>
              <a:t>D ={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1,2,2</a:t>
            </a:r>
            <a:r>
              <a:rPr lang="en-US" sz="6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,2</a:t>
            </a:r>
            <a:r>
              <a:rPr lang="en-US" sz="6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…….,2</a:t>
            </a:r>
            <a:r>
              <a:rPr lang="en-US" sz="6000" baseline="30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3" grpId="0" animBg="1"/>
      <p:bldP spid="184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838200" y="533400"/>
            <a:ext cx="7772400" cy="2862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bn-BD" sz="6000" smtClean="0">
                <a:latin typeface="NikoshBAN" pitchFamily="2" charset="0"/>
              </a:rPr>
              <a:t>অসীম সেট: যে সেটের উপাদান সংখ্যা গণনা</a:t>
            </a:r>
            <a:r>
              <a:rPr lang="en-US" sz="6000" smtClean="0">
                <a:latin typeface="NikoshBAN" pitchFamily="2" charset="0"/>
              </a:rPr>
              <a:t> </a:t>
            </a:r>
            <a:r>
              <a:rPr lang="bn-BD" sz="6000" smtClean="0">
                <a:latin typeface="NikoshBAN" pitchFamily="2" charset="0"/>
              </a:rPr>
              <a:t>করে নির্ধারণ করা</a:t>
            </a:r>
          </a:p>
          <a:p>
            <a:pPr eaLnBrk="1" hangingPunct="1">
              <a:defRPr/>
            </a:pPr>
            <a:r>
              <a:rPr lang="bn-BD" sz="6000" smtClean="0">
                <a:latin typeface="NikoshBAN" pitchFamily="2" charset="0"/>
              </a:rPr>
              <a:t>যায় না,তাকে অসীম সেট বলে।</a:t>
            </a:r>
            <a:endParaRPr lang="en-US" sz="6000" smtClean="0">
              <a:latin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657600"/>
            <a:ext cx="7696200" cy="101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6000" dirty="0">
                <a:latin typeface="NikoshBAN" pitchFamily="2" charset="0"/>
                <a:cs typeface="NikoshBAN" pitchFamily="2" charset="0"/>
              </a:rPr>
              <a:t>P={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1,2,3,4,………….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}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893763" y="4851400"/>
            <a:ext cx="7793037" cy="10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6000" dirty="0">
                <a:latin typeface="NikoshBAN" pitchFamily="2" charset="0"/>
                <a:cs typeface="NikoshBAN" pitchFamily="2" charset="0"/>
              </a:rPr>
              <a:t>Z ={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….-2,-1,0,1,2 …..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3" grpId="0" animBg="1"/>
      <p:bldP spid="194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057400" y="990600"/>
            <a:ext cx="4800600" cy="2044700"/>
            <a:chOff x="2057400" y="990600"/>
            <a:chExt cx="4800600" cy="2045208"/>
          </a:xfrm>
        </p:grpSpPr>
        <p:sp>
          <p:nvSpPr>
            <p:cNvPr id="2" name="Rectangle 1"/>
            <p:cNvSpPr/>
            <p:nvPr/>
          </p:nvSpPr>
          <p:spPr>
            <a:xfrm>
              <a:off x="2057400" y="990600"/>
              <a:ext cx="4800600" cy="10670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bn-BD" sz="4400" smtClean="0">
                  <a:solidFill>
                    <a:srgbClr val="0D0D0D"/>
                  </a:solidFill>
                  <a:latin typeface="NikoshBAN" pitchFamily="2" charset="0"/>
                </a:rPr>
                <a:t> সেট প্রকাশের পদ্ধতি</a:t>
              </a:r>
              <a:endParaRPr lang="en-US" sz="4400" smtClean="0">
                <a:solidFill>
                  <a:srgbClr val="0D0D0D"/>
                </a:solidFill>
                <a:latin typeface="NikoshBAN" pitchFamily="2" charset="0"/>
              </a:endParaRPr>
            </a:p>
          </p:txBody>
        </p:sp>
        <p:sp>
          <p:nvSpPr>
            <p:cNvPr id="3" name="Down Arrow 2"/>
            <p:cNvSpPr/>
            <p:nvPr/>
          </p:nvSpPr>
          <p:spPr>
            <a:xfrm>
              <a:off x="3810000" y="2057665"/>
              <a:ext cx="1371600" cy="978143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81000" y="3048000"/>
            <a:ext cx="8153400" cy="2514600"/>
            <a:chOff x="381000" y="3048000"/>
            <a:chExt cx="8153400" cy="2514600"/>
          </a:xfrm>
        </p:grpSpPr>
        <p:sp>
          <p:nvSpPr>
            <p:cNvPr id="4" name="Rectangle 3"/>
            <p:cNvSpPr/>
            <p:nvPr/>
          </p:nvSpPr>
          <p:spPr>
            <a:xfrm>
              <a:off x="457200" y="3048000"/>
              <a:ext cx="8077200" cy="6096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Down Arrow 4"/>
            <p:cNvSpPr/>
            <p:nvPr/>
          </p:nvSpPr>
          <p:spPr>
            <a:xfrm>
              <a:off x="1219200" y="3657600"/>
              <a:ext cx="1066800" cy="1054100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1000" y="4724400"/>
              <a:ext cx="2819400" cy="838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bn-BD" sz="3200" smtClean="0">
                  <a:latin typeface="NikoshBAN" pitchFamily="2" charset="0"/>
                </a:rPr>
                <a:t>তালিকা পদ্ধতি</a:t>
              </a:r>
              <a:endParaRPr lang="en-US" sz="3200" smtClean="0">
                <a:latin typeface="NikoshBAN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486400" y="4724400"/>
              <a:ext cx="2819400" cy="838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bn-BD" sz="3200" smtClean="0">
                  <a:latin typeface="NikoshBAN" pitchFamily="2" charset="0"/>
                </a:rPr>
                <a:t>সেট গঠন পদ্ধতি</a:t>
              </a:r>
              <a:endParaRPr lang="en-US" sz="3200" smtClean="0">
                <a:latin typeface="NikoshBAN" pitchFamily="2" charset="0"/>
              </a:endParaRPr>
            </a:p>
          </p:txBody>
        </p:sp>
        <p:sp>
          <p:nvSpPr>
            <p:cNvPr id="8" name="Down Arrow 7"/>
            <p:cNvSpPr/>
            <p:nvPr/>
          </p:nvSpPr>
          <p:spPr>
            <a:xfrm>
              <a:off x="6324600" y="3657600"/>
              <a:ext cx="1066800" cy="1054100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638800" y="1828800"/>
            <a:ext cx="12192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bn-BD" sz="3600" smtClean="0">
                <a:latin typeface="NikoshBAN" pitchFamily="2" charset="0"/>
              </a:rPr>
              <a:t>খাতা</a:t>
            </a:r>
            <a:r>
              <a:rPr lang="bn-BD" sz="3600" smtClean="0">
                <a:solidFill>
                  <a:srgbClr val="FFFFFF"/>
                </a:solidFill>
                <a:latin typeface="NikoshBAN" pitchFamily="2" charset="0"/>
              </a:rPr>
              <a:t> </a:t>
            </a:r>
            <a:endParaRPr lang="en-US" sz="3600" smtClean="0">
              <a:solidFill>
                <a:srgbClr val="FFFFFF"/>
              </a:solidFill>
              <a:latin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477000" y="3352800"/>
            <a:ext cx="12192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bn-BD" sz="3200" smtClean="0">
                <a:latin typeface="NikoshBAN" pitchFamily="2" charset="0"/>
              </a:rPr>
              <a:t>কলম</a:t>
            </a:r>
            <a:r>
              <a:rPr lang="bn-BD" sz="3200" smtClean="0">
                <a:solidFill>
                  <a:srgbClr val="FFFFFF"/>
                </a:solidFill>
                <a:latin typeface="NikoshBAN" pitchFamily="2" charset="0"/>
              </a:rPr>
              <a:t> </a:t>
            </a:r>
            <a:endParaRPr lang="en-US" sz="3200" smtClean="0">
              <a:solidFill>
                <a:srgbClr val="FFFFFF"/>
              </a:solidFill>
              <a:latin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733800" y="1295400"/>
            <a:ext cx="12192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bn-BD" sz="4000" smtClean="0">
                <a:latin typeface="NikoshBAN" pitchFamily="2" charset="0"/>
              </a:rPr>
              <a:t>বই</a:t>
            </a:r>
            <a:endParaRPr lang="en-US" sz="4000" smtClean="0">
              <a:latin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867400" y="5029200"/>
            <a:ext cx="12192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bn-BD" sz="2800" smtClean="0">
                <a:latin typeface="NikoshBAN" pitchFamily="2" charset="0"/>
              </a:rPr>
              <a:t>রাবার </a:t>
            </a:r>
            <a:endParaRPr lang="en-US" sz="2800" smtClean="0">
              <a:latin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657600" y="5638800"/>
            <a:ext cx="11430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bn-BD" sz="3200" smtClean="0">
                <a:latin typeface="NikoshBAN" pitchFamily="2" charset="0"/>
              </a:rPr>
              <a:t>স্কেল </a:t>
            </a:r>
            <a:endParaRPr lang="en-US" sz="3200" smtClean="0">
              <a:latin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752600" y="4572000"/>
            <a:ext cx="12192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bn-BD" sz="4000" smtClean="0">
                <a:latin typeface="NikoshBAN" pitchFamily="2" charset="0"/>
              </a:rPr>
              <a:t>ড্রেস</a:t>
            </a:r>
            <a:r>
              <a:rPr lang="bn-BD" sz="3600" smtClean="0">
                <a:solidFill>
                  <a:srgbClr val="FFFFFF"/>
                </a:solidFill>
                <a:latin typeface="NikoshBAN" pitchFamily="2" charset="0"/>
              </a:rPr>
              <a:t> </a:t>
            </a:r>
            <a:r>
              <a:rPr lang="bn-BD" smtClean="0">
                <a:solidFill>
                  <a:srgbClr val="FFFFFF"/>
                </a:solidFill>
                <a:latin typeface="NikoshBAN" pitchFamily="2" charset="0"/>
              </a:rPr>
              <a:t> </a:t>
            </a:r>
            <a:endParaRPr lang="en-US" smtClean="0">
              <a:solidFill>
                <a:srgbClr val="FFFFFF"/>
              </a:solidFill>
              <a:latin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828800" y="2667000"/>
            <a:ext cx="12192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bn-BD" sz="3600" smtClean="0">
                <a:latin typeface="NikoshBAN" pitchFamily="2" charset="0"/>
              </a:rPr>
              <a:t>ব্যাগ</a:t>
            </a:r>
            <a:r>
              <a:rPr lang="bn-BD" smtClean="0">
                <a:solidFill>
                  <a:srgbClr val="FFFFFF"/>
                </a:solidFill>
                <a:latin typeface="NikoshBAN" pitchFamily="2" charset="0"/>
              </a:rPr>
              <a:t> </a:t>
            </a:r>
            <a:endParaRPr lang="en-US" smtClean="0">
              <a:solidFill>
                <a:srgbClr val="FFFFFF"/>
              </a:solidFill>
              <a:latin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971800" y="2438400"/>
            <a:ext cx="3429000" cy="3200400"/>
          </a:xfrm>
          <a:prstGeom prst="ellipse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2400" y="3049588"/>
            <a:ext cx="914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8800">
                <a:solidFill>
                  <a:srgbClr val="002060"/>
                </a:solidFill>
              </a:rPr>
              <a:t>A</a:t>
            </a:r>
          </a:p>
        </p:txBody>
      </p:sp>
      <p:sp>
        <p:nvSpPr>
          <p:cNvPr id="13" name="Equal 12"/>
          <p:cNvSpPr/>
          <p:nvPr/>
        </p:nvSpPr>
        <p:spPr>
          <a:xfrm>
            <a:off x="990600" y="3505200"/>
            <a:ext cx="685800" cy="533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71895E-7 L 0.16667 -0.105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1665 L 0.15833 0.08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5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102E-6 L 0.01667 0.205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10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67 -0.07217 L -0.11666 0.1165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7856E-6 L -0.15 0.005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96877E-6 L -0.15833 -0.1554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7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1666 L 0.02083 -0.2165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Connector 5"/>
          <p:cNvSpPr/>
          <p:nvPr/>
        </p:nvSpPr>
        <p:spPr>
          <a:xfrm>
            <a:off x="6096000" y="762000"/>
            <a:ext cx="2895600" cy="3200400"/>
          </a:xfrm>
          <a:prstGeom prst="flowChartConnector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Hexagon 6"/>
          <p:cNvSpPr/>
          <p:nvPr/>
        </p:nvSpPr>
        <p:spPr>
          <a:xfrm>
            <a:off x="1143000" y="838200"/>
            <a:ext cx="381000" cy="3810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8</a:t>
            </a:r>
          </a:p>
        </p:txBody>
      </p:sp>
      <p:sp>
        <p:nvSpPr>
          <p:cNvPr id="8" name="Hexagon 7"/>
          <p:cNvSpPr/>
          <p:nvPr/>
        </p:nvSpPr>
        <p:spPr>
          <a:xfrm>
            <a:off x="533400" y="1219200"/>
            <a:ext cx="381000" cy="381000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7</a:t>
            </a:r>
          </a:p>
        </p:txBody>
      </p:sp>
      <p:sp>
        <p:nvSpPr>
          <p:cNvPr id="9" name="Hexagon 8"/>
          <p:cNvSpPr/>
          <p:nvPr/>
        </p:nvSpPr>
        <p:spPr>
          <a:xfrm>
            <a:off x="228600" y="1981200"/>
            <a:ext cx="381000" cy="381000"/>
          </a:xfrm>
          <a:prstGeom prst="hex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Hexagon 9"/>
          <p:cNvSpPr/>
          <p:nvPr/>
        </p:nvSpPr>
        <p:spPr>
          <a:xfrm>
            <a:off x="914400" y="3276600"/>
            <a:ext cx="685800" cy="381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10</a:t>
            </a:r>
          </a:p>
        </p:txBody>
      </p:sp>
      <p:sp>
        <p:nvSpPr>
          <p:cNvPr id="11" name="Hexagon 10"/>
          <p:cNvSpPr/>
          <p:nvPr/>
        </p:nvSpPr>
        <p:spPr>
          <a:xfrm>
            <a:off x="1828800" y="1066800"/>
            <a:ext cx="381000" cy="381000"/>
          </a:xfrm>
          <a:prstGeom prst="hexag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9</a:t>
            </a:r>
          </a:p>
        </p:txBody>
      </p:sp>
      <p:sp>
        <p:nvSpPr>
          <p:cNvPr id="12" name="Hexagon 11"/>
          <p:cNvSpPr/>
          <p:nvPr/>
        </p:nvSpPr>
        <p:spPr>
          <a:xfrm>
            <a:off x="2362200" y="2438400"/>
            <a:ext cx="381000" cy="3810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pic>
        <p:nvPicPr>
          <p:cNvPr id="13" name="Picture 3" descr="C:\Documents and Settings\User\Desktop\D.K\Windmill-shape-of-small-flowers-vector-material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52600" y="3124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Documents and Settings\User\Desktop\D.K\Windmill-shape-of-small-flowers-vector-material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33600" y="1600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 descr="C:\Documents and Settings\User\Desktop\D.K\Windmill-shape-of-small-flowers-vector-material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Hexagon 15"/>
          <p:cNvSpPr/>
          <p:nvPr/>
        </p:nvSpPr>
        <p:spPr>
          <a:xfrm>
            <a:off x="6705600" y="1295400"/>
            <a:ext cx="381000" cy="3810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1</a:t>
            </a:r>
          </a:p>
        </p:txBody>
      </p:sp>
      <p:sp>
        <p:nvSpPr>
          <p:cNvPr id="17" name="Hexagon 16"/>
          <p:cNvSpPr/>
          <p:nvPr/>
        </p:nvSpPr>
        <p:spPr>
          <a:xfrm>
            <a:off x="8382000" y="1828800"/>
            <a:ext cx="381000" cy="381000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3</a:t>
            </a:r>
          </a:p>
        </p:txBody>
      </p:sp>
      <p:sp>
        <p:nvSpPr>
          <p:cNvPr id="18" name="Hexagon 17"/>
          <p:cNvSpPr/>
          <p:nvPr/>
        </p:nvSpPr>
        <p:spPr>
          <a:xfrm>
            <a:off x="7848600" y="1143000"/>
            <a:ext cx="381000" cy="381000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Hexagon 18"/>
          <p:cNvSpPr/>
          <p:nvPr/>
        </p:nvSpPr>
        <p:spPr>
          <a:xfrm>
            <a:off x="8382000" y="2667000"/>
            <a:ext cx="381000" cy="381000"/>
          </a:xfrm>
          <a:prstGeom prst="hex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0" name="Hexagon 19"/>
          <p:cNvSpPr/>
          <p:nvPr/>
        </p:nvSpPr>
        <p:spPr>
          <a:xfrm>
            <a:off x="7696200" y="3276600"/>
            <a:ext cx="381000" cy="3810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Hexagon 20"/>
          <p:cNvSpPr/>
          <p:nvPr/>
        </p:nvSpPr>
        <p:spPr>
          <a:xfrm>
            <a:off x="6705600" y="2895600"/>
            <a:ext cx="381000" cy="381000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6</a:t>
            </a:r>
          </a:p>
        </p:txBody>
      </p:sp>
      <p:pic>
        <p:nvPicPr>
          <p:cNvPr id="22" name="Picture 3" descr="C:\Documents and Settings\User\Desktop\D.K\Windmill-shape-of-small-flowers-vector-material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24600" y="2209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 descr="C:\Documents and Settings\User\Desktop\D.K\Windmill-shape-of-small-flowers-vector-material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15200" y="1905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Flowchart: Connector 49"/>
          <p:cNvSpPr/>
          <p:nvPr/>
        </p:nvSpPr>
        <p:spPr>
          <a:xfrm>
            <a:off x="152400" y="685800"/>
            <a:ext cx="2895600" cy="3200400"/>
          </a:xfrm>
          <a:prstGeom prst="flowChartConnector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25" name="Group 26"/>
          <p:cNvGrpSpPr/>
          <p:nvPr/>
        </p:nvGrpSpPr>
        <p:grpSpPr>
          <a:xfrm>
            <a:off x="3810000" y="1066800"/>
            <a:ext cx="1246188" cy="584200"/>
            <a:chOff x="3810000" y="1066800"/>
            <a:chExt cx="1245662" cy="58477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4" name="TextBox 23"/>
            <p:cNvSpPr txBox="1"/>
            <p:nvPr/>
          </p:nvSpPr>
          <p:spPr>
            <a:xfrm>
              <a:off x="3810000" y="1066800"/>
              <a:ext cx="1245662" cy="584775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A     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11111E-6 L 0.26667 0.11111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00" y="560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2375 0.02777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00" y="140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375 0.17778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00" y="890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4375 0.51666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00" y="25800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22083 0.51666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2580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77556E-17 L 0.17084 0.67222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3360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15417 0.69445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0" y="34700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22917 0.40556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00" y="20300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125 0.37223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18600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23333 0.38889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0" y="19400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03334 L -0.25 0.36667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16700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7083 0.24444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0" y="12200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1625 0.42778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21400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23333 0.24444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1220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0875 0.55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27500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22084 0.46112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0" y="23100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32917 0.28334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00" y="14200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48439E-6 L -0.45417 0.41638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" y="208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3375 0.36111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50" grpId="0" animBg="1"/>
      <p:bldP spid="5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609600" y="1295400"/>
            <a:ext cx="7924800" cy="38100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905000" y="1295400"/>
            <a:ext cx="5953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A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2514600" y="1219200"/>
            <a:ext cx="536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=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2894013" y="3040063"/>
            <a:ext cx="27003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{1,2,3,4,5}</a:t>
            </a:r>
            <a:endParaRPr lang="en-US" sz="4400">
              <a:latin typeface="NikoshBAN" pitchFamily="2" charset="0"/>
            </a:endParaRP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1979613" y="3098800"/>
            <a:ext cx="5810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B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2513013" y="3022600"/>
            <a:ext cx="536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=</a:t>
            </a: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2971800" y="2133600"/>
            <a:ext cx="19954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{ 3,4,6}</a:t>
            </a:r>
          </a:p>
        </p:txBody>
      </p:sp>
      <p:sp>
        <p:nvSpPr>
          <p:cNvPr id="22536" name="TextBox 1"/>
          <p:cNvSpPr txBox="1">
            <a:spLocks noChangeArrowheads="1"/>
          </p:cNvSpPr>
          <p:nvPr/>
        </p:nvSpPr>
        <p:spPr bwMode="auto">
          <a:xfrm>
            <a:off x="1003300" y="3116263"/>
            <a:ext cx="5953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A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rot="10800000">
            <a:off x="1463675" y="3048000"/>
            <a:ext cx="5921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∩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048000" y="1270000"/>
            <a:ext cx="28241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{</a:t>
            </a:r>
            <a:r>
              <a:rPr lang="en-US" sz="4400">
                <a:latin typeface="Times New Roman" pitchFamily="18" charset="0"/>
                <a:cs typeface="Times New Roman" pitchFamily="18" charset="0"/>
              </a:rPr>
              <a:t> 1,2,3,4,5}</a:t>
            </a:r>
            <a:endParaRPr lang="en-US" sz="4400">
              <a:latin typeface="NikoshBAN" pitchFamily="2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1905000" y="2133600"/>
            <a:ext cx="5810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B</a:t>
            </a: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2514600" y="2108200"/>
            <a:ext cx="536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=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 rot="10800000">
            <a:off x="5484813" y="3040063"/>
            <a:ext cx="5921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∩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5942013" y="2971800"/>
            <a:ext cx="19954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{ 3,4,6}</a:t>
            </a:r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2520950" y="3802063"/>
            <a:ext cx="5365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=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2978150" y="3792538"/>
            <a:ext cx="381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{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76600" y="3810000"/>
            <a:ext cx="304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429000" y="3810000"/>
            <a:ext cx="22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663950" y="3802063"/>
            <a:ext cx="469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428" name="TextBox 20"/>
          <p:cNvSpPr txBox="1">
            <a:spLocks noChangeArrowheads="1"/>
          </p:cNvSpPr>
          <p:nvPr/>
        </p:nvSpPr>
        <p:spPr bwMode="auto">
          <a:xfrm>
            <a:off x="5486400" y="3802063"/>
            <a:ext cx="2286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090988" y="3810000"/>
            <a:ext cx="4048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430" name="TextBox 22"/>
          <p:cNvSpPr txBox="1">
            <a:spLocks noChangeArrowheads="1"/>
          </p:cNvSpPr>
          <p:nvPr/>
        </p:nvSpPr>
        <p:spPr bwMode="auto">
          <a:xfrm>
            <a:off x="4641850" y="3810000"/>
            <a:ext cx="466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431" name="TextBox 23"/>
          <p:cNvSpPr txBox="1">
            <a:spLocks noChangeArrowheads="1"/>
          </p:cNvSpPr>
          <p:nvPr/>
        </p:nvSpPr>
        <p:spPr bwMode="auto">
          <a:xfrm>
            <a:off x="5638800" y="3792538"/>
            <a:ext cx="37147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7432" name="TextBox 24"/>
          <p:cNvSpPr txBox="1">
            <a:spLocks noChangeArrowheads="1"/>
          </p:cNvSpPr>
          <p:nvPr/>
        </p:nvSpPr>
        <p:spPr bwMode="auto">
          <a:xfrm>
            <a:off x="5187950" y="3810000"/>
            <a:ext cx="466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962400" y="3810000"/>
            <a:ext cx="22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419600" y="3810000"/>
            <a:ext cx="22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7435" name="TextBox 27"/>
          <p:cNvSpPr txBox="1">
            <a:spLocks noChangeArrowheads="1"/>
          </p:cNvSpPr>
          <p:nvPr/>
        </p:nvSpPr>
        <p:spPr bwMode="auto">
          <a:xfrm>
            <a:off x="4953000" y="3810000"/>
            <a:ext cx="22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7436" name="TextBox 7"/>
          <p:cNvSpPr txBox="1">
            <a:spLocks noChangeArrowheads="1"/>
          </p:cNvSpPr>
          <p:nvPr/>
        </p:nvSpPr>
        <p:spPr bwMode="auto">
          <a:xfrm>
            <a:off x="5943600" y="3733800"/>
            <a:ext cx="3825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324600" y="2971800"/>
            <a:ext cx="4048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438" name="TextBox 33"/>
          <p:cNvSpPr txBox="1">
            <a:spLocks noChangeArrowheads="1"/>
          </p:cNvSpPr>
          <p:nvPr/>
        </p:nvSpPr>
        <p:spPr bwMode="auto">
          <a:xfrm>
            <a:off x="6772275" y="2971800"/>
            <a:ext cx="466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304800"/>
            <a:ext cx="3581400" cy="8302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bn-BD" sz="4800" smtClean="0">
                <a:latin typeface="NikoshBAN" pitchFamily="2" charset="0"/>
              </a:rPr>
              <a:t>সংযোগ সেট গঠন </a:t>
            </a:r>
            <a:endParaRPr lang="en-US" sz="4800" smtClean="0">
              <a:latin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0.08935 L 5.55112E-17 -4.07407E-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8813 L 1.11111E-6 -3.06037E-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0039 L 1.38889E-6 3.35415E-7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5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6E-6 L -0.24705 0.12168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09993 L -3.33333E-6 -3.62248E-6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5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6E-6 L -0.23282 0.12168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-0.11103 L -0.00955 -0.00046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969 -0.11034 L 8.33333E-7 -3.06037E-6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/>
      <p:bldP spid="22533" grpId="0"/>
      <p:bldP spid="22534" grpId="0"/>
      <p:bldP spid="22535" grpId="0"/>
      <p:bldP spid="22536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" grpId="0"/>
      <p:bldP spid="2" grpId="1"/>
      <p:bldP spid="3" grpId="0"/>
      <p:bldP spid="4" grpId="0"/>
      <p:bldP spid="4" grpId="1"/>
      <p:bldP spid="17428" grpId="0"/>
      <p:bldP spid="22" grpId="0"/>
      <p:bldP spid="22" grpId="1"/>
      <p:bldP spid="17430" grpId="0"/>
      <p:bldP spid="17430" grpId="1"/>
      <p:bldP spid="17431" grpId="0"/>
      <p:bldP spid="17431" grpId="1"/>
      <p:bldP spid="17432" grpId="0"/>
      <p:bldP spid="17432" grpId="1"/>
      <p:bldP spid="26" grpId="0"/>
      <p:bldP spid="27" grpId="0"/>
      <p:bldP spid="17435" grpId="0"/>
      <p:bldP spid="17436" grpId="0"/>
      <p:bldP spid="33" grpId="0"/>
      <p:bldP spid="33" grpId="1"/>
      <p:bldP spid="33" grpId="2"/>
      <p:bldP spid="17438" grpId="0"/>
      <p:bldP spid="1743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81000" y="762000"/>
            <a:ext cx="2971800" cy="2819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  <p:sp>
        <p:nvSpPr>
          <p:cNvPr id="4" name="Oval 3"/>
          <p:cNvSpPr/>
          <p:nvPr/>
        </p:nvSpPr>
        <p:spPr>
          <a:xfrm>
            <a:off x="381000" y="762000"/>
            <a:ext cx="2971800" cy="2819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867400" y="762000"/>
            <a:ext cx="2971800" cy="2819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867400" y="762000"/>
            <a:ext cx="2971800" cy="2819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66800" y="1066800"/>
            <a:ext cx="45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8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09800" y="1066800"/>
            <a:ext cx="492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8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800" y="1828800"/>
            <a:ext cx="492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80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438400" y="1828800"/>
            <a:ext cx="6635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80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00200" y="2590800"/>
            <a:ext cx="45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8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2539" name="TextBox 19"/>
          <p:cNvSpPr txBox="1">
            <a:spLocks noChangeArrowheads="1"/>
          </p:cNvSpPr>
          <p:nvPr/>
        </p:nvSpPr>
        <p:spPr bwMode="auto">
          <a:xfrm>
            <a:off x="8077200" y="16764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543800" y="1219200"/>
            <a:ext cx="736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000"/>
              <a:t>y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400800" y="1219200"/>
            <a:ext cx="685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400"/>
              <a:t>x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324600" y="2209800"/>
            <a:ext cx="685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400"/>
              <a:t>z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162800" y="2590800"/>
            <a:ext cx="685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/>
              <a:t>m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924800" y="2057400"/>
            <a:ext cx="533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400"/>
              <a:t>b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429000" y="762000"/>
            <a:ext cx="1981200" cy="838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P∩Q</a:t>
            </a:r>
          </a:p>
        </p:txBody>
      </p:sp>
      <p:sp>
        <p:nvSpPr>
          <p:cNvPr id="38" name="Flowchart: Connector 37"/>
          <p:cNvSpPr/>
          <p:nvPr/>
        </p:nvSpPr>
        <p:spPr>
          <a:xfrm>
            <a:off x="1066800" y="3886200"/>
            <a:ext cx="1143000" cy="1066800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1" name="Flowchart: Connector 20"/>
          <p:cNvSpPr/>
          <p:nvPr/>
        </p:nvSpPr>
        <p:spPr>
          <a:xfrm>
            <a:off x="6934200" y="3962400"/>
            <a:ext cx="1066800" cy="1143000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58557E-7 L 0.34809 0.4946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00" y="2470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L 0.18975 0.450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0" y="2250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14431E-6 L 0.15 0.4107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2050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15416 0.4611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0" y="2310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46 L -0.2875 0.5878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00" y="2940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46 L -0.4375 0.3106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00" y="1560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-0.37083 0.3106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0" y="1550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27084 0.4388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0" y="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8" grpId="0"/>
      <p:bldP spid="9" grpId="0"/>
      <p:bldP spid="9" grpId="1"/>
      <p:bldP spid="10" grpId="0"/>
      <p:bldP spid="10" grpId="1"/>
      <p:bldP spid="12" grpId="0"/>
      <p:bldP spid="12" grpId="1"/>
      <p:bldP spid="13" grpId="0"/>
      <p:bldP spid="22" grpId="0"/>
      <p:bldP spid="23" grpId="0"/>
      <p:bldP spid="23" grpId="1"/>
      <p:bldP spid="23" grpId="2"/>
      <p:bldP spid="24" grpId="0"/>
      <p:bldP spid="25" grpId="0"/>
      <p:bldP spid="25" grpId="1"/>
      <p:bldP spid="25" grpId="2"/>
      <p:bldP spid="26" grpId="0"/>
      <p:bldP spid="26" grpId="1"/>
      <p:bldP spid="26" grpId="2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57200" y="1295400"/>
            <a:ext cx="8153400" cy="40386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905000" y="1295400"/>
            <a:ext cx="5953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A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2514600" y="1219200"/>
            <a:ext cx="536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=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2894013" y="3040063"/>
            <a:ext cx="27003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{1,2,3,4,5}</a:t>
            </a:r>
            <a:endParaRPr lang="en-US" sz="4400">
              <a:latin typeface="NikoshBAN" pitchFamily="2" charset="0"/>
            </a:endParaRP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1979613" y="3098800"/>
            <a:ext cx="5810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B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2513013" y="3022600"/>
            <a:ext cx="536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=</a:t>
            </a: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2971800" y="2133600"/>
            <a:ext cx="19954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{ 3,4,6}</a:t>
            </a:r>
          </a:p>
        </p:txBody>
      </p:sp>
      <p:sp>
        <p:nvSpPr>
          <p:cNvPr id="22536" name="TextBox 1"/>
          <p:cNvSpPr txBox="1">
            <a:spLocks noChangeArrowheads="1"/>
          </p:cNvSpPr>
          <p:nvPr/>
        </p:nvSpPr>
        <p:spPr bwMode="auto">
          <a:xfrm>
            <a:off x="1003300" y="3116263"/>
            <a:ext cx="5953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A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63675" y="3048000"/>
            <a:ext cx="5921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∩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048000" y="1270000"/>
            <a:ext cx="28241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{</a:t>
            </a:r>
            <a:r>
              <a:rPr lang="en-US" sz="4400">
                <a:latin typeface="Times New Roman" pitchFamily="18" charset="0"/>
                <a:cs typeface="Times New Roman" pitchFamily="18" charset="0"/>
              </a:rPr>
              <a:t> 1,2,3,4,5}</a:t>
            </a:r>
            <a:endParaRPr lang="en-US" sz="4400">
              <a:latin typeface="NikoshBAN" pitchFamily="2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1905000" y="2133600"/>
            <a:ext cx="5810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B</a:t>
            </a: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2514600" y="2108200"/>
            <a:ext cx="536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=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84813" y="3048000"/>
            <a:ext cx="5921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∩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5942013" y="2971800"/>
            <a:ext cx="19954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{ 3,4,6}</a:t>
            </a:r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2520950" y="3802063"/>
            <a:ext cx="5365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=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2978150" y="3792538"/>
            <a:ext cx="381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{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76600" y="3810000"/>
            <a:ext cx="4048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430" name="TextBox 22"/>
          <p:cNvSpPr txBox="1">
            <a:spLocks noChangeArrowheads="1"/>
          </p:cNvSpPr>
          <p:nvPr/>
        </p:nvSpPr>
        <p:spPr bwMode="auto">
          <a:xfrm>
            <a:off x="3733800" y="3810000"/>
            <a:ext cx="466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581400" y="3810000"/>
            <a:ext cx="22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7436" name="TextBox 7"/>
          <p:cNvSpPr txBox="1">
            <a:spLocks noChangeArrowheads="1"/>
          </p:cNvSpPr>
          <p:nvPr/>
        </p:nvSpPr>
        <p:spPr bwMode="auto">
          <a:xfrm>
            <a:off x="4037013" y="3733800"/>
            <a:ext cx="3825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324600" y="2971800"/>
            <a:ext cx="4048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438" name="TextBox 33"/>
          <p:cNvSpPr txBox="1">
            <a:spLocks noChangeArrowheads="1"/>
          </p:cNvSpPr>
          <p:nvPr/>
        </p:nvSpPr>
        <p:spPr bwMode="auto">
          <a:xfrm>
            <a:off x="6772275" y="2971800"/>
            <a:ext cx="466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228600"/>
            <a:ext cx="3659188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bn-BD" sz="4800" smtClean="0">
                <a:latin typeface="NikoshBAN" pitchFamily="2" charset="0"/>
              </a:rPr>
              <a:t>ছেদ সেট গঠন </a:t>
            </a:r>
            <a:endParaRPr lang="en-US" sz="4800" smtClean="0">
              <a:latin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95 -0.1115 L -1.94444E-6 3.35415E-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56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1064 L -0.33039 0.12121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-0.11103 L -3.33333E-6 -3.62248E-6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56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6E-6 L -0.33282 0.12168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/>
      <p:bldP spid="22533" grpId="0"/>
      <p:bldP spid="22534" grpId="0"/>
      <p:bldP spid="22535" grpId="0"/>
      <p:bldP spid="22536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2" grpId="1"/>
      <p:bldP spid="17430" grpId="0"/>
      <p:bldP spid="17430" grpId="1"/>
      <p:bldP spid="27" grpId="0"/>
      <p:bldP spid="17436" grpId="0"/>
      <p:bldP spid="33" grpId="0"/>
      <p:bldP spid="33" grpId="1"/>
      <p:bldP spid="33" grpId="2"/>
      <p:bldP spid="17438" grpId="0"/>
      <p:bldP spid="1743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685800" y="1295400"/>
            <a:ext cx="7772400" cy="41910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905000" y="1295400"/>
            <a:ext cx="5953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A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2514600" y="1219200"/>
            <a:ext cx="536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=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2894013" y="3040063"/>
            <a:ext cx="27003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{1,2,3,4,5}</a:t>
            </a:r>
            <a:endParaRPr lang="en-US" sz="4400">
              <a:latin typeface="NikoshBAN" pitchFamily="2" charset="0"/>
            </a:endParaRP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1979613" y="3098800"/>
            <a:ext cx="5810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B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2513013" y="3022600"/>
            <a:ext cx="536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=</a:t>
            </a: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2971800" y="2133600"/>
            <a:ext cx="19954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{ 3,4,6}</a:t>
            </a:r>
          </a:p>
        </p:txBody>
      </p:sp>
      <p:sp>
        <p:nvSpPr>
          <p:cNvPr id="22536" name="TextBox 1"/>
          <p:cNvSpPr txBox="1">
            <a:spLocks noChangeArrowheads="1"/>
          </p:cNvSpPr>
          <p:nvPr/>
        </p:nvSpPr>
        <p:spPr bwMode="auto">
          <a:xfrm>
            <a:off x="1371600" y="3116263"/>
            <a:ext cx="5953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A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rot="10800000">
            <a:off x="1738313" y="3048000"/>
            <a:ext cx="3952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bn-BD" sz="4400">
                <a:latin typeface="NikoshBAN" pitchFamily="2" charset="0"/>
              </a:rPr>
              <a:t>-</a:t>
            </a:r>
            <a:endParaRPr lang="en-US" sz="4400">
              <a:latin typeface="NikoshBAN" pitchFamily="2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048000" y="1270000"/>
            <a:ext cx="28241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{</a:t>
            </a:r>
            <a:r>
              <a:rPr lang="en-US" sz="4400">
                <a:latin typeface="Times New Roman" pitchFamily="18" charset="0"/>
                <a:cs typeface="Times New Roman" pitchFamily="18" charset="0"/>
              </a:rPr>
              <a:t> 1,2,3,4,5}</a:t>
            </a:r>
            <a:endParaRPr lang="en-US" sz="4400">
              <a:latin typeface="NikoshBAN" pitchFamily="2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1905000" y="2133600"/>
            <a:ext cx="5810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B</a:t>
            </a: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2514600" y="2108200"/>
            <a:ext cx="536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=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 rot="10800000">
            <a:off x="5562600" y="3116263"/>
            <a:ext cx="3508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bn-BD" sz="4400">
                <a:latin typeface="NikoshBAN" pitchFamily="2" charset="0"/>
              </a:rPr>
              <a:t>-</a:t>
            </a:r>
            <a:endParaRPr lang="en-US" sz="4400">
              <a:latin typeface="NikoshBAN" pitchFamily="2" charset="0"/>
            </a:endParaRP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5942013" y="2971800"/>
            <a:ext cx="19954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{ 3,4,6}</a:t>
            </a:r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2520950" y="3802063"/>
            <a:ext cx="5365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NikoshBAN" pitchFamily="2" charset="0"/>
              </a:rPr>
              <a:t>=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2978150" y="3792538"/>
            <a:ext cx="381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{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76600" y="3810000"/>
            <a:ext cx="304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429000" y="3810000"/>
            <a:ext cx="22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663950" y="3802063"/>
            <a:ext cx="469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432" name="TextBox 24"/>
          <p:cNvSpPr txBox="1">
            <a:spLocks noChangeArrowheads="1"/>
          </p:cNvSpPr>
          <p:nvPr/>
        </p:nvSpPr>
        <p:spPr bwMode="auto">
          <a:xfrm>
            <a:off x="4114800" y="3810000"/>
            <a:ext cx="466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962400" y="3810000"/>
            <a:ext cx="22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7436" name="TextBox 7"/>
          <p:cNvSpPr txBox="1">
            <a:spLocks noChangeArrowheads="1"/>
          </p:cNvSpPr>
          <p:nvPr/>
        </p:nvSpPr>
        <p:spPr bwMode="auto">
          <a:xfrm>
            <a:off x="4419600" y="3733800"/>
            <a:ext cx="3825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228600"/>
            <a:ext cx="3128963" cy="8302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bn-BD" sz="4800" smtClean="0">
                <a:latin typeface="NikoshBAN" pitchFamily="2" charset="0"/>
              </a:rPr>
              <a:t> সেটের অন্তর </a:t>
            </a:r>
            <a:endParaRPr lang="en-US" sz="4800" smtClean="0">
              <a:latin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0.08935 L 5.55112E-17 -4.07407E-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8813 L 1.11111E-6 -3.06037E-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48 -0.1115 L -4.16667E-6 3.35415E-7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/>
      <p:bldP spid="22533" grpId="0"/>
      <p:bldP spid="22534" grpId="0"/>
      <p:bldP spid="22535" grpId="0"/>
      <p:bldP spid="22536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" grpId="0"/>
      <p:bldP spid="2" grpId="1"/>
      <p:bldP spid="3" grpId="0"/>
      <p:bldP spid="4" grpId="0"/>
      <p:bldP spid="4" grpId="1"/>
      <p:bldP spid="17432" grpId="0"/>
      <p:bldP spid="17432" grpId="1"/>
      <p:bldP spid="26" grpId="0"/>
      <p:bldP spid="174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bn-BD" sz="6000" i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“পরিচিতি”</a:t>
            </a:r>
            <a:endParaRPr lang="en-US" sz="6000" i="1" smtClean="0">
              <a:solidFill>
                <a:srgbClr val="0000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bn-BD" sz="3200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মৃণাল কান্তি সাহা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এমএসসি (গণিত), বি.এড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প্রধান শিক্ষক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বাংগাখাঁ উচ্চ বিদ্যালয়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জকসিন হাট, সদর, লক্ষ্মীপুর।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  <a:sym typeface="Wingdings" pitchFamily="2" charset="2"/>
              </a:rPr>
              <a:t>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mrinalkantisahamsc@gmail.com</a:t>
            </a:r>
            <a:endParaRPr lang="bn-BD" sz="140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  <a:sym typeface="Webdings" pitchFamily="18" charset="2"/>
              </a:rPr>
              <a:t>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০১৭২৬৭০৭৩৭৭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০১৬১৬৭০৭৩৭৭	</a:t>
            </a:r>
          </a:p>
          <a:p>
            <a:pPr eaLnBrk="1" hangingPunct="1">
              <a:buFontTx/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/>
            <a:r>
              <a:rPr lang="bn-BD" sz="3600" u="sng" smtClean="0">
                <a:solidFill>
                  <a:srgbClr val="D7B8FA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3600" u="sng" smtClean="0">
              <a:solidFill>
                <a:srgbClr val="D7B8FA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শ্রেণি: দশম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বিষয়: গণিত (সেট)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পিরিয়ড: ৩য়	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সময়: ৪৫ মিনিট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তারিখ: জুলাই ০১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২০২০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খ্রিষ্টাব্দ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 tmFilter="0,0; .5, 1; 1, 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Up Ribbon 1"/>
          <p:cNvSpPr/>
          <p:nvPr/>
        </p:nvSpPr>
        <p:spPr>
          <a:xfrm>
            <a:off x="609600" y="685800"/>
            <a:ext cx="8229600" cy="2590800"/>
          </a:xfrm>
          <a:prstGeom prst="ellipseRibbon2">
            <a:avLst/>
          </a:prstGeom>
          <a:solidFill>
            <a:srgbClr val="00B0F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bn-BD" sz="6600" smtClean="0">
                <a:solidFill>
                  <a:srgbClr val="FFFFFF"/>
                </a:solidFill>
                <a:latin typeface="NikoshBAN" pitchFamily="2" charset="0"/>
              </a:rPr>
              <a:t>দলগত কাজ </a:t>
            </a:r>
            <a:endParaRPr lang="en-US" sz="6600" smtClean="0">
              <a:solidFill>
                <a:srgbClr val="FFFFFF"/>
              </a:solidFill>
              <a:latin typeface="NikoshBAN" pitchFamily="2" charset="0"/>
            </a:endParaRPr>
          </a:p>
        </p:txBody>
      </p:sp>
      <p:graphicFrame>
        <p:nvGraphicFramePr>
          <p:cNvPr id="26627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6627" name="Equation" r:id="rId3" imgW="114151" imgH="215619" progId="Equation.3">
              <p:embed/>
            </p:oleObj>
          </a:graphicData>
        </a:graphic>
      </p:graphicFrame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838200" y="3276600"/>
            <a:ext cx="7543800" cy="3008313"/>
            <a:chOff x="1371600" y="3276600"/>
            <a:chExt cx="7543800" cy="3008313"/>
          </a:xfrm>
        </p:grpSpPr>
        <p:sp>
          <p:nvSpPr>
            <p:cNvPr id="14" name="Rounded Rectangle 13"/>
            <p:cNvSpPr/>
            <p:nvPr/>
          </p:nvSpPr>
          <p:spPr>
            <a:xfrm>
              <a:off x="1371600" y="3276600"/>
              <a:ext cx="7543800" cy="300831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bn-BD" sz="3600" smtClean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bn-BD" sz="3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buFont typeface="Wingdings" panose="05000000000000000000" pitchFamily="2" charset="2"/>
                <a:buChar char="v"/>
                <a:defRPr/>
              </a:pPr>
              <a:r>
                <a:rPr lang="en-US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 = {3,4,5}</a:t>
              </a:r>
              <a:r>
                <a:rPr lang="bn-BD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n-US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 = {4,5,6}</a:t>
              </a:r>
              <a:r>
                <a:rPr lang="bn-BD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endPara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defRPr/>
              </a:pPr>
              <a:r>
                <a:rPr lang="en-US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P ={x,y.3,7}</a:t>
              </a:r>
              <a:r>
                <a:rPr lang="bn-BD" sz="3600" smtClean="0">
                  <a:latin typeface="NikoshBAN" pitchFamily="2" charset="0"/>
                </a:rPr>
                <a:t>এবং</a:t>
              </a:r>
              <a:r>
                <a:rPr lang="en-US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Q ={z,,y,7,9}</a:t>
              </a:r>
            </a:p>
            <a:p>
              <a:pPr eaLnBrk="1" hangingPunct="1">
                <a:defRPr/>
              </a:pPr>
              <a:r>
                <a:rPr lang="en-US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</a:p>
            <a:p>
              <a:pPr eaLnBrk="1" hangingPunct="1">
                <a:defRPr/>
              </a:pPr>
              <a:r>
                <a:rPr lang="en-US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   </a:t>
              </a:r>
            </a:p>
            <a:p>
              <a:pPr eaLnBrk="1" hangingPunct="1">
                <a:defRPr/>
              </a:pPr>
              <a:r>
                <a:rPr lang="en-US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endParaRPr lang="bn-BD" sz="3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sz="360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sz="3600" smtClean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6630" name="Group 8"/>
            <p:cNvGrpSpPr>
              <a:grpSpLocks/>
            </p:cNvGrpSpPr>
            <p:nvPr/>
          </p:nvGrpSpPr>
          <p:grpSpPr bwMode="auto">
            <a:xfrm>
              <a:off x="1981200" y="4572001"/>
              <a:ext cx="2057400" cy="646113"/>
              <a:chOff x="1981200" y="4495801"/>
              <a:chExt cx="2057400" cy="646331"/>
            </a:xfrm>
          </p:grpSpPr>
          <p:sp>
            <p:nvSpPr>
              <p:cNvPr id="26634" name="TextBox 5"/>
              <p:cNvSpPr txBox="1">
                <a:spLocks noChangeArrowheads="1"/>
              </p:cNvSpPr>
              <p:nvPr/>
            </p:nvSpPr>
            <p:spPr bwMode="auto">
              <a:xfrm>
                <a:off x="1981200" y="4495801"/>
                <a:ext cx="20574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3600">
                    <a:latin typeface="Times New Roman" pitchFamily="18" charset="0"/>
                    <a:cs typeface="Times New Roman" pitchFamily="18" charset="0"/>
                  </a:rPr>
                  <a:t>A   B</a:t>
                </a:r>
                <a:r>
                  <a:rPr lang="bn-BD" sz="3600">
                    <a:latin typeface="Times New Roman" pitchFamily="18" charset="0"/>
                    <a:cs typeface="Times New Roman" pitchFamily="18" charset="0"/>
                  </a:rPr>
                  <a:t>=? </a:t>
                </a:r>
                <a:endParaRPr lang="en-US" sz="3600">
                  <a:latin typeface="NikoshBAN" pitchFamily="2" charset="0"/>
                </a:endParaRPr>
              </a:p>
            </p:txBody>
          </p:sp>
          <p:graphicFrame>
            <p:nvGraphicFramePr>
              <p:cNvPr id="26635" name="Object 3"/>
              <p:cNvGraphicFramePr>
                <a:graphicFrameLocks noChangeAspect="1"/>
              </p:cNvGraphicFramePr>
              <p:nvPr/>
            </p:nvGraphicFramePr>
            <p:xfrm>
              <a:off x="2438400" y="4648200"/>
              <a:ext cx="320040" cy="400050"/>
            </p:xfrm>
            <a:graphic>
              <a:graphicData uri="http://schemas.openxmlformats.org/presentationml/2006/ole">
                <p:oleObj spid="_x0000_s26635" name="Equation" r:id="rId4" imgW="152334" imgH="190417" progId="Equation.3">
                  <p:embed/>
                </p:oleObj>
              </a:graphicData>
            </a:graphic>
          </p:graphicFrame>
        </p:grpSp>
        <p:sp>
          <p:nvSpPr>
            <p:cNvPr id="26631" name="TextBox 5"/>
            <p:cNvSpPr txBox="1">
              <a:spLocks noChangeArrowheads="1"/>
            </p:cNvSpPr>
            <p:nvPr/>
          </p:nvSpPr>
          <p:spPr bwMode="auto">
            <a:xfrm>
              <a:off x="1905000" y="5526088"/>
              <a:ext cx="6781800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3600">
                  <a:latin typeface="Times New Roman" pitchFamily="18" charset="0"/>
                  <a:cs typeface="Times New Roman" pitchFamily="18" charset="0"/>
                </a:rPr>
                <a:t>(A   B)∩(P∩Q) </a:t>
              </a:r>
              <a:r>
                <a:rPr lang="bn-BD" sz="3600">
                  <a:latin typeface="NikoshBAN" pitchFamily="2" charset="0"/>
                </a:rPr>
                <a:t>এর মান নির্ণয় কর।</a:t>
              </a:r>
              <a:r>
                <a:rPr lang="bn-BD" sz="360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3600">
                <a:latin typeface="NikoshBAN" pitchFamily="2" charset="0"/>
              </a:endParaRPr>
            </a:p>
          </p:txBody>
        </p:sp>
        <p:graphicFrame>
          <p:nvGraphicFramePr>
            <p:cNvPr id="26632" name="Object 6"/>
            <p:cNvGraphicFramePr>
              <a:graphicFrameLocks noChangeAspect="1"/>
            </p:cNvGraphicFramePr>
            <p:nvPr/>
          </p:nvGraphicFramePr>
          <p:xfrm>
            <a:off x="2498725" y="5638800"/>
            <a:ext cx="320675" cy="400050"/>
          </p:xfrm>
          <a:graphic>
            <a:graphicData uri="http://schemas.openxmlformats.org/presentationml/2006/ole">
              <p:oleObj spid="_x0000_s26632" name="Equation" r:id="rId5" imgW="152334" imgH="190417" progId="Equation.3">
                <p:embed/>
              </p:oleObj>
            </a:graphicData>
          </a:graphic>
        </p:graphicFrame>
        <p:sp>
          <p:nvSpPr>
            <p:cNvPr id="26633" name="TextBox 10"/>
            <p:cNvSpPr txBox="1">
              <a:spLocks noChangeArrowheads="1"/>
            </p:cNvSpPr>
            <p:nvPr/>
          </p:nvSpPr>
          <p:spPr bwMode="auto">
            <a:xfrm>
              <a:off x="2057400" y="4992469"/>
              <a:ext cx="1828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3600">
                  <a:latin typeface="Times New Roman" pitchFamily="18" charset="0"/>
                  <a:cs typeface="Times New Roman" pitchFamily="18" charset="0"/>
                </a:rPr>
                <a:t>P∩Q</a:t>
              </a:r>
              <a:r>
                <a:rPr lang="bn-BD" sz="3600">
                  <a:latin typeface="Times New Roman" pitchFamily="18" charset="0"/>
                  <a:cs typeface="Times New Roman" pitchFamily="18" charset="0"/>
                </a:rPr>
                <a:t>=?</a:t>
              </a:r>
              <a:r>
                <a:rPr lang="en-US" sz="360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3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rved Up Ribbon 4"/>
          <p:cNvSpPr/>
          <p:nvPr/>
        </p:nvSpPr>
        <p:spPr>
          <a:xfrm>
            <a:off x="609600" y="228600"/>
            <a:ext cx="7772400" cy="1981200"/>
          </a:xfrm>
          <a:prstGeom prst="ellipseRibbon2">
            <a:avLst/>
          </a:prstGeom>
          <a:solidFill>
            <a:schemeClr val="accent3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bn-BD" sz="6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NikoshBAN" pitchFamily="2" charset="0"/>
              </a:rPr>
              <a:t>মূল্যায়ন</a:t>
            </a:r>
            <a:endParaRPr lang="en-US" sz="6600" b="1" smtClean="0">
              <a:effectLst>
                <a:outerShdw blurRad="38100" dist="38100" dir="2700000" algn="tl">
                  <a:srgbClr val="FFFFFF"/>
                </a:outerShdw>
              </a:effectLst>
              <a:latin typeface="NikoshBAN" pitchFamily="2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38200" y="2362200"/>
            <a:ext cx="7543800" cy="3940175"/>
            <a:chOff x="838200" y="2362200"/>
            <a:chExt cx="7543800" cy="3939540"/>
          </a:xfrm>
        </p:grpSpPr>
        <p:sp>
          <p:nvSpPr>
            <p:cNvPr id="4" name="TextBox 3"/>
            <p:cNvSpPr txBox="1"/>
            <p:nvPr/>
          </p:nvSpPr>
          <p:spPr>
            <a:xfrm>
              <a:off x="838200" y="2362200"/>
              <a:ext cx="7543800" cy="393954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265113" indent="-265113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v"/>
                <a:defRPr/>
              </a:pPr>
              <a:r>
                <a:rPr lang="bn-BD" sz="4000" b="1" smtClean="0">
                  <a:solidFill>
                    <a:srgbClr val="000000"/>
                  </a:solidFill>
                  <a:latin typeface="NikoshBAN" pitchFamily="2" charset="0"/>
                </a:rPr>
                <a:t> </a:t>
              </a:r>
              <a:r>
                <a:rPr lang="en-US" sz="4000" b="1" smtClean="0">
                  <a:solidFill>
                    <a:srgbClr val="000000"/>
                  </a:solidFill>
                  <a:latin typeface="NikoshBAN" pitchFamily="2" charset="0"/>
                </a:rPr>
                <a:t>A = { 1, 2, 3 }  ,</a:t>
              </a:r>
              <a:r>
                <a:rPr lang="bn-BD" sz="4000" b="1" smtClean="0">
                  <a:solidFill>
                    <a:srgbClr val="000000"/>
                  </a:solidFill>
                  <a:latin typeface="NikoshBAN" pitchFamily="2" charset="0"/>
                </a:rPr>
                <a:t> </a:t>
              </a:r>
              <a:r>
                <a:rPr lang="en-US" sz="4000" b="1" smtClean="0">
                  <a:solidFill>
                    <a:srgbClr val="000000"/>
                  </a:solidFill>
                  <a:latin typeface="NikoshBAN" pitchFamily="2" charset="0"/>
                </a:rPr>
                <a:t>B = { 2, 4, 5 }  </a:t>
              </a:r>
              <a:r>
                <a:rPr lang="bn-BD" sz="4000" b="1" smtClean="0">
                  <a:solidFill>
                    <a:srgbClr val="000000"/>
                  </a:solidFill>
                  <a:latin typeface="NikoshBAN" pitchFamily="2" charset="0"/>
                </a:rPr>
                <a:t>এবং</a:t>
              </a:r>
              <a:r>
                <a:rPr lang="en-US" sz="4000" b="1" smtClean="0">
                  <a:solidFill>
                    <a:srgbClr val="000000"/>
                  </a:solidFill>
                  <a:latin typeface="NikoshBAN" pitchFamily="2" charset="0"/>
                </a:rPr>
                <a:t> C={4, 6, 7}</a:t>
              </a:r>
            </a:p>
            <a:p>
              <a:pPr algn="just" eaLnBrk="1" hangingPunct="1">
                <a:spcBef>
                  <a:spcPts val="250"/>
                </a:spcBef>
                <a:buClr>
                  <a:schemeClr val="accent1"/>
                </a:buClr>
                <a:buSzPct val="80000"/>
                <a:defRPr/>
              </a:pPr>
              <a:r>
                <a:rPr lang="bn-BD" sz="4000" b="1" smtClean="0">
                  <a:solidFill>
                    <a:srgbClr val="000000"/>
                  </a:solidFill>
                  <a:latin typeface="NikoshBAN" pitchFamily="2" charset="0"/>
                </a:rPr>
                <a:t>১। সেট কাকে বলে</a:t>
              </a:r>
              <a:r>
                <a:rPr lang="en-US" sz="4000" b="1" smtClean="0">
                  <a:solidFill>
                    <a:srgbClr val="000000"/>
                  </a:solidFill>
                  <a:latin typeface="NikoshBAN" pitchFamily="2" charset="0"/>
                </a:rPr>
                <a:t>?</a:t>
              </a:r>
              <a:r>
                <a:rPr lang="bn-BD" sz="4000" b="1" smtClean="0">
                  <a:solidFill>
                    <a:srgbClr val="000000"/>
                  </a:solidFill>
                  <a:latin typeface="NikoshBAN" pitchFamily="2" charset="0"/>
                </a:rPr>
                <a:t> </a:t>
              </a:r>
              <a:endParaRPr lang="en-US" sz="4000" b="1" smtClean="0">
                <a:solidFill>
                  <a:srgbClr val="000000"/>
                </a:solidFill>
                <a:latin typeface="NikoshBAN" pitchFamily="2" charset="0"/>
              </a:endParaRPr>
            </a:p>
            <a:p>
              <a:pPr algn="just" eaLnBrk="1" hangingPunct="1">
                <a:spcBef>
                  <a:spcPts val="250"/>
                </a:spcBef>
                <a:buClr>
                  <a:schemeClr val="accent1"/>
                </a:buClr>
                <a:buSzPct val="80000"/>
                <a:defRPr/>
              </a:pPr>
              <a:r>
                <a:rPr lang="en-US" sz="4000" b="1" smtClean="0">
                  <a:solidFill>
                    <a:srgbClr val="000000"/>
                  </a:solidFill>
                  <a:latin typeface="NikoshBAN" pitchFamily="2" charset="0"/>
                </a:rPr>
                <a:t>২। </a:t>
              </a:r>
              <a:r>
                <a:rPr lang="bn-BD" sz="4000" b="1" smtClean="0">
                  <a:solidFill>
                    <a:srgbClr val="000000"/>
                  </a:solidFill>
                  <a:latin typeface="NikoshBAN" pitchFamily="2" charset="0"/>
                </a:rPr>
                <a:t>সেটগুলো কোন পদ্ধতিতে লিখা? </a:t>
              </a:r>
              <a:endParaRPr lang="en-US" sz="4000" b="1" smtClean="0">
                <a:solidFill>
                  <a:srgbClr val="000000"/>
                </a:solidFill>
                <a:latin typeface="NikoshBAN" pitchFamily="2" charset="0"/>
              </a:endParaRPr>
            </a:p>
            <a:p>
              <a:pPr algn="just" eaLnBrk="1" hangingPunct="1">
                <a:spcBef>
                  <a:spcPts val="250"/>
                </a:spcBef>
                <a:buClr>
                  <a:schemeClr val="accent1"/>
                </a:buClr>
                <a:buSzPct val="80000"/>
                <a:defRPr/>
              </a:pPr>
              <a:r>
                <a:rPr lang="en-US" sz="4000" b="1" smtClean="0">
                  <a:solidFill>
                    <a:srgbClr val="000000"/>
                  </a:solidFill>
                  <a:latin typeface="NikoshBAN" pitchFamily="2" charset="0"/>
                </a:rPr>
                <a:t>3</a:t>
              </a:r>
              <a:r>
                <a:rPr lang="bn-BD" sz="4000" b="1" smtClean="0">
                  <a:solidFill>
                    <a:srgbClr val="000000"/>
                  </a:solidFill>
                  <a:latin typeface="NikoshBAN" pitchFamily="2" charset="0"/>
                </a:rPr>
                <a:t>। সেট সম্পর্কে কে প্রথম ধারণা দেন।</a:t>
              </a:r>
              <a:endParaRPr lang="en-US" sz="4000" b="1" smtClean="0">
                <a:solidFill>
                  <a:srgbClr val="000000"/>
                </a:solidFill>
                <a:latin typeface="NikoshBAN" pitchFamily="2" charset="0"/>
              </a:endParaRPr>
            </a:p>
            <a:p>
              <a:pPr algn="just" eaLnBrk="1" hangingPunct="1">
                <a:spcBef>
                  <a:spcPts val="250"/>
                </a:spcBef>
                <a:buClr>
                  <a:schemeClr val="accent1"/>
                </a:buClr>
                <a:buSzPct val="80000"/>
                <a:defRPr/>
              </a:pPr>
              <a:r>
                <a:rPr lang="en-US" sz="4000" b="1" smtClean="0">
                  <a:solidFill>
                    <a:srgbClr val="000000"/>
                  </a:solidFill>
                  <a:latin typeface="NikoshBAN" pitchFamily="2" charset="0"/>
                </a:rPr>
                <a:t>4</a:t>
              </a:r>
              <a:r>
                <a:rPr lang="bn-BD" sz="4000" b="1" smtClean="0">
                  <a:solidFill>
                    <a:srgbClr val="000000"/>
                  </a:solidFill>
                  <a:latin typeface="NikoshBAN" pitchFamily="2" charset="0"/>
                </a:rPr>
                <a:t>।             এবং </a:t>
              </a:r>
              <a:endParaRPr lang="en-US" sz="4000" smtClean="0">
                <a:solidFill>
                  <a:srgbClr val="000000"/>
                </a:solidFill>
              </a:endParaRPr>
            </a:p>
          </p:txBody>
        </p:sp>
        <p:grpSp>
          <p:nvGrpSpPr>
            <p:cNvPr id="27653" name="Group 8"/>
            <p:cNvGrpSpPr>
              <a:grpSpLocks/>
            </p:cNvGrpSpPr>
            <p:nvPr/>
          </p:nvGrpSpPr>
          <p:grpSpPr bwMode="auto">
            <a:xfrm>
              <a:off x="1447800" y="5562600"/>
              <a:ext cx="3733800" cy="685800"/>
              <a:chOff x="1447800" y="5562600"/>
              <a:chExt cx="3733800" cy="685800"/>
            </a:xfrm>
          </p:grpSpPr>
          <p:sp>
            <p:nvSpPr>
              <p:cNvPr id="27654" name="TextBox 5"/>
              <p:cNvSpPr txBox="1">
                <a:spLocks noChangeArrowheads="1"/>
              </p:cNvSpPr>
              <p:nvPr/>
            </p:nvSpPr>
            <p:spPr bwMode="auto">
              <a:xfrm>
                <a:off x="1447800" y="5562600"/>
                <a:ext cx="14478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360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bn-BD" sz="360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360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bn-BD" sz="3600">
                    <a:latin typeface="Times New Roman" pitchFamily="18" charset="0"/>
                    <a:cs typeface="Times New Roman" pitchFamily="18" charset="0"/>
                  </a:rPr>
                  <a:t>=? </a:t>
                </a:r>
                <a:endParaRPr lang="en-US" sz="3600">
                  <a:latin typeface="NikoshBAN" pitchFamily="2" charset="0"/>
                </a:endParaRPr>
              </a:p>
            </p:txBody>
          </p:sp>
          <p:sp>
            <p:nvSpPr>
              <p:cNvPr id="27655" name="TextBox 7"/>
              <p:cNvSpPr txBox="1">
                <a:spLocks noChangeArrowheads="1"/>
              </p:cNvSpPr>
              <p:nvPr/>
            </p:nvSpPr>
            <p:spPr bwMode="auto">
              <a:xfrm>
                <a:off x="3733800" y="5602069"/>
                <a:ext cx="14478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360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bn-BD" sz="360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360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bn-BD" sz="3600">
                    <a:latin typeface="Times New Roman" pitchFamily="18" charset="0"/>
                    <a:cs typeface="Times New Roman" pitchFamily="18" charset="0"/>
                  </a:rPr>
                  <a:t>=? </a:t>
                </a:r>
                <a:endParaRPr lang="en-US" sz="3600">
                  <a:latin typeface="NikoshBAN" pitchFamily="2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rved Up Ribbon 5"/>
          <p:cNvSpPr/>
          <p:nvPr/>
        </p:nvSpPr>
        <p:spPr>
          <a:xfrm>
            <a:off x="609600" y="228600"/>
            <a:ext cx="7924800" cy="2209800"/>
          </a:xfrm>
          <a:prstGeom prst="ellipseRibbon2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bn-BD" sz="6600" b="1" smtClean="0">
              <a:effectLst>
                <a:outerShdw blurRad="38100" dist="38100" dir="2700000" algn="tl">
                  <a:srgbClr val="FFFFFF"/>
                </a:outerShdw>
              </a:effectLst>
              <a:latin typeface="NikoshBAN" pitchFamily="2" charset="0"/>
            </a:endParaRPr>
          </a:p>
          <a:p>
            <a:pPr algn="ctr" eaLnBrk="1" hangingPunct="1">
              <a:defRPr/>
            </a:pPr>
            <a:r>
              <a:rPr lang="bn-BD" sz="6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NikoshBAN" pitchFamily="2" charset="0"/>
              </a:rPr>
              <a:t>বাড়ির কাজ</a:t>
            </a:r>
            <a:endParaRPr lang="en-US" sz="6600" b="1" smtClean="0">
              <a:effectLst>
                <a:outerShdw blurRad="38100" dist="38100" dir="2700000" algn="tl">
                  <a:srgbClr val="FFFFFF"/>
                </a:outerShdw>
              </a:effectLst>
              <a:latin typeface="NikoshBAN" pitchFamily="2" charset="0"/>
            </a:endParaRP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FFFFFF"/>
                </a:outerShdw>
              </a:effectLst>
              <a:latin typeface="NikoshBAN" pitchFamily="2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62000" y="2743200"/>
            <a:ext cx="7696200" cy="3124200"/>
            <a:chOff x="762000" y="2743200"/>
            <a:chExt cx="7696200" cy="31242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762000" y="2743200"/>
              <a:ext cx="7696200" cy="3124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bn-BD" sz="3600" smtClean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bn-BD" sz="3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buFont typeface="Wingdings" panose="05000000000000000000" pitchFamily="2" charset="2"/>
                <a:buChar char="v"/>
                <a:defRPr/>
              </a:pPr>
              <a:r>
                <a:rPr lang="en-US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 ={1,2,3,4,5,6,7}</a:t>
              </a:r>
              <a:r>
                <a:rPr lang="bn-BD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n-US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 = {1,3,5}</a:t>
              </a:r>
              <a:r>
                <a:rPr lang="bn-BD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endPara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defRPr/>
              </a:pPr>
              <a:r>
                <a:rPr lang="en-US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Q ={2,4,6}</a:t>
              </a:r>
              <a:r>
                <a:rPr lang="bn-BD" sz="3600" smtClean="0">
                  <a:latin typeface="NikoshBAN" pitchFamily="2" charset="0"/>
                </a:rPr>
                <a:t>এবং</a:t>
              </a:r>
              <a:r>
                <a:rPr lang="en-US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R ={3,4,5,6,7}</a:t>
              </a:r>
            </a:p>
            <a:p>
              <a:pPr eaLnBrk="1" hangingPunct="1">
                <a:defRPr/>
              </a:pPr>
              <a:r>
                <a:rPr lang="en-US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</a:p>
            <a:p>
              <a:pPr eaLnBrk="1" hangingPunct="1">
                <a:defRPr/>
              </a:pPr>
              <a:r>
                <a:rPr lang="en-US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   </a:t>
              </a:r>
            </a:p>
            <a:p>
              <a:pPr eaLnBrk="1" hangingPunct="1">
                <a:defRPr/>
              </a:pPr>
              <a:r>
                <a:rPr lang="en-US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endParaRPr lang="bn-BD" sz="3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sz="360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sz="3600" smtClean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677" name="TextBox 8"/>
            <p:cNvSpPr txBox="1">
              <a:spLocks noChangeArrowheads="1"/>
            </p:cNvSpPr>
            <p:nvPr/>
          </p:nvSpPr>
          <p:spPr bwMode="auto">
            <a:xfrm>
              <a:off x="1371600" y="4038601"/>
              <a:ext cx="16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360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bn-BD" sz="360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3600">
                  <a:latin typeface="Times New Roman" pitchFamily="18" charset="0"/>
                  <a:cs typeface="Times New Roman" pitchFamily="18" charset="0"/>
                </a:rPr>
                <a:t>Q </a:t>
              </a:r>
              <a:r>
                <a:rPr lang="bn-BD" sz="3600">
                  <a:latin typeface="Times New Roman" pitchFamily="18" charset="0"/>
                  <a:cs typeface="Times New Roman" pitchFamily="18" charset="0"/>
                </a:rPr>
                <a:t>=? </a:t>
              </a:r>
              <a:endParaRPr lang="en-US" sz="3600">
                <a:latin typeface="NikoshBAN" pitchFamily="2" charset="0"/>
              </a:endParaRPr>
            </a:p>
          </p:txBody>
        </p:sp>
        <p:graphicFrame>
          <p:nvGraphicFramePr>
            <p:cNvPr id="28678" name="Object 7"/>
            <p:cNvGraphicFramePr>
              <a:graphicFrameLocks noChangeAspect="1"/>
            </p:cNvGraphicFramePr>
            <p:nvPr/>
          </p:nvGraphicFramePr>
          <p:xfrm>
            <a:off x="1371600" y="4648200"/>
            <a:ext cx="2233613" cy="533400"/>
          </p:xfrm>
          <a:graphic>
            <a:graphicData uri="http://schemas.openxmlformats.org/presentationml/2006/ole">
              <p:oleObj spid="_x0000_s28678" name="Equation" r:id="rId3" imgW="850531" imgH="203112" progId="Equation.3">
                <p:embed/>
              </p:oleObj>
            </a:graphicData>
          </a:graphic>
        </p:graphicFrame>
        <p:sp>
          <p:nvSpPr>
            <p:cNvPr id="28679" name="TextBox 12"/>
            <p:cNvSpPr txBox="1">
              <a:spLocks noChangeArrowheads="1"/>
            </p:cNvSpPr>
            <p:nvPr/>
          </p:nvSpPr>
          <p:spPr bwMode="auto">
            <a:xfrm>
              <a:off x="1412961" y="5068669"/>
              <a:ext cx="209223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bn-BD" sz="3600">
                  <a:latin typeface="NikoshBAN" pitchFamily="2" charset="0"/>
                </a:rPr>
                <a:t>প্রমাণ কর যে,</a:t>
              </a:r>
              <a:endParaRPr lang="en-US" sz="3600">
                <a:latin typeface="NikoshBAN" pitchFamily="2" charset="0"/>
              </a:endParaRPr>
            </a:p>
          </p:txBody>
        </p:sp>
        <p:graphicFrame>
          <p:nvGraphicFramePr>
            <p:cNvPr id="28680" name="Object 11"/>
            <p:cNvGraphicFramePr>
              <a:graphicFrameLocks noChangeAspect="1"/>
            </p:cNvGraphicFramePr>
            <p:nvPr/>
          </p:nvGraphicFramePr>
          <p:xfrm>
            <a:off x="3390153" y="5118100"/>
            <a:ext cx="4839447" cy="520700"/>
          </p:xfrm>
          <a:graphic>
            <a:graphicData uri="http://schemas.openxmlformats.org/presentationml/2006/ole">
              <p:oleObj spid="_x0000_s28680" name="Equation" r:id="rId4" imgW="2005729" imgH="215806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 descr="Blue tissue paper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7772400" cy="1828800"/>
          </a:xfrm>
          <a:blipFill dpi="0" rotWithShape="1">
            <a:blip r:embed="rId2" cstate="email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bn-BD" sz="1370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70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460" name="Picture 4" descr="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68450" y="228600"/>
            <a:ext cx="58547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New folder(Photo)\jewelry-shop-window-267885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413" y="609600"/>
            <a:ext cx="421798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D:\New folder(Photo)\19505-Vintage-China-Tea-Set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5800" y="609600"/>
            <a:ext cx="43656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D:\New folder(Photo)\323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5413" y="3810000"/>
            <a:ext cx="421798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838200"/>
            <a:ext cx="5519738" cy="3657600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667001" y="5191780"/>
            <a:ext cx="1371599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সেট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5191780"/>
            <a:ext cx="18288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জামা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46" name="Picture 6" descr="C:\Users\User\Desktop\Jahangir p\picture\5479264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18263" y="762000"/>
            <a:ext cx="165893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2362200"/>
            <a:ext cx="7239000" cy="830997"/>
          </a:xfrm>
          <a:prstGeom prst="rect">
            <a:avLst/>
          </a:prstGeom>
          <a:solidFill>
            <a:srgbClr val="FFFF00"/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4800" dirty="0" err="1" smtClean="0">
                <a:latin typeface="NikoshBAN" pitchFamily="2" charset="0"/>
              </a:rPr>
              <a:t>সেট</a:t>
            </a:r>
            <a:r>
              <a:rPr lang="bn-BD" sz="4800" dirty="0" smtClean="0">
                <a:latin typeface="NikoshBAN" pitchFamily="2" charset="0"/>
              </a:rPr>
              <a:t>ের প্রকারভেদ ও ব্যবহার</a:t>
            </a:r>
            <a:endParaRPr lang="en-US" sz="4800" dirty="0" smtClean="0">
              <a:latin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228600" y="533400"/>
            <a:ext cx="86106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bn-BD" sz="5400" b="1" smtClean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  <a:t>শিখনফল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905000"/>
            <a:ext cx="8797636" cy="4409768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marL="265113" indent="-2651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endParaRPr lang="bn-BD" sz="3200" dirty="0" smtClean="0">
              <a:cs typeface="Vrinda" panose="020B0502040204020203" pitchFamily="34" charset="0"/>
            </a:endParaRP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সেট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</a:rPr>
              <a:t>কি </a:t>
            </a:r>
            <a:r>
              <a:rPr lang="en-US" sz="3200" dirty="0" err="1" smtClean="0">
                <a:latin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</a:rPr>
              <a:t>বলতে পারবে</a:t>
            </a:r>
            <a:endParaRPr lang="en-US" sz="3200" dirty="0" smtClean="0">
              <a:latin typeface="NikoshBAN" pitchFamily="2" charset="0"/>
            </a:endParaRP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সেট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প্রকাশের</a:t>
            </a:r>
            <a:r>
              <a:rPr lang="en-US" sz="3200" dirty="0" smtClean="0">
                <a:latin typeface="NikoshBAN" pitchFamily="2" charset="0"/>
              </a:rPr>
              <a:t> প</a:t>
            </a:r>
            <a:r>
              <a:rPr lang="bn-BD" sz="3200" dirty="0" smtClean="0">
                <a:latin typeface="NikoshBAN" pitchFamily="2" charset="0"/>
              </a:rPr>
              <a:t>দ্ধতি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বর্ণনা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সেট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গঠন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পারবে</a:t>
            </a:r>
            <a:endParaRPr lang="en-US" sz="3200" dirty="0" smtClean="0">
              <a:latin typeface="NikoshBAN" pitchFamily="2" charset="0"/>
            </a:endParaRP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bn-BD" sz="3200" dirty="0" smtClean="0">
                <a:latin typeface="NikoshBAN" pitchFamily="2" charset="0"/>
              </a:rPr>
              <a:t> সসীম ও অসীম সেট ব্যাখ্যা করতে পারবে এবং সসীম ও অসীম </a:t>
            </a: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bn-BD" sz="3200" dirty="0" smtClean="0">
                <a:latin typeface="NikoshBAN" pitchFamily="2" charset="0"/>
              </a:rPr>
              <a:t>   সেটের পার্থক্য নিরূপণ করতে পারবে</a:t>
            </a: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bn-BD" sz="3200" dirty="0" smtClean="0">
                <a:latin typeface="NikoshBAN" pitchFamily="2" charset="0"/>
              </a:rPr>
              <a:t>সেটের সংযোগ ও ছেদ ব্যাখ্যা এবং যাচাই করতে পারবে। </a:t>
            </a: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en-US" sz="3200" dirty="0" smtClean="0">
              <a:latin typeface="NikoshBAN" pitchFamily="2" charset="0"/>
            </a:endParaRP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endParaRPr lang="en-US" sz="3200" dirty="0" smtClean="0">
              <a:latin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667000" y="1905000"/>
            <a:ext cx="3810000" cy="2514600"/>
            <a:chOff x="2667000" y="2286000"/>
            <a:chExt cx="3352800" cy="2133600"/>
          </a:xfrm>
        </p:grpSpPr>
        <p:sp>
          <p:nvSpPr>
            <p:cNvPr id="2" name="Oval 1"/>
            <p:cNvSpPr/>
            <p:nvPr/>
          </p:nvSpPr>
          <p:spPr>
            <a:xfrm>
              <a:off x="2667000" y="2286000"/>
              <a:ext cx="3352800" cy="21336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3319" name="Picture 2" descr="D:\New folder(Photo)\12121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404616" y="2327391"/>
              <a:ext cx="1877568" cy="2092209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95600" y="3911600"/>
            <a:ext cx="388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latin typeface="NikoshBAN" pitchFamily="2" charset="0"/>
              </a:rPr>
              <a:t>  জর্জ ক্যান্টর (১৮৪৪-১৯১৮)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95600" y="3581400"/>
            <a:ext cx="2933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latin typeface="NikoshBAN" pitchFamily="2" charset="0"/>
              </a:rPr>
              <a:t>  জার্মান গণিতবিদ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2997200"/>
            <a:ext cx="685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latin typeface="NikoshBAN" pitchFamily="2" charset="0"/>
              </a:rPr>
              <a:t>   জর্জ ক্যান্টর সেট সম্পর্কে প্রথম ধার</a:t>
            </a:r>
            <a:r>
              <a:rPr lang="bn-BD" sz="3200">
                <a:latin typeface="NikoshBAN" pitchFamily="2" charset="0"/>
              </a:rPr>
              <a:t>ণা</a:t>
            </a:r>
            <a:r>
              <a:rPr lang="en-US" sz="3200">
                <a:latin typeface="NikoshBAN" pitchFamily="2" charset="0"/>
              </a:rPr>
              <a:t> ব্যাখ্যা করেন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800" y="2692400"/>
            <a:ext cx="8285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bn-BD" sz="3200">
                <a:latin typeface="NikoshBAN" pitchFamily="2" charset="0"/>
              </a:rPr>
              <a:t>অসীম সেটের ধারণা প্রদান করে গণিত শাস্ত্রে আলোড়ন সৃষ্টি করেন</a:t>
            </a:r>
            <a:endParaRPr lang="en-US" sz="3200">
              <a:latin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00417 0.075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7051E-6 L 0.075 -2.47051E-6 C 0.10851 -2.47051E-6 0.15 -0.12653 0.15 -0.22947 L 0.15 -0.45801 " pathEditMode="relative" rAng="0" ptsTypes="FfFF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21536E-6 L -3.33333E-6 -0.2794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-0.00295 0.3981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4" grpId="0"/>
      <p:bldP spid="4" grpId="1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50" y="1600200"/>
            <a:ext cx="2359025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5200" y="457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" y="2971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05600" y="4724400"/>
            <a:ext cx="13716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email">
            <a:extLst/>
          </a:blip>
          <a:stretch>
            <a:fillRect/>
          </a:stretch>
        </p:blipFill>
        <p:spPr>
          <a:xfrm>
            <a:off x="762000" y="381000"/>
            <a:ext cx="1804988" cy="1445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email">
            <a:extLst/>
          </a:blip>
          <a:stretch>
            <a:fillRect/>
          </a:stretch>
        </p:blipFill>
        <p:spPr>
          <a:xfrm>
            <a:off x="3619501" y="4191000"/>
            <a:ext cx="1866899" cy="1785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email">
            <a:extLst/>
          </a:blip>
          <a:stretch>
            <a:fillRect/>
          </a:stretch>
        </p:blipFill>
        <p:spPr>
          <a:xfrm>
            <a:off x="6033288" y="2514600"/>
            <a:ext cx="2182819" cy="16371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3" name="Picture 7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28638" y="3962400"/>
            <a:ext cx="2344737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440113" y="1828800"/>
            <a:ext cx="2195512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1" cstate="email">
            <a:extLst/>
          </a:blip>
          <a:srcRect/>
          <a:stretch/>
        </p:blipFill>
        <p:spPr>
          <a:xfrm>
            <a:off x="6096000" y="762000"/>
            <a:ext cx="1870364" cy="9746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1195388" y="6149713"/>
            <a:ext cx="1401306" cy="461665"/>
          </a:xfrm>
          <a:prstGeom prst="rect">
            <a:avLst/>
          </a:prstGeom>
          <a:blipFill>
            <a:blip r:embed="rId12" cstate="email"/>
            <a:tile tx="0" ty="0" sx="100000" sy="100000" flip="none" algn="tl"/>
          </a:blip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গাড়ির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সেট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92998" y="6146466"/>
            <a:ext cx="1637103" cy="461665"/>
          </a:xfrm>
          <a:prstGeom prst="rect">
            <a:avLst/>
          </a:prstGeom>
          <a:blipFill>
            <a:blip r:embed="rId12" cstate="email"/>
            <a:tile tx="0" ty="0" sx="100000" sy="100000" flip="none" algn="tl"/>
          </a:blip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পিরিজের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সেট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3017" y="6149714"/>
            <a:ext cx="1648691" cy="461665"/>
          </a:xfrm>
          <a:prstGeom prst="rect">
            <a:avLst/>
          </a:prstGeom>
          <a:blipFill>
            <a:blip r:embed="rId12" cstate="email"/>
            <a:tile tx="0" ty="0" sx="100000" sy="100000" flip="none" algn="tl"/>
          </a:blip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কাপের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সেট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19101" y="3314700"/>
            <a:ext cx="5562600" cy="3175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009107" y="3313906"/>
            <a:ext cx="5562600" cy="1587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-0.32118 -0.29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1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55989 0.402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" y="20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1527 L 0.31007 -0.080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4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33194 -0.0305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" y="-1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-0.01874 L 0.61805 0.003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2 0.01111 L 0.30417 0.0222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675382"/>
            <a:ext cx="845820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সে</a:t>
            </a:r>
            <a:r>
              <a:rPr lang="bn-BD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টের সংজ্ঞা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জগতে</a:t>
            </a:r>
            <a:r>
              <a:rPr lang="bn-BD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সু-সংজ্ঞায়িত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bn-BD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সমাবেশ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বা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সংগ্রহকে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494782"/>
            <a:ext cx="8458200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3200" smtClean="0">
                <a:latin typeface="NikoshBAN" pitchFamily="2" charset="0"/>
              </a:rPr>
              <a:t>সেট</a:t>
            </a:r>
            <a:r>
              <a:rPr lang="bn-BD" sz="3200" smtClean="0">
                <a:latin typeface="NikoshBAN" pitchFamily="2" charset="0"/>
              </a:rPr>
              <a:t> </a:t>
            </a:r>
            <a:r>
              <a:rPr lang="en-US" sz="3200" smtClean="0">
                <a:latin typeface="NikoshBAN" pitchFamily="2" charset="0"/>
              </a:rPr>
              <a:t>কে সাধারণত ইংরেজি বর্ণমালার বড় হাতের অক্ষর  </a:t>
            </a:r>
            <a:r>
              <a:rPr lang="en-US" sz="3200" b="1" smtClean="0">
                <a:latin typeface="NikoshBAN" pitchFamily="2" charset="0"/>
              </a:rPr>
              <a:t>A , B , C , ………. X, Y , Z </a:t>
            </a:r>
            <a:r>
              <a:rPr lang="en-US" sz="3200" smtClean="0">
                <a:latin typeface="NikoshBAN" pitchFamily="2" charset="0"/>
              </a:rPr>
              <a:t>দ্বারা প্রকাশ করা হয়।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249488"/>
            <a:ext cx="8458200" cy="5699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4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100" smtClean="0">
                <a:latin typeface="NikoshBAN" pitchFamily="2" charset="0"/>
              </a:rPr>
              <a:t>উদাহরণঃ</a:t>
            </a:r>
            <a:r>
              <a:rPr lang="bn-BD" sz="3100" smtClean="0">
                <a:latin typeface="NikoshBAN" pitchFamily="2" charset="0"/>
              </a:rPr>
              <a:t> </a:t>
            </a:r>
            <a:r>
              <a:rPr lang="en-US" sz="3100" smtClean="0">
                <a:latin typeface="NikoshBAN" pitchFamily="2" charset="0"/>
              </a:rPr>
              <a:t>বাংলা,</a:t>
            </a:r>
            <a:r>
              <a:rPr lang="bn-BD" sz="3100" smtClean="0">
                <a:latin typeface="NikoshBAN" pitchFamily="2" charset="0"/>
              </a:rPr>
              <a:t> </a:t>
            </a:r>
            <a:r>
              <a:rPr lang="en-US" sz="3100" smtClean="0">
                <a:latin typeface="NikoshBAN" pitchFamily="2" charset="0"/>
              </a:rPr>
              <a:t>ইংরেজি ও গণিত বিষয় তিনটি  পাঠ্য বইয়ের সেট।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4942582"/>
            <a:ext cx="8458200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3200" smtClean="0">
                <a:latin typeface="NikoshBAN" pitchFamily="2" charset="0"/>
              </a:rPr>
              <a:t>সেটের উপাদানসমূহকে সাধারণত ইংরেজি বর্ণমালার ছোট হাতের অক্ষর বা সংখ্যা বা অন্যান্য প্রতীক দ্বারা প্রকাশ করা হয়।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1735</TotalTime>
  <Words>700</Words>
  <Application>Microsoft Office PowerPoint</Application>
  <PresentationFormat>On-screen Show (4:3)</PresentationFormat>
  <Paragraphs>209</Paragraphs>
  <Slides>23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Slide 1</vt:lpstr>
      <vt:lpstr>“পরিচিতি”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pc</cp:lastModifiedBy>
  <cp:revision>244</cp:revision>
  <dcterms:created xsi:type="dcterms:W3CDTF">2006-08-16T00:00:00Z</dcterms:created>
  <dcterms:modified xsi:type="dcterms:W3CDTF">2020-08-07T12:41:53Z</dcterms:modified>
</cp:coreProperties>
</file>