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8"/>
  </p:notesMasterIdLst>
  <p:sldIdLst>
    <p:sldId id="279" r:id="rId2"/>
    <p:sldId id="278" r:id="rId3"/>
    <p:sldId id="277" r:id="rId4"/>
    <p:sldId id="276" r:id="rId5"/>
    <p:sldId id="280" r:id="rId6"/>
    <p:sldId id="281" r:id="rId7"/>
    <p:sldId id="296" r:id="rId8"/>
    <p:sldId id="262" r:id="rId9"/>
    <p:sldId id="258" r:id="rId10"/>
    <p:sldId id="259" r:id="rId11"/>
    <p:sldId id="309" r:id="rId12"/>
    <p:sldId id="310" r:id="rId13"/>
    <p:sldId id="311" r:id="rId14"/>
    <p:sldId id="283" r:id="rId15"/>
    <p:sldId id="287" r:id="rId16"/>
    <p:sldId id="312" r:id="rId17"/>
    <p:sldId id="318" r:id="rId18"/>
    <p:sldId id="292" r:id="rId19"/>
    <p:sldId id="297" r:id="rId20"/>
    <p:sldId id="323" r:id="rId21"/>
    <p:sldId id="322" r:id="rId22"/>
    <p:sldId id="317" r:id="rId23"/>
    <p:sldId id="298" r:id="rId24"/>
    <p:sldId id="295" r:id="rId25"/>
    <p:sldId id="289" r:id="rId26"/>
    <p:sldId id="294" r:id="rId27"/>
    <p:sldId id="321" r:id="rId28"/>
    <p:sldId id="299" r:id="rId29"/>
    <p:sldId id="316" r:id="rId30"/>
    <p:sldId id="315" r:id="rId31"/>
    <p:sldId id="314" r:id="rId32"/>
    <p:sldId id="313" r:id="rId33"/>
    <p:sldId id="285" r:id="rId34"/>
    <p:sldId id="284" r:id="rId35"/>
    <p:sldId id="286" r:id="rId36"/>
    <p:sldId id="288" r:id="rId37"/>
    <p:sldId id="319" r:id="rId38"/>
    <p:sldId id="320" r:id="rId39"/>
    <p:sldId id="300" r:id="rId40"/>
    <p:sldId id="302" r:id="rId41"/>
    <p:sldId id="303" r:id="rId42"/>
    <p:sldId id="308" r:id="rId43"/>
    <p:sldId id="304" r:id="rId44"/>
    <p:sldId id="307" r:id="rId45"/>
    <p:sldId id="305" r:id="rId46"/>
    <p:sldId id="30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AE228B-E12C-42B4-8C50-FD3262F6B741}" type="datetimeFigureOut">
              <a:rPr lang="en-US" smtClean="0"/>
              <a:pPr/>
              <a:t>8/7/2020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D43659-C82F-4D75-8AFB-8AC12F90C56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D43659-C82F-4D75-8AFB-8AC12F90C56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CBF6E-F83F-4E4A-A334-75E281BC0493}"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FEA65-C4B1-46A5-BA6C-90CD0E884F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3CBF6E-F83F-4E4A-A334-75E281BC0493}"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FEA65-C4B1-46A5-BA6C-90CD0E884F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3CBF6E-F83F-4E4A-A334-75E281BC0493}"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FEA65-C4B1-46A5-BA6C-90CD0E884F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3CBF6E-F83F-4E4A-A334-75E281BC0493}"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FEA65-C4B1-46A5-BA6C-90CD0E884F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3CBF6E-F83F-4E4A-A334-75E281BC0493}"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FEA65-C4B1-46A5-BA6C-90CD0E884F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3CBF6E-F83F-4E4A-A334-75E281BC0493}"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FEA65-C4B1-46A5-BA6C-90CD0E884F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3CBF6E-F83F-4E4A-A334-75E281BC0493}" type="datetimeFigureOut">
              <a:rPr lang="en-US" smtClean="0"/>
              <a:pPr/>
              <a:t>8/7/2020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6FEA65-C4B1-46A5-BA6C-90CD0E884F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3CBF6E-F83F-4E4A-A334-75E281BC0493}" type="datetimeFigureOut">
              <a:rPr lang="en-US" smtClean="0"/>
              <a:pPr/>
              <a:t>8/7/2020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6FEA65-C4B1-46A5-BA6C-90CD0E884F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CBF6E-F83F-4E4A-A334-75E281BC0493}" type="datetimeFigureOut">
              <a:rPr lang="en-US" smtClean="0"/>
              <a:pPr/>
              <a:t>8/7/2020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6FEA65-C4B1-46A5-BA6C-90CD0E884F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3CBF6E-F83F-4E4A-A334-75E281BC0493}"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FEA65-C4B1-46A5-BA6C-90CD0E884F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3CBF6E-F83F-4E4A-A334-75E281BC0493}"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FEA65-C4B1-46A5-BA6C-90CD0E884F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CBF6E-F83F-4E4A-A334-75E281BC0493}" type="datetimeFigureOut">
              <a:rPr lang="en-US" smtClean="0"/>
              <a:pPr/>
              <a:t>8/7/2020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FEA65-C4B1-46A5-BA6C-90CD0E884F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cstate="print"/>
          <a:stretch>
            <a:fillRect/>
          </a:stretch>
        </p:blipFill>
        <p:spPr>
          <a:xfrm>
            <a:off x="0" y="0"/>
            <a:ext cx="9144000" cy="6858000"/>
          </a:xfrm>
          <a:prstGeom prst="rect">
            <a:avLst/>
          </a:prstGeom>
          <a:ln w="76200">
            <a:solidFill>
              <a:srgbClr val="00B050"/>
            </a:solidFill>
          </a:ln>
        </p:spPr>
      </p:pic>
      <p:sp>
        <p:nvSpPr>
          <p:cNvPr id="3" name="TextBox 2"/>
          <p:cNvSpPr txBox="1"/>
          <p:nvPr/>
        </p:nvSpPr>
        <p:spPr>
          <a:xfrm>
            <a:off x="381000" y="914400"/>
            <a:ext cx="2057400" cy="646331"/>
          </a:xfrm>
          <a:prstGeom prst="rect">
            <a:avLst/>
          </a:prstGeom>
          <a:noFill/>
        </p:spPr>
        <p:txBody>
          <a:bodyPr wrap="square" rtlCol="0">
            <a:spAutoFit/>
          </a:bodyPr>
          <a:lstStyle/>
          <a:p>
            <a:r>
              <a:rPr lang="en-US" sz="3600" dirty="0" smtClean="0"/>
              <a:t>Welcome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81000"/>
            <a:ext cx="5029200" cy="769441"/>
          </a:xfrm>
          <a:prstGeom prst="rect">
            <a:avLst/>
          </a:prstGeom>
          <a:noFill/>
        </p:spPr>
        <p:txBody>
          <a:bodyPr wrap="square" rtlCol="0">
            <a:spAutoFit/>
          </a:bodyPr>
          <a:lstStyle/>
          <a:p>
            <a:r>
              <a:rPr lang="en-US" sz="4400" dirty="0" smtClean="0">
                <a:ln>
                  <a:solidFill>
                    <a:srgbClr val="0070C0"/>
                  </a:solidFill>
                </a:ln>
                <a:solidFill>
                  <a:srgbClr val="00B050"/>
                </a:solidFill>
              </a:rPr>
              <a:t>Learning outcomes</a:t>
            </a:r>
            <a:endParaRPr lang="en-US" sz="4400" dirty="0">
              <a:ln>
                <a:solidFill>
                  <a:srgbClr val="0070C0"/>
                </a:solidFill>
              </a:ln>
              <a:solidFill>
                <a:srgbClr val="00B050"/>
              </a:solidFill>
            </a:endParaRPr>
          </a:p>
        </p:txBody>
      </p:sp>
      <p:sp>
        <p:nvSpPr>
          <p:cNvPr id="3" name="TextBox 2"/>
          <p:cNvSpPr txBox="1"/>
          <p:nvPr/>
        </p:nvSpPr>
        <p:spPr>
          <a:xfrm>
            <a:off x="457200" y="1371600"/>
            <a:ext cx="8229600" cy="1200329"/>
          </a:xfrm>
          <a:prstGeom prst="rect">
            <a:avLst/>
          </a:prstGeom>
          <a:noFill/>
        </p:spPr>
        <p:txBody>
          <a:bodyPr wrap="square" rtlCol="0">
            <a:spAutoFit/>
          </a:bodyPr>
          <a:lstStyle/>
          <a:p>
            <a:r>
              <a:rPr lang="en-US" sz="3600" b="1" dirty="0" smtClean="0">
                <a:ln w="10541" cmpd="sng">
                  <a:solidFill>
                    <a:schemeClr val="accent1">
                      <a:shade val="88000"/>
                      <a:satMod val="110000"/>
                    </a:schemeClr>
                  </a:solidFill>
                  <a:prstDash val="solid"/>
                </a:ln>
                <a:solidFill>
                  <a:srgbClr val="FF0000"/>
                </a:solidFill>
              </a:rPr>
              <a:t>By the end of the lesson learning will be able to </a:t>
            </a:r>
            <a:endParaRPr lang="en-US" sz="3600" b="1" dirty="0">
              <a:ln w="10541" cmpd="sng">
                <a:solidFill>
                  <a:schemeClr val="accent1">
                    <a:shade val="88000"/>
                    <a:satMod val="110000"/>
                  </a:schemeClr>
                </a:solidFill>
                <a:prstDash val="solid"/>
              </a:ln>
              <a:solidFill>
                <a:srgbClr val="FF0000"/>
              </a:solidFill>
            </a:endParaRPr>
          </a:p>
        </p:txBody>
      </p:sp>
      <p:sp>
        <p:nvSpPr>
          <p:cNvPr id="4" name="TextBox 3"/>
          <p:cNvSpPr txBox="1"/>
          <p:nvPr/>
        </p:nvSpPr>
        <p:spPr>
          <a:xfrm>
            <a:off x="228600" y="2743200"/>
            <a:ext cx="8610600" cy="3970318"/>
          </a:xfrm>
          <a:prstGeom prst="rect">
            <a:avLst/>
          </a:prstGeom>
          <a:solidFill>
            <a:schemeClr val="accent4">
              <a:lumMod val="40000"/>
              <a:lumOff val="60000"/>
            </a:schemeClr>
          </a:solidFill>
          <a:ln w="57150">
            <a:solidFill>
              <a:srgbClr val="7030A0"/>
            </a:solidFill>
          </a:ln>
        </p:spPr>
        <p:txBody>
          <a:bodyPr wrap="square" rtlCol="0">
            <a:spAutoFit/>
          </a:bodyPr>
          <a:lstStyle/>
          <a:p>
            <a:pPr>
              <a:buFont typeface="Wingdings" pitchFamily="2" charset="2"/>
              <a:buChar char="v"/>
            </a:pPr>
            <a:r>
              <a:rPr lang="en-US" sz="3600" b="1" dirty="0" smtClean="0">
                <a:ln w="1905"/>
                <a:solidFill>
                  <a:srgbClr val="00B050"/>
                </a:solidFill>
                <a:effectLst>
                  <a:innerShdw blurRad="69850" dist="43180" dir="5400000">
                    <a:srgbClr val="000000">
                      <a:alpha val="65000"/>
                    </a:srgbClr>
                  </a:innerShdw>
                </a:effectLst>
              </a:rPr>
              <a:t>Identify the picture .</a:t>
            </a:r>
          </a:p>
          <a:p>
            <a:pPr>
              <a:buFont typeface="Wingdings" pitchFamily="2" charset="2"/>
              <a:buChar char="v"/>
            </a:pPr>
            <a:r>
              <a:rPr lang="en-US" sz="3600" b="1" dirty="0" smtClean="0">
                <a:ln w="1905"/>
                <a:solidFill>
                  <a:srgbClr val="00B050"/>
                </a:solidFill>
                <a:effectLst>
                  <a:innerShdw blurRad="69850" dist="43180" dir="5400000">
                    <a:srgbClr val="000000">
                      <a:alpha val="65000"/>
                    </a:srgbClr>
                  </a:innerShdw>
                </a:effectLst>
              </a:rPr>
              <a:t>Use words and make sentences.</a:t>
            </a:r>
          </a:p>
          <a:p>
            <a:pPr>
              <a:buFont typeface="Wingdings" pitchFamily="2" charset="2"/>
              <a:buChar char="v"/>
            </a:pPr>
            <a:r>
              <a:rPr lang="en-US" sz="3600" b="1" dirty="0" smtClean="0">
                <a:ln w="1905"/>
                <a:solidFill>
                  <a:srgbClr val="00B050"/>
                </a:solidFill>
                <a:effectLst>
                  <a:innerShdw blurRad="69850" dist="43180" dir="5400000">
                    <a:srgbClr val="000000">
                      <a:alpha val="65000"/>
                    </a:srgbClr>
                  </a:innerShdw>
                </a:effectLst>
              </a:rPr>
              <a:t>Choose the correct answer from the alternative </a:t>
            </a:r>
          </a:p>
          <a:p>
            <a:pPr>
              <a:buFont typeface="Wingdings" pitchFamily="2" charset="2"/>
              <a:buChar char="v"/>
            </a:pPr>
            <a:r>
              <a:rPr lang="en-US" sz="3600" b="1" dirty="0" smtClean="0">
                <a:ln w="1905"/>
                <a:solidFill>
                  <a:srgbClr val="00B050"/>
                </a:solidFill>
                <a:effectLst>
                  <a:innerShdw blurRad="69850" dist="43180" dir="5400000">
                    <a:srgbClr val="000000">
                      <a:alpha val="65000"/>
                    </a:srgbClr>
                  </a:innerShdw>
                </a:effectLst>
              </a:rPr>
              <a:t>Ask and answer question.</a:t>
            </a:r>
          </a:p>
          <a:p>
            <a:endParaRPr lang="en-US" sz="3600" b="1" dirty="0" smtClean="0">
              <a:ln w="1905"/>
              <a:solidFill>
                <a:srgbClr val="00B050"/>
              </a:solidFill>
              <a:effectLst>
                <a:innerShdw blurRad="69850" dist="43180" dir="5400000">
                  <a:srgbClr val="000000">
                    <a:alpha val="65000"/>
                  </a:srgbClr>
                </a:innerShdw>
              </a:effectLst>
            </a:endParaRPr>
          </a:p>
          <a:p>
            <a:endParaRPr lang="en-US" sz="3600" b="1" dirty="0" smtClean="0">
              <a:ln w="1905"/>
              <a:solidFill>
                <a:srgbClr val="00B050"/>
              </a:solidFill>
              <a:effectLst>
                <a:innerShdw blurRad="69850" dist="43180" dir="5400000">
                  <a:srgbClr val="000000">
                    <a:alpha val="65000"/>
                  </a:srgbClr>
                </a:inn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435025"/>
            <a:ext cx="8686800" cy="584775"/>
          </a:xfrm>
          <a:prstGeom prst="rect">
            <a:avLst/>
          </a:prstGeom>
          <a:solidFill>
            <a:schemeClr val="accent6">
              <a:lumMod val="60000"/>
              <a:lumOff val="40000"/>
            </a:schemeClr>
          </a:solidFill>
          <a:ln w="57150">
            <a:solidFill>
              <a:srgbClr val="7030A0"/>
            </a:solidFill>
          </a:ln>
        </p:spPr>
        <p:txBody>
          <a:bodyPr wrap="square">
            <a:spAutoFit/>
          </a:bodyPr>
          <a:lstStyle/>
          <a:p>
            <a:r>
              <a:rPr lang="en-US" sz="3200" dirty="0" smtClean="0"/>
              <a:t>Pioneer means developer</a:t>
            </a:r>
            <a:r>
              <a:rPr lang="en-US" sz="3200" dirty="0" smtClean="0"/>
              <a:t>, innovator , front runner , </a:t>
            </a:r>
            <a:endParaRPr lang="en-US" sz="3200" dirty="0"/>
          </a:p>
        </p:txBody>
      </p:sp>
      <p:sp>
        <p:nvSpPr>
          <p:cNvPr id="4" name="Rectangle 3"/>
          <p:cNvSpPr/>
          <p:nvPr/>
        </p:nvSpPr>
        <p:spPr>
          <a:xfrm>
            <a:off x="304800" y="4796135"/>
            <a:ext cx="1219200" cy="461665"/>
          </a:xfrm>
          <a:prstGeom prst="rect">
            <a:avLst/>
          </a:prstGeom>
          <a:solidFill>
            <a:srgbClr val="00B050"/>
          </a:solidFill>
          <a:ln w="57150">
            <a:solidFill>
              <a:srgbClr val="7030A0"/>
            </a:solidFill>
          </a:ln>
        </p:spPr>
        <p:txBody>
          <a:bodyPr wrap="square">
            <a:spAutoFit/>
          </a:bodyPr>
          <a:lstStyle/>
          <a:p>
            <a:r>
              <a:rPr lang="en-US" sz="2400" dirty="0" smtClean="0"/>
              <a:t>pioneer</a:t>
            </a:r>
            <a:endParaRPr lang="en-US" sz="2400" dirty="0"/>
          </a:p>
        </p:txBody>
      </p:sp>
      <p:pic>
        <p:nvPicPr>
          <p:cNvPr id="5" name="Picture 4" descr="images.jpg"/>
          <p:cNvPicPr>
            <a:picLocks noChangeAspect="1"/>
          </p:cNvPicPr>
          <p:nvPr/>
        </p:nvPicPr>
        <p:blipFill>
          <a:blip r:embed="rId2" cstate="print"/>
          <a:stretch>
            <a:fillRect/>
          </a:stretch>
        </p:blipFill>
        <p:spPr>
          <a:xfrm>
            <a:off x="1066800" y="685800"/>
            <a:ext cx="6553200" cy="3657600"/>
          </a:xfrm>
          <a:prstGeom prst="rect">
            <a:avLst/>
          </a:prstGeom>
          <a:ln w="76200">
            <a:solidFill>
              <a:schemeClr val="tx1"/>
            </a:solidFill>
          </a:ln>
        </p:spPr>
      </p:pic>
      <p:sp>
        <p:nvSpPr>
          <p:cNvPr id="3073" name="Rectangle 1"/>
          <p:cNvSpPr>
            <a:spLocks noChangeArrowheads="1"/>
          </p:cNvSpPr>
          <p:nvPr/>
        </p:nvSpPr>
        <p:spPr bwMode="auto">
          <a:xfrm>
            <a:off x="228600" y="6216878"/>
            <a:ext cx="7696200" cy="461665"/>
          </a:xfrm>
          <a:prstGeom prst="rect">
            <a:avLst/>
          </a:prstGeom>
          <a:solidFill>
            <a:srgbClr val="92D050"/>
          </a:solidFill>
          <a:ln w="76200">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Unicode MS" pitchFamily="34" charset="-128"/>
                <a:cs typeface="Arial" pitchFamily="34" charset="0"/>
              </a:rPr>
              <a:t>Begum </a:t>
            </a:r>
            <a:r>
              <a:rPr kumimoji="0" lang="en-US" sz="2400" b="0" i="0" u="none" strike="noStrike" cap="none" normalizeH="0" baseline="0" dirty="0" err="1" smtClean="0">
                <a:ln>
                  <a:noFill/>
                </a:ln>
                <a:solidFill>
                  <a:schemeClr val="tx1"/>
                </a:solidFill>
                <a:effectLst/>
                <a:latin typeface="Arial Unicode MS" pitchFamily="34" charset="-128"/>
                <a:cs typeface="Arial" pitchFamily="34" charset="0"/>
              </a:rPr>
              <a:t>Rokeya</a:t>
            </a:r>
            <a:r>
              <a:rPr kumimoji="0" lang="en-US" sz="2400" b="0" i="0" u="none" strike="noStrike" cap="none" normalizeH="0" baseline="0" dirty="0" smtClean="0">
                <a:ln>
                  <a:noFill/>
                </a:ln>
                <a:solidFill>
                  <a:schemeClr val="tx1"/>
                </a:solidFill>
                <a:effectLst/>
                <a:latin typeface="Arial Unicode MS" pitchFamily="34" charset="-128"/>
                <a:cs typeface="Arial" pitchFamily="34" charset="0"/>
              </a:rPr>
              <a:t> was a pioneer of women's awakening</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073"/>
                                        </p:tgtEl>
                                        <p:attrNameLst>
                                          <p:attrName>style.visibility</p:attrName>
                                        </p:attrNameLst>
                                      </p:cBhvr>
                                      <p:to>
                                        <p:strVal val="visible"/>
                                      </p:to>
                                    </p:set>
                                    <p:animEffect transition="in" filter="checkerboard(across)">
                                      <p:cBhvr>
                                        <p:cTn id="24" dur="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0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650468"/>
            <a:ext cx="5721951" cy="369332"/>
          </a:xfrm>
          <a:prstGeom prst="rect">
            <a:avLst/>
          </a:prstGeom>
          <a:solidFill>
            <a:schemeClr val="accent6">
              <a:lumMod val="60000"/>
              <a:lumOff val="40000"/>
            </a:schemeClr>
          </a:solidFill>
          <a:ln w="57150">
            <a:solidFill>
              <a:srgbClr val="00B050"/>
            </a:solidFill>
          </a:ln>
        </p:spPr>
        <p:txBody>
          <a:bodyPr wrap="none">
            <a:spAutoFit/>
          </a:bodyPr>
          <a:lstStyle/>
          <a:p>
            <a:r>
              <a:rPr lang="en-US" dirty="0" smtClean="0"/>
              <a:t>Famine means scarcity </a:t>
            </a:r>
            <a:r>
              <a:rPr lang="en-US" dirty="0" smtClean="0"/>
              <a:t>of food, food shortages, deprivation </a:t>
            </a:r>
            <a:endParaRPr lang="en-US" dirty="0"/>
          </a:p>
        </p:txBody>
      </p:sp>
      <p:sp>
        <p:nvSpPr>
          <p:cNvPr id="3" name="Rectangle 2"/>
          <p:cNvSpPr/>
          <p:nvPr/>
        </p:nvSpPr>
        <p:spPr>
          <a:xfrm>
            <a:off x="228600" y="5040868"/>
            <a:ext cx="1052276" cy="461665"/>
          </a:xfrm>
          <a:prstGeom prst="rect">
            <a:avLst/>
          </a:prstGeom>
          <a:solidFill>
            <a:srgbClr val="00B0F0"/>
          </a:solidFill>
          <a:ln w="57150">
            <a:solidFill>
              <a:srgbClr val="92D050"/>
            </a:solidFill>
          </a:ln>
        </p:spPr>
        <p:txBody>
          <a:bodyPr wrap="none">
            <a:spAutoFit/>
          </a:bodyPr>
          <a:lstStyle/>
          <a:p>
            <a:r>
              <a:rPr lang="en-US" sz="2400" dirty="0" smtClean="0"/>
              <a:t>famine</a:t>
            </a:r>
            <a:endParaRPr lang="en-US" sz="2400" dirty="0"/>
          </a:p>
        </p:txBody>
      </p:sp>
      <p:pic>
        <p:nvPicPr>
          <p:cNvPr id="4" name="Picture 3" descr="unnamed.jpg"/>
          <p:cNvPicPr>
            <a:picLocks noChangeAspect="1"/>
          </p:cNvPicPr>
          <p:nvPr/>
        </p:nvPicPr>
        <p:blipFill>
          <a:blip r:embed="rId2" cstate="print"/>
          <a:stretch>
            <a:fillRect/>
          </a:stretch>
        </p:blipFill>
        <p:spPr>
          <a:xfrm>
            <a:off x="533400" y="304800"/>
            <a:ext cx="5638800" cy="4191000"/>
          </a:xfrm>
          <a:prstGeom prst="rect">
            <a:avLst/>
          </a:prstGeom>
          <a:ln w="57150">
            <a:solidFill>
              <a:schemeClr val="tx1"/>
            </a:solidFill>
          </a:ln>
        </p:spPr>
      </p:pic>
      <p:sp>
        <p:nvSpPr>
          <p:cNvPr id="5" name="Rectangle 4"/>
          <p:cNvSpPr/>
          <p:nvPr/>
        </p:nvSpPr>
        <p:spPr>
          <a:xfrm>
            <a:off x="152400" y="6211669"/>
            <a:ext cx="6781800" cy="523220"/>
          </a:xfrm>
          <a:prstGeom prst="rect">
            <a:avLst/>
          </a:prstGeom>
          <a:solidFill>
            <a:schemeClr val="accent3">
              <a:lumMod val="60000"/>
              <a:lumOff val="40000"/>
            </a:schemeClr>
          </a:solidFill>
          <a:ln w="57150">
            <a:solidFill>
              <a:schemeClr val="accent6">
                <a:lumMod val="75000"/>
              </a:schemeClr>
            </a:solidFill>
          </a:ln>
        </p:spPr>
        <p:txBody>
          <a:bodyPr wrap="square">
            <a:spAutoFit/>
          </a:bodyPr>
          <a:lstStyle/>
          <a:p>
            <a:r>
              <a:rPr lang="en-US" sz="2800" dirty="0" err="1" smtClean="0"/>
              <a:t>Zainul</a:t>
            </a:r>
            <a:r>
              <a:rPr lang="en-US" sz="2800" dirty="0" smtClean="0"/>
              <a:t> </a:t>
            </a:r>
            <a:r>
              <a:rPr lang="en-US" sz="2800" dirty="0" smtClean="0"/>
              <a:t>documented </a:t>
            </a:r>
            <a:r>
              <a:rPr lang="en-US" sz="2800" dirty="0" smtClean="0"/>
              <a:t>the harsh famine of 1940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5029200"/>
            <a:ext cx="4572000" cy="461665"/>
          </a:xfrm>
          <a:prstGeom prst="rect">
            <a:avLst/>
          </a:prstGeom>
          <a:solidFill>
            <a:srgbClr val="00B0F0"/>
          </a:solidFill>
          <a:ln w="57150">
            <a:solidFill>
              <a:srgbClr val="FFFF00"/>
            </a:solidFill>
          </a:ln>
        </p:spPr>
        <p:txBody>
          <a:bodyPr wrap="square">
            <a:spAutoFit/>
          </a:bodyPr>
          <a:lstStyle/>
          <a:p>
            <a:r>
              <a:rPr lang="en-US" sz="2400" dirty="0" smtClean="0"/>
              <a:t>Compassion means pity </a:t>
            </a:r>
            <a:r>
              <a:rPr lang="en-US" sz="2400" dirty="0" smtClean="0"/>
              <a:t>,sympathy </a:t>
            </a:r>
            <a:endParaRPr lang="en-US" sz="2400" dirty="0"/>
          </a:p>
        </p:txBody>
      </p:sp>
      <p:sp>
        <p:nvSpPr>
          <p:cNvPr id="3" name="Rectangle 2"/>
          <p:cNvSpPr/>
          <p:nvPr/>
        </p:nvSpPr>
        <p:spPr>
          <a:xfrm>
            <a:off x="152400" y="4191000"/>
            <a:ext cx="1663276" cy="461665"/>
          </a:xfrm>
          <a:prstGeom prst="rect">
            <a:avLst/>
          </a:prstGeom>
          <a:solidFill>
            <a:schemeClr val="accent2">
              <a:lumMod val="60000"/>
              <a:lumOff val="40000"/>
            </a:schemeClr>
          </a:solidFill>
          <a:ln w="57150">
            <a:solidFill>
              <a:srgbClr val="00B050"/>
            </a:solidFill>
          </a:ln>
        </p:spPr>
        <p:txBody>
          <a:bodyPr wrap="none">
            <a:spAutoFit/>
          </a:bodyPr>
          <a:lstStyle/>
          <a:p>
            <a:r>
              <a:rPr lang="en-US" sz="2400" dirty="0" smtClean="0"/>
              <a:t>compassion</a:t>
            </a:r>
            <a:endParaRPr lang="en-US" sz="2400" dirty="0"/>
          </a:p>
        </p:txBody>
      </p:sp>
      <p:pic>
        <p:nvPicPr>
          <p:cNvPr id="4" name="Picture 3" descr="07.jpg"/>
          <p:cNvPicPr>
            <a:picLocks noChangeAspect="1"/>
          </p:cNvPicPr>
          <p:nvPr/>
        </p:nvPicPr>
        <p:blipFill>
          <a:blip r:embed="rId2" cstate="print"/>
          <a:stretch>
            <a:fillRect/>
          </a:stretch>
        </p:blipFill>
        <p:spPr>
          <a:xfrm>
            <a:off x="457200" y="838200"/>
            <a:ext cx="4286250" cy="2752725"/>
          </a:xfrm>
          <a:prstGeom prst="rect">
            <a:avLst/>
          </a:prstGeom>
          <a:ln w="57150">
            <a:solidFill>
              <a:schemeClr val="tx1"/>
            </a:solidFill>
          </a:ln>
        </p:spPr>
      </p:pic>
      <p:sp>
        <p:nvSpPr>
          <p:cNvPr id="5" name="Rectangle 4"/>
          <p:cNvSpPr/>
          <p:nvPr/>
        </p:nvSpPr>
        <p:spPr>
          <a:xfrm>
            <a:off x="0" y="5867400"/>
            <a:ext cx="8305800" cy="830997"/>
          </a:xfrm>
          <a:prstGeom prst="rect">
            <a:avLst/>
          </a:prstGeom>
          <a:solidFill>
            <a:srgbClr val="92D050"/>
          </a:solidFill>
          <a:ln w="57150">
            <a:solidFill>
              <a:srgbClr val="7030A0"/>
            </a:solidFill>
          </a:ln>
        </p:spPr>
        <p:txBody>
          <a:bodyPr wrap="square">
            <a:spAutoFit/>
          </a:bodyPr>
          <a:lstStyle/>
          <a:p>
            <a:r>
              <a:rPr lang="en-US" sz="2400" dirty="0" err="1" smtClean="0"/>
              <a:t>Zainul</a:t>
            </a:r>
            <a:r>
              <a:rPr lang="en-US" sz="2400" dirty="0" smtClean="0"/>
              <a:t> </a:t>
            </a:r>
            <a:r>
              <a:rPr lang="en-US" sz="2400" dirty="0" smtClean="0"/>
              <a:t>depicted these extremely shocking pictures with human compassion.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5.jpg"/>
          <p:cNvPicPr>
            <a:picLocks noChangeAspect="1"/>
          </p:cNvPicPr>
          <p:nvPr/>
        </p:nvPicPr>
        <p:blipFill>
          <a:blip r:embed="rId2" cstate="print"/>
          <a:stretch>
            <a:fillRect/>
          </a:stretch>
        </p:blipFill>
        <p:spPr>
          <a:xfrm>
            <a:off x="152400" y="1676400"/>
            <a:ext cx="8839199" cy="5029200"/>
          </a:xfrm>
          <a:prstGeom prst="rect">
            <a:avLst/>
          </a:prstGeom>
          <a:ln w="76200">
            <a:solidFill>
              <a:schemeClr val="accent6">
                <a:lumMod val="75000"/>
              </a:schemeClr>
            </a:solidFill>
          </a:ln>
        </p:spPr>
      </p:pic>
      <p:sp>
        <p:nvSpPr>
          <p:cNvPr id="3" name="Rectangle 2"/>
          <p:cNvSpPr/>
          <p:nvPr/>
        </p:nvSpPr>
        <p:spPr>
          <a:xfrm>
            <a:off x="1295400" y="381000"/>
            <a:ext cx="6450805" cy="584775"/>
          </a:xfrm>
          <a:prstGeom prst="rect">
            <a:avLst/>
          </a:prstGeom>
          <a:solidFill>
            <a:srgbClr val="92D050"/>
          </a:solidFill>
          <a:ln w="57150">
            <a:solidFill>
              <a:schemeClr val="accent2">
                <a:lumMod val="75000"/>
              </a:schemeClr>
            </a:solidFill>
          </a:ln>
        </p:spPr>
        <p:txBody>
          <a:bodyPr wrap="none">
            <a:spAutoFit/>
          </a:bodyPr>
          <a:lstStyle/>
          <a:p>
            <a:r>
              <a:rPr lang="en-US" sz="3200" dirty="0" smtClean="0">
                <a:latin typeface="Andalus" pitchFamily="18" charset="-78"/>
                <a:cs typeface="Andalus" pitchFamily="18" charset="-78"/>
              </a:rPr>
              <a:t>Let us have a tour from the text book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20594380-joynul_abedin-4.jpg"/>
          <p:cNvPicPr>
            <a:picLocks noChangeAspect="1"/>
          </p:cNvPicPr>
          <p:nvPr/>
        </p:nvPicPr>
        <p:blipFill>
          <a:blip r:embed="rId2" cstate="print"/>
          <a:stretch>
            <a:fillRect/>
          </a:stretch>
        </p:blipFill>
        <p:spPr>
          <a:xfrm>
            <a:off x="0" y="0"/>
            <a:ext cx="9144000" cy="6858000"/>
          </a:xfrm>
          <a:prstGeom prst="rect">
            <a:avLst/>
          </a:prstGeom>
          <a:ln w="76200">
            <a:solidFill>
              <a:srgbClr val="00B0F0"/>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ex.jpg"/>
          <p:cNvPicPr>
            <a:picLocks noChangeAspect="1"/>
          </p:cNvPicPr>
          <p:nvPr/>
        </p:nvPicPr>
        <p:blipFill>
          <a:blip r:embed="rId2" cstate="print"/>
          <a:stretch>
            <a:fillRect/>
          </a:stretch>
        </p:blipFill>
        <p:spPr>
          <a:xfrm>
            <a:off x="152400" y="152400"/>
            <a:ext cx="8839200" cy="6553200"/>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b_f4a01503909363.jpg"/>
          <p:cNvPicPr>
            <a:picLocks noChangeAspect="1"/>
          </p:cNvPicPr>
          <p:nvPr/>
        </p:nvPicPr>
        <p:blipFill>
          <a:blip r:embed="rId2" cstate="print"/>
          <a:stretch>
            <a:fillRect/>
          </a:stretch>
        </p:blipFill>
        <p:spPr>
          <a:xfrm>
            <a:off x="4876800" y="381000"/>
            <a:ext cx="3962400" cy="5384800"/>
          </a:xfrm>
          <a:prstGeom prst="rect">
            <a:avLst/>
          </a:prstGeom>
          <a:ln w="76200">
            <a:solidFill>
              <a:srgbClr val="00B050"/>
            </a:solidFill>
          </a:ln>
        </p:spPr>
      </p:pic>
      <p:pic>
        <p:nvPicPr>
          <p:cNvPr id="3" name="Picture 2" descr="wood-charcoal-500x500-500x500.jpg"/>
          <p:cNvPicPr>
            <a:picLocks noChangeAspect="1"/>
          </p:cNvPicPr>
          <p:nvPr/>
        </p:nvPicPr>
        <p:blipFill>
          <a:blip r:embed="rId3" cstate="print"/>
          <a:stretch>
            <a:fillRect/>
          </a:stretch>
        </p:blipFill>
        <p:spPr>
          <a:xfrm>
            <a:off x="381000" y="381000"/>
            <a:ext cx="4038600" cy="5410200"/>
          </a:xfrm>
          <a:prstGeom prst="rect">
            <a:avLst/>
          </a:prstGeom>
          <a:ln w="76200">
            <a:solidFill>
              <a:srgbClr val="00B050"/>
            </a:solidFill>
          </a:ln>
        </p:spPr>
      </p:pic>
      <p:sp>
        <p:nvSpPr>
          <p:cNvPr id="4" name="Rectangle 3"/>
          <p:cNvSpPr/>
          <p:nvPr/>
        </p:nvSpPr>
        <p:spPr>
          <a:xfrm>
            <a:off x="5369563" y="6107668"/>
            <a:ext cx="3134641" cy="461665"/>
          </a:xfrm>
          <a:prstGeom prst="rect">
            <a:avLst/>
          </a:prstGeom>
        </p:spPr>
        <p:txBody>
          <a:bodyPr wrap="none">
            <a:spAutoFit/>
          </a:bodyPr>
          <a:lstStyle/>
          <a:p>
            <a:r>
              <a:rPr lang="en-US" sz="2400" dirty="0" smtClean="0"/>
              <a:t>ordinary packing paper </a:t>
            </a:r>
            <a:endParaRPr lang="en-US" sz="2400" dirty="0"/>
          </a:p>
        </p:txBody>
      </p:sp>
      <p:sp>
        <p:nvSpPr>
          <p:cNvPr id="5" name="Rectangle 4"/>
          <p:cNvSpPr/>
          <p:nvPr/>
        </p:nvSpPr>
        <p:spPr>
          <a:xfrm>
            <a:off x="1295400" y="5955268"/>
            <a:ext cx="2341667" cy="461665"/>
          </a:xfrm>
          <a:prstGeom prst="rect">
            <a:avLst/>
          </a:prstGeom>
        </p:spPr>
        <p:txBody>
          <a:bodyPr wrap="none">
            <a:spAutoFit/>
          </a:bodyPr>
          <a:lstStyle/>
          <a:p>
            <a:r>
              <a:rPr lang="en-US" sz="2400" dirty="0" smtClean="0"/>
              <a:t>burning charcoal </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idz-zainul-03.jpg"/>
          <p:cNvPicPr>
            <a:picLocks noChangeAspect="1"/>
          </p:cNvPicPr>
          <p:nvPr/>
        </p:nvPicPr>
        <p:blipFill>
          <a:blip r:embed="rId2" cstate="print"/>
          <a:stretch>
            <a:fillRect/>
          </a:stretch>
        </p:blipFill>
        <p:spPr>
          <a:xfrm>
            <a:off x="0" y="0"/>
            <a:ext cx="9144000" cy="6858000"/>
          </a:xfrm>
          <a:prstGeom prst="rect">
            <a:avLst/>
          </a:prstGeom>
          <a:ln w="76200">
            <a:solidFill>
              <a:srgbClr val="00B0F0"/>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458200" cy="6494085"/>
          </a:xfrm>
          <a:prstGeom prst="rect">
            <a:avLst/>
          </a:prstGeom>
          <a:solidFill>
            <a:srgbClr val="92D050"/>
          </a:solidFill>
          <a:ln w="76200">
            <a:solidFill>
              <a:schemeClr val="tx1"/>
            </a:solidFill>
          </a:ln>
        </p:spPr>
        <p:txBody>
          <a:bodyPr wrap="square">
            <a:spAutoFit/>
          </a:bodyPr>
          <a:lstStyle/>
          <a:p>
            <a:pPr algn="just"/>
            <a:r>
              <a:rPr lang="en-US" sz="3200" dirty="0" smtClean="0"/>
              <a:t>The pioneer of Bangladeshi modern art </a:t>
            </a:r>
            <a:r>
              <a:rPr lang="en-US" sz="3200" dirty="0" err="1" smtClean="0"/>
              <a:t>Zainul</a:t>
            </a:r>
            <a:r>
              <a:rPr lang="en-US" sz="3200" dirty="0" smtClean="0"/>
              <a:t> </a:t>
            </a:r>
            <a:r>
              <a:rPr lang="en-US" sz="3200" dirty="0" err="1" smtClean="0"/>
              <a:t>Abedin</a:t>
            </a:r>
            <a:r>
              <a:rPr lang="en-US" sz="3200" dirty="0" smtClean="0"/>
              <a:t> is widely acclaimed for his Bengal ‘Famine Sketches’. Through a series of sketches, </a:t>
            </a:r>
            <a:r>
              <a:rPr lang="en-US" sz="3200" dirty="0" err="1" smtClean="0"/>
              <a:t>Zainul</a:t>
            </a:r>
            <a:r>
              <a:rPr lang="en-US" sz="3200" dirty="0" smtClean="0"/>
              <a:t> not only documented the harsh famine of 1940 but also showed its sinister face through the skeletal figures of the people destined to die of starvation in a man-made plight. He depicted these extremely shocking pictures with human compassion. He made his own ink by burning charcoal and using cheap ordinary packing paper for sketching. He produced a series of brush and</a:t>
            </a:r>
          </a:p>
          <a:p>
            <a:pPr algn="just"/>
            <a:r>
              <a:rPr lang="en-US" sz="3200" dirty="0" smtClean="0"/>
              <a:t>ink drawings, which later became iconic images of human sufferings.</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20160201_135656.jpg"/>
          <p:cNvPicPr>
            <a:picLocks noChangeAspect="1"/>
          </p:cNvPicPr>
          <p:nvPr/>
        </p:nvPicPr>
        <p:blipFill>
          <a:blip r:embed="rId2" cstate="print"/>
          <a:stretch>
            <a:fillRect/>
          </a:stretch>
        </p:blipFill>
        <p:spPr>
          <a:xfrm>
            <a:off x="76200" y="152400"/>
            <a:ext cx="8991600" cy="6553200"/>
          </a:xfrm>
          <a:prstGeom prst="rect">
            <a:avLst/>
          </a:prstGeom>
          <a:ln w="76200">
            <a:solidFill>
              <a:schemeClr val="accent6">
                <a:lumMod val="75000"/>
              </a:schemeClr>
            </a:solidFill>
          </a:ln>
        </p:spPr>
      </p:pic>
      <p:sp>
        <p:nvSpPr>
          <p:cNvPr id="4" name="TextBox 3"/>
          <p:cNvSpPr txBox="1"/>
          <p:nvPr/>
        </p:nvSpPr>
        <p:spPr>
          <a:xfrm>
            <a:off x="4114800" y="2849940"/>
            <a:ext cx="4800600" cy="1569660"/>
          </a:xfrm>
          <a:prstGeom prst="rect">
            <a:avLst/>
          </a:prstGeom>
          <a:noFill/>
        </p:spPr>
        <p:txBody>
          <a:bodyPr wrap="square" rtlCol="0">
            <a:spAutoFit/>
          </a:bodyPr>
          <a:lstStyle/>
          <a:p>
            <a:r>
              <a:rPr lang="en-US" sz="2400" dirty="0" err="1" smtClean="0">
                <a:solidFill>
                  <a:schemeClr val="bg2"/>
                </a:solidFill>
              </a:rPr>
              <a:t>Ujjal</a:t>
            </a:r>
            <a:r>
              <a:rPr lang="en-US" sz="2400" dirty="0" smtClean="0">
                <a:solidFill>
                  <a:schemeClr val="bg2"/>
                </a:solidFill>
              </a:rPr>
              <a:t> Kumar </a:t>
            </a:r>
            <a:r>
              <a:rPr lang="en-US" sz="2400" dirty="0" err="1" smtClean="0">
                <a:solidFill>
                  <a:schemeClr val="bg2"/>
                </a:solidFill>
              </a:rPr>
              <a:t>Ghosh</a:t>
            </a:r>
            <a:endParaRPr lang="en-US" sz="2400" dirty="0" smtClean="0">
              <a:solidFill>
                <a:schemeClr val="bg2"/>
              </a:solidFill>
            </a:endParaRPr>
          </a:p>
          <a:p>
            <a:r>
              <a:rPr lang="en-US" sz="2400" dirty="0" smtClean="0">
                <a:solidFill>
                  <a:schemeClr val="bg2"/>
                </a:solidFill>
              </a:rPr>
              <a:t>Assistant Teacher (English)</a:t>
            </a:r>
          </a:p>
          <a:p>
            <a:r>
              <a:rPr lang="en-US" sz="2400" dirty="0" err="1" smtClean="0">
                <a:solidFill>
                  <a:schemeClr val="bg2"/>
                </a:solidFill>
              </a:rPr>
              <a:t>Chuadanga</a:t>
            </a:r>
            <a:r>
              <a:rPr lang="en-US" sz="2400" dirty="0" smtClean="0">
                <a:solidFill>
                  <a:schemeClr val="bg2"/>
                </a:solidFill>
              </a:rPr>
              <a:t> </a:t>
            </a:r>
            <a:r>
              <a:rPr lang="en-US" sz="2400" dirty="0" err="1" smtClean="0">
                <a:solidFill>
                  <a:schemeClr val="bg2"/>
                </a:solidFill>
              </a:rPr>
              <a:t>Krishnanagor</a:t>
            </a:r>
            <a:r>
              <a:rPr lang="en-US" sz="2400" dirty="0" smtClean="0">
                <a:solidFill>
                  <a:schemeClr val="bg2"/>
                </a:solidFill>
              </a:rPr>
              <a:t> high school</a:t>
            </a:r>
          </a:p>
          <a:p>
            <a:r>
              <a:rPr lang="en-US" sz="2400" dirty="0" err="1" smtClean="0">
                <a:solidFill>
                  <a:schemeClr val="bg2"/>
                </a:solidFill>
              </a:rPr>
              <a:t>Panjia,Keshabpur,Jassore</a:t>
            </a:r>
            <a:endParaRPr lang="en-US" sz="2400" dirty="0">
              <a:solidFill>
                <a:schemeClr val="bg2"/>
              </a:solidFill>
            </a:endParaRPr>
          </a:p>
        </p:txBody>
      </p:sp>
      <p:sp>
        <p:nvSpPr>
          <p:cNvPr id="5" name="TextBox 4"/>
          <p:cNvSpPr txBox="1"/>
          <p:nvPr/>
        </p:nvSpPr>
        <p:spPr>
          <a:xfrm>
            <a:off x="1371600" y="533400"/>
            <a:ext cx="2743200" cy="954107"/>
          </a:xfrm>
          <a:prstGeom prst="rect">
            <a:avLst/>
          </a:prstGeom>
          <a:noFill/>
        </p:spPr>
        <p:txBody>
          <a:bodyPr wrap="square" rtlCol="0">
            <a:spAutoFit/>
          </a:bodyPr>
          <a:lstStyle/>
          <a:p>
            <a:r>
              <a:rPr lang="en-US" sz="2800" dirty="0" smtClean="0">
                <a:solidFill>
                  <a:srgbClr val="7030A0"/>
                </a:solidFill>
              </a:rPr>
              <a:t>English For Today</a:t>
            </a:r>
          </a:p>
          <a:p>
            <a:r>
              <a:rPr lang="en-US" sz="2800" dirty="0" smtClean="0">
                <a:solidFill>
                  <a:srgbClr val="7030A0"/>
                </a:solidFill>
              </a:rPr>
              <a:t>Class-Nine ,Ten</a:t>
            </a:r>
            <a:endParaRPr lang="en-US" sz="28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ex.jpg"/>
          <p:cNvPicPr>
            <a:picLocks noChangeAspect="1"/>
          </p:cNvPicPr>
          <p:nvPr/>
        </p:nvPicPr>
        <p:blipFill>
          <a:blip r:embed="rId2" cstate="print"/>
          <a:stretch>
            <a:fillRect/>
          </a:stretch>
        </p:blipFill>
        <p:spPr>
          <a:xfrm>
            <a:off x="304800" y="228600"/>
            <a:ext cx="8534399" cy="6324600"/>
          </a:xfrm>
          <a:prstGeom prst="rect">
            <a:avLst/>
          </a:prstGeom>
          <a:ln w="76200">
            <a:solidFill>
              <a:srgbClr val="00B0F0"/>
            </a:solidFill>
          </a:ln>
        </p:spPr>
      </p:pic>
      <p:sp>
        <p:nvSpPr>
          <p:cNvPr id="3" name="Rectangle 2"/>
          <p:cNvSpPr/>
          <p:nvPr/>
        </p:nvSpPr>
        <p:spPr>
          <a:xfrm>
            <a:off x="2819084" y="6107668"/>
            <a:ext cx="4601581" cy="461665"/>
          </a:xfrm>
          <a:prstGeom prst="rect">
            <a:avLst/>
          </a:prstGeom>
          <a:solidFill>
            <a:srgbClr val="00B050"/>
          </a:solidFill>
        </p:spPr>
        <p:txBody>
          <a:bodyPr wrap="none">
            <a:spAutoFit/>
          </a:bodyPr>
          <a:lstStyle/>
          <a:p>
            <a:r>
              <a:rPr lang="en-US" sz="2400" dirty="0" smtClean="0"/>
              <a:t>Government School of Art, Calcutta</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cstate="print"/>
          <a:stretch>
            <a:fillRect/>
          </a:stretch>
        </p:blipFill>
        <p:spPr>
          <a:xfrm>
            <a:off x="152400" y="152400"/>
            <a:ext cx="8839200" cy="6477000"/>
          </a:xfrm>
          <a:prstGeom prst="rect">
            <a:avLst/>
          </a:prstGeom>
          <a:ln w="76200">
            <a:solidFill>
              <a:srgbClr val="00B050"/>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zainul-abedin-pakistan-artist-studying-in-london.jpg"/>
          <p:cNvPicPr>
            <a:picLocks noChangeAspect="1"/>
          </p:cNvPicPr>
          <p:nvPr/>
        </p:nvPicPr>
        <p:blipFill>
          <a:blip r:embed="rId2" cstate="print"/>
          <a:stretch>
            <a:fillRect/>
          </a:stretch>
        </p:blipFill>
        <p:spPr>
          <a:xfrm>
            <a:off x="304800" y="228600"/>
            <a:ext cx="8534400" cy="6019800"/>
          </a:xfrm>
          <a:prstGeom prst="rect">
            <a:avLst/>
          </a:prstGeom>
          <a:ln w="76200">
            <a:solidFill>
              <a:srgbClr val="00B0F0"/>
            </a:solidFill>
          </a:ln>
        </p:spPr>
      </p:pic>
      <p:sp>
        <p:nvSpPr>
          <p:cNvPr id="3" name="Rectangle 2"/>
          <p:cNvSpPr/>
          <p:nvPr/>
        </p:nvSpPr>
        <p:spPr>
          <a:xfrm>
            <a:off x="2931166" y="6396335"/>
            <a:ext cx="4347665" cy="461665"/>
          </a:xfrm>
          <a:prstGeom prst="rect">
            <a:avLst/>
          </a:prstGeom>
        </p:spPr>
        <p:txBody>
          <a:bodyPr wrap="none">
            <a:spAutoFit/>
          </a:bodyPr>
          <a:lstStyle/>
          <a:p>
            <a:r>
              <a:rPr lang="en-US" sz="2400" dirty="0" smtClean="0"/>
              <a:t>The </a:t>
            </a:r>
            <a:r>
              <a:rPr lang="en-US" sz="2400" dirty="0" smtClean="0"/>
              <a:t>Slade School of Arts, London </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92289"/>
            <a:ext cx="8610600" cy="5078313"/>
          </a:xfrm>
          <a:prstGeom prst="rect">
            <a:avLst/>
          </a:prstGeom>
          <a:solidFill>
            <a:srgbClr val="92D050"/>
          </a:solidFill>
          <a:ln w="76200">
            <a:solidFill>
              <a:schemeClr val="tx1"/>
            </a:solidFill>
          </a:ln>
        </p:spPr>
        <p:txBody>
          <a:bodyPr wrap="square">
            <a:spAutoFit/>
          </a:bodyPr>
          <a:lstStyle/>
          <a:p>
            <a:pPr algn="just"/>
            <a:r>
              <a:rPr lang="en-US" sz="3600" dirty="0" err="1" smtClean="0"/>
              <a:t>Zainul</a:t>
            </a:r>
            <a:r>
              <a:rPr lang="en-US" sz="3600" dirty="0" smtClean="0"/>
              <a:t> developed a knack for drawing and painting when he was a high school student. After completing high school, he got admission to the Government School of Art, Calcutta (now Kolkata). He graduated with the first position in first class in 1938. He was appointed teacher of the Art School while he was still a student there. He also attended the Slade School of Arts, London in 1951-52.</a:t>
            </a: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sultan-low.jpg"/>
          <p:cNvPicPr>
            <a:picLocks noChangeAspect="1"/>
          </p:cNvPicPr>
          <p:nvPr/>
        </p:nvPicPr>
        <p:blipFill>
          <a:blip r:embed="rId2" cstate="print"/>
          <a:stretch>
            <a:fillRect/>
          </a:stretch>
        </p:blipFill>
        <p:spPr>
          <a:xfrm>
            <a:off x="304800" y="304800"/>
            <a:ext cx="4114800" cy="2971800"/>
          </a:xfrm>
          <a:prstGeom prst="rect">
            <a:avLst/>
          </a:prstGeom>
          <a:ln w="76200">
            <a:solidFill>
              <a:schemeClr val="tx1"/>
            </a:solidFill>
          </a:ln>
        </p:spPr>
      </p:pic>
      <p:pic>
        <p:nvPicPr>
          <p:cNvPr id="3" name="Picture 2" descr="sm.PNG"/>
          <p:cNvPicPr>
            <a:picLocks noChangeAspect="1"/>
          </p:cNvPicPr>
          <p:nvPr/>
        </p:nvPicPr>
        <p:blipFill>
          <a:blip r:embed="rId3" cstate="print"/>
          <a:stretch>
            <a:fillRect/>
          </a:stretch>
        </p:blipFill>
        <p:spPr>
          <a:xfrm>
            <a:off x="4495800" y="3352800"/>
            <a:ext cx="4267200" cy="3124200"/>
          </a:xfrm>
          <a:prstGeom prst="rect">
            <a:avLst/>
          </a:prstGeom>
          <a:ln w="76200">
            <a:solidFill>
              <a:schemeClr val="tx1"/>
            </a:solidFill>
          </a:ln>
        </p:spPr>
      </p:pic>
      <p:pic>
        <p:nvPicPr>
          <p:cNvPr id="4" name="Picture 3" descr="images.jpg"/>
          <p:cNvPicPr>
            <a:picLocks noChangeAspect="1"/>
          </p:cNvPicPr>
          <p:nvPr/>
        </p:nvPicPr>
        <p:blipFill>
          <a:blip r:embed="rId4" cstate="print"/>
          <a:stretch>
            <a:fillRect/>
          </a:stretch>
        </p:blipFill>
        <p:spPr>
          <a:xfrm>
            <a:off x="304800" y="3352800"/>
            <a:ext cx="4114799" cy="3124200"/>
          </a:xfrm>
          <a:prstGeom prst="rect">
            <a:avLst/>
          </a:prstGeom>
          <a:ln w="76200">
            <a:solidFill>
              <a:schemeClr val="tx1"/>
            </a:solidFill>
          </a:ln>
        </p:spPr>
      </p:pic>
      <p:pic>
        <p:nvPicPr>
          <p:cNvPr id="5" name="Picture 4" descr="fc25615dfe49cd7d93ce739a3b5e253c.jpg"/>
          <p:cNvPicPr>
            <a:picLocks noChangeAspect="1"/>
          </p:cNvPicPr>
          <p:nvPr/>
        </p:nvPicPr>
        <p:blipFill>
          <a:blip r:embed="rId5" cstate="print"/>
          <a:stretch>
            <a:fillRect/>
          </a:stretch>
        </p:blipFill>
        <p:spPr>
          <a:xfrm>
            <a:off x="4495800" y="304800"/>
            <a:ext cx="4267200" cy="2971800"/>
          </a:xfrm>
          <a:prstGeom prst="rect">
            <a:avLst/>
          </a:prstGeom>
          <a:ln w="76200">
            <a:solidFill>
              <a:schemeClr val="tx1"/>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b72bc403f566fe6206a17f9e64c7156.jpg"/>
          <p:cNvPicPr>
            <a:picLocks noChangeAspect="1"/>
          </p:cNvPicPr>
          <p:nvPr/>
        </p:nvPicPr>
        <p:blipFill>
          <a:blip r:embed="rId2" cstate="print"/>
          <a:stretch>
            <a:fillRect/>
          </a:stretch>
        </p:blipFill>
        <p:spPr>
          <a:xfrm>
            <a:off x="381000" y="381000"/>
            <a:ext cx="3886200" cy="6019800"/>
          </a:xfrm>
          <a:prstGeom prst="rect">
            <a:avLst/>
          </a:prstGeom>
          <a:ln w="76200">
            <a:solidFill>
              <a:schemeClr val="tx1"/>
            </a:solidFill>
          </a:ln>
        </p:spPr>
      </p:pic>
      <p:pic>
        <p:nvPicPr>
          <p:cNvPr id="3" name="Picture 2" descr="28eea5a20e8ac3e2ca834669df5008f5.jpg"/>
          <p:cNvPicPr>
            <a:picLocks noChangeAspect="1"/>
          </p:cNvPicPr>
          <p:nvPr/>
        </p:nvPicPr>
        <p:blipFill>
          <a:blip r:embed="rId3" cstate="print"/>
          <a:stretch>
            <a:fillRect/>
          </a:stretch>
        </p:blipFill>
        <p:spPr>
          <a:xfrm>
            <a:off x="4648200" y="381000"/>
            <a:ext cx="4292600" cy="6019800"/>
          </a:xfrm>
          <a:prstGeom prst="rect">
            <a:avLst/>
          </a:prstGeom>
          <a:ln w="76200">
            <a:solidFill>
              <a:schemeClr val="tx1"/>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n007-1449418390-6feba11_xlarge.jpg"/>
          <p:cNvPicPr>
            <a:picLocks noChangeAspect="1"/>
          </p:cNvPicPr>
          <p:nvPr/>
        </p:nvPicPr>
        <p:blipFill>
          <a:blip r:embed="rId2" cstate="print"/>
          <a:stretch>
            <a:fillRect/>
          </a:stretch>
        </p:blipFill>
        <p:spPr>
          <a:xfrm>
            <a:off x="457200" y="304800"/>
            <a:ext cx="4038600" cy="2971800"/>
          </a:xfrm>
          <a:prstGeom prst="rect">
            <a:avLst/>
          </a:prstGeom>
          <a:ln w="76200">
            <a:solidFill>
              <a:schemeClr val="tx1"/>
            </a:solidFill>
          </a:ln>
        </p:spPr>
      </p:pic>
      <p:pic>
        <p:nvPicPr>
          <p:cNvPr id="3" name="Picture 2" descr="unnamed.jpg"/>
          <p:cNvPicPr>
            <a:picLocks noChangeAspect="1"/>
          </p:cNvPicPr>
          <p:nvPr/>
        </p:nvPicPr>
        <p:blipFill>
          <a:blip r:embed="rId3" cstate="print"/>
          <a:stretch>
            <a:fillRect/>
          </a:stretch>
        </p:blipFill>
        <p:spPr>
          <a:xfrm>
            <a:off x="457200" y="3352800"/>
            <a:ext cx="8382000" cy="3194685"/>
          </a:xfrm>
          <a:prstGeom prst="rect">
            <a:avLst/>
          </a:prstGeom>
          <a:ln w="76200">
            <a:solidFill>
              <a:schemeClr val="tx1"/>
            </a:solidFill>
          </a:ln>
        </p:spPr>
      </p:pic>
      <p:pic>
        <p:nvPicPr>
          <p:cNvPr id="4" name="Picture 3" descr="images.jpg"/>
          <p:cNvPicPr>
            <a:picLocks noChangeAspect="1"/>
          </p:cNvPicPr>
          <p:nvPr/>
        </p:nvPicPr>
        <p:blipFill>
          <a:blip r:embed="rId4" cstate="print"/>
          <a:stretch>
            <a:fillRect/>
          </a:stretch>
        </p:blipFill>
        <p:spPr>
          <a:xfrm>
            <a:off x="4495800" y="304800"/>
            <a:ext cx="4343400" cy="2971800"/>
          </a:xfrm>
          <a:prstGeom prst="rect">
            <a:avLst/>
          </a:prstGeom>
          <a:ln w="76200">
            <a:solidFill>
              <a:schemeClr val="tx1"/>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ynul-abedin-and-family-banner-small.jpg"/>
          <p:cNvPicPr>
            <a:picLocks noChangeAspect="1"/>
          </p:cNvPicPr>
          <p:nvPr/>
        </p:nvPicPr>
        <p:blipFill>
          <a:blip r:embed="rId2" cstate="print"/>
          <a:stretch>
            <a:fillRect/>
          </a:stretch>
        </p:blipFill>
        <p:spPr>
          <a:xfrm>
            <a:off x="228600" y="304800"/>
            <a:ext cx="8686800" cy="6248400"/>
          </a:xfrm>
          <a:prstGeom prst="rect">
            <a:avLst/>
          </a:prstGeom>
          <a:ln w="76200">
            <a:solidFill>
              <a:srgbClr val="FF0000"/>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76046"/>
            <a:ext cx="8610600" cy="6124754"/>
          </a:xfrm>
          <a:prstGeom prst="rect">
            <a:avLst/>
          </a:prstGeom>
          <a:solidFill>
            <a:srgbClr val="92D050"/>
          </a:solidFill>
          <a:ln w="76200">
            <a:solidFill>
              <a:srgbClr val="7030A0"/>
            </a:solidFill>
          </a:ln>
        </p:spPr>
        <p:txBody>
          <a:bodyPr wrap="square">
            <a:spAutoFit/>
          </a:bodyPr>
          <a:lstStyle/>
          <a:p>
            <a:r>
              <a:rPr lang="en-US" sz="2800" dirty="0" err="1" smtClean="0"/>
              <a:t>Zainul</a:t>
            </a:r>
            <a:r>
              <a:rPr lang="en-US" sz="2800" dirty="0" smtClean="0"/>
              <a:t> </a:t>
            </a:r>
            <a:r>
              <a:rPr lang="en-US" sz="2800" dirty="0" err="1" smtClean="0"/>
              <a:t>Abedin</a:t>
            </a:r>
            <a:r>
              <a:rPr lang="en-US" sz="2800" dirty="0" smtClean="0"/>
              <a:t> is considered the founding father of Bangladeshi art. He was an artist of outstanding talent and earned international reputation. For his artistic and</a:t>
            </a:r>
          </a:p>
          <a:p>
            <a:pPr algn="just"/>
            <a:r>
              <a:rPr lang="en-US" sz="2800" dirty="0" smtClean="0"/>
              <a:t>visionary qualities, he is referred to as </a:t>
            </a:r>
            <a:r>
              <a:rPr lang="en-US" sz="2800" i="1" dirty="0" err="1" smtClean="0"/>
              <a:t>Shilpacharya</a:t>
            </a:r>
            <a:r>
              <a:rPr lang="en-US" sz="2800" i="1" dirty="0" smtClean="0"/>
              <a:t>  meaning ‘great teacher of art’ in </a:t>
            </a:r>
            <a:r>
              <a:rPr lang="en-US" sz="2800" dirty="0" smtClean="0"/>
              <a:t>Bangladesh. He was the first Principal of the first art school in Dhaka in East Pakistan (now Bangladesh). He organized the </a:t>
            </a:r>
            <a:r>
              <a:rPr lang="en-US" sz="2800" i="1" dirty="0" err="1" smtClean="0"/>
              <a:t>Nabanna</a:t>
            </a:r>
            <a:r>
              <a:rPr lang="en-US" sz="2800" i="1" dirty="0" smtClean="0"/>
              <a:t> (harvest) exhibition in 1969.</a:t>
            </a:r>
            <a:r>
              <a:rPr lang="en-US" sz="2800" dirty="0" smtClean="0"/>
              <a:t>In the exhibition, a 65-foot long scroll portraying the rural East Pakistan in phases from abundance to poverty. This intensified the already heightened non-cooperation movement against the Pakistan regime. The exhibition was symbolic of the artists’ protest and a milestone in demanding cultural and political freedom. </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10.jpg"/>
          <p:cNvPicPr>
            <a:picLocks noChangeAspect="1"/>
          </p:cNvPicPr>
          <p:nvPr/>
        </p:nvPicPr>
        <p:blipFill>
          <a:blip r:embed="rId2" cstate="print"/>
          <a:stretch>
            <a:fillRect/>
          </a:stretch>
        </p:blipFill>
        <p:spPr>
          <a:xfrm>
            <a:off x="0" y="0"/>
            <a:ext cx="9144000" cy="6858000"/>
          </a:xfrm>
          <a:prstGeom prst="rect">
            <a:avLst/>
          </a:prstGeom>
          <a:ln w="76200">
            <a:solidFill>
              <a:srgbClr val="00B050"/>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n007-1449418390-6feba11_xlarge.jpg"/>
          <p:cNvPicPr>
            <a:picLocks noChangeAspect="1"/>
          </p:cNvPicPr>
          <p:nvPr/>
        </p:nvPicPr>
        <p:blipFill>
          <a:blip r:embed="rId2" cstate="print"/>
          <a:stretch>
            <a:fillRect/>
          </a:stretch>
        </p:blipFill>
        <p:spPr>
          <a:xfrm>
            <a:off x="0" y="0"/>
            <a:ext cx="9144000" cy="6858000"/>
          </a:xfrm>
          <a:prstGeom prst="rect">
            <a:avLst/>
          </a:prstGeom>
          <a:ln w="76200">
            <a:solidFill>
              <a:srgbClr val="7030A0"/>
            </a:solidFill>
          </a:ln>
        </p:spPr>
      </p:pic>
      <p:sp>
        <p:nvSpPr>
          <p:cNvPr id="3" name="TextBox 2"/>
          <p:cNvSpPr txBox="1"/>
          <p:nvPr/>
        </p:nvSpPr>
        <p:spPr>
          <a:xfrm>
            <a:off x="76200" y="6243935"/>
            <a:ext cx="4876800" cy="461665"/>
          </a:xfrm>
          <a:prstGeom prst="rect">
            <a:avLst/>
          </a:prstGeom>
          <a:solidFill>
            <a:srgbClr val="00B0F0"/>
          </a:solidFill>
          <a:ln w="38100">
            <a:solidFill>
              <a:schemeClr val="accent6">
                <a:lumMod val="75000"/>
              </a:schemeClr>
            </a:solidFill>
          </a:ln>
        </p:spPr>
        <p:txBody>
          <a:bodyPr wrap="square" rtlCol="0">
            <a:spAutoFit/>
          </a:bodyPr>
          <a:lstStyle/>
          <a:p>
            <a:r>
              <a:rPr lang="en-US" sz="2400" dirty="0" smtClean="0"/>
              <a:t>What are you looking in the picture?</a:t>
            </a:r>
            <a:endParaRPr lang="en-US" sz="2400" dirty="0"/>
          </a:p>
        </p:txBody>
      </p:sp>
      <p:sp>
        <p:nvSpPr>
          <p:cNvPr id="4" name="TextBox 3"/>
          <p:cNvSpPr txBox="1"/>
          <p:nvPr/>
        </p:nvSpPr>
        <p:spPr>
          <a:xfrm>
            <a:off x="5867400" y="6248400"/>
            <a:ext cx="1676400" cy="461665"/>
          </a:xfrm>
          <a:prstGeom prst="rect">
            <a:avLst/>
          </a:prstGeom>
          <a:solidFill>
            <a:srgbClr val="00B050"/>
          </a:solidFill>
          <a:ln w="57150">
            <a:solidFill>
              <a:schemeClr val="accent6">
                <a:lumMod val="75000"/>
              </a:schemeClr>
            </a:solidFill>
          </a:ln>
        </p:spPr>
        <p:txBody>
          <a:bodyPr wrap="square" rtlCol="0">
            <a:spAutoFit/>
          </a:bodyPr>
          <a:lstStyle/>
          <a:p>
            <a:r>
              <a:rPr lang="en-US" sz="2400" dirty="0" smtClean="0"/>
              <a:t>Famous art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stitution_of_Bangladesh.jpg"/>
          <p:cNvPicPr>
            <a:picLocks noChangeAspect="1"/>
          </p:cNvPicPr>
          <p:nvPr/>
        </p:nvPicPr>
        <p:blipFill>
          <a:blip r:embed="rId2" cstate="print"/>
          <a:stretch>
            <a:fillRect/>
          </a:stretch>
        </p:blipFill>
        <p:spPr>
          <a:xfrm>
            <a:off x="1219200" y="457200"/>
            <a:ext cx="6477000" cy="5029200"/>
          </a:xfrm>
          <a:prstGeom prst="rect">
            <a:avLst/>
          </a:prstGeom>
          <a:ln w="76200">
            <a:solidFill>
              <a:srgbClr val="92D050"/>
            </a:solidFill>
          </a:ln>
        </p:spPr>
      </p:pic>
      <p:sp>
        <p:nvSpPr>
          <p:cNvPr id="3" name="Rectangle 2"/>
          <p:cNvSpPr/>
          <p:nvPr/>
        </p:nvSpPr>
        <p:spPr>
          <a:xfrm>
            <a:off x="838200" y="6211669"/>
            <a:ext cx="7239000" cy="461665"/>
          </a:xfrm>
          <a:prstGeom prst="rect">
            <a:avLst/>
          </a:prstGeom>
          <a:solidFill>
            <a:srgbClr val="92D050"/>
          </a:solidFill>
          <a:ln w="76200">
            <a:solidFill>
              <a:srgbClr val="00B050"/>
            </a:solidFill>
          </a:ln>
        </p:spPr>
        <p:txBody>
          <a:bodyPr wrap="square">
            <a:spAutoFit/>
          </a:bodyPr>
          <a:lstStyle/>
          <a:p>
            <a:r>
              <a:rPr lang="en-US" sz="2400" dirty="0" err="1" smtClean="0"/>
              <a:t>Zainul</a:t>
            </a:r>
            <a:r>
              <a:rPr lang="en-US" sz="2400" dirty="0" smtClean="0"/>
              <a:t> designed </a:t>
            </a:r>
            <a:r>
              <a:rPr lang="en-US" sz="2400" dirty="0" smtClean="0"/>
              <a:t>the pages of Constitution of Bangladesh</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tyImages-170484141_1-f84a6c3ecb05.jpg"/>
          <p:cNvPicPr>
            <a:picLocks noChangeAspect="1"/>
          </p:cNvPicPr>
          <p:nvPr/>
        </p:nvPicPr>
        <p:blipFill>
          <a:blip r:embed="rId2" cstate="print"/>
          <a:stretch>
            <a:fillRect/>
          </a:stretch>
        </p:blipFill>
        <p:spPr>
          <a:xfrm>
            <a:off x="228600" y="228601"/>
            <a:ext cx="8610600" cy="6019800"/>
          </a:xfrm>
          <a:prstGeom prst="rect">
            <a:avLst/>
          </a:prstGeom>
          <a:ln w="76200">
            <a:solidFill>
              <a:srgbClr val="00B0F0"/>
            </a:solidFill>
          </a:ln>
        </p:spPr>
      </p:pic>
      <p:sp>
        <p:nvSpPr>
          <p:cNvPr id="3" name="Rectangle 2"/>
          <p:cNvSpPr/>
          <p:nvPr/>
        </p:nvSpPr>
        <p:spPr>
          <a:xfrm>
            <a:off x="2971800" y="6336268"/>
            <a:ext cx="2895599" cy="523220"/>
          </a:xfrm>
          <a:prstGeom prst="rect">
            <a:avLst/>
          </a:prstGeom>
        </p:spPr>
        <p:txBody>
          <a:bodyPr wrap="square">
            <a:spAutoFit/>
          </a:bodyPr>
          <a:lstStyle/>
          <a:p>
            <a:r>
              <a:rPr lang="en-US" sz="2800" dirty="0" err="1" smtClean="0"/>
              <a:t>Sonargoan</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7-08-15.jpg"/>
          <p:cNvPicPr>
            <a:picLocks noChangeAspect="1"/>
          </p:cNvPicPr>
          <p:nvPr/>
        </p:nvPicPr>
        <p:blipFill>
          <a:blip r:embed="rId2" cstate="print"/>
          <a:stretch>
            <a:fillRect/>
          </a:stretch>
        </p:blipFill>
        <p:spPr>
          <a:xfrm>
            <a:off x="228600" y="228601"/>
            <a:ext cx="8686800" cy="5472112"/>
          </a:xfrm>
          <a:prstGeom prst="rect">
            <a:avLst/>
          </a:prstGeom>
          <a:ln w="76200">
            <a:solidFill>
              <a:srgbClr val="0070C0"/>
            </a:solidFill>
          </a:ln>
        </p:spPr>
      </p:pic>
      <p:sp>
        <p:nvSpPr>
          <p:cNvPr id="3" name="Rectangle 2"/>
          <p:cNvSpPr/>
          <p:nvPr/>
        </p:nvSpPr>
        <p:spPr>
          <a:xfrm>
            <a:off x="2362200" y="6183868"/>
            <a:ext cx="4691092" cy="523220"/>
          </a:xfrm>
          <a:prstGeom prst="rect">
            <a:avLst/>
          </a:prstGeom>
        </p:spPr>
        <p:txBody>
          <a:bodyPr wrap="none">
            <a:spAutoFit/>
          </a:bodyPr>
          <a:lstStyle/>
          <a:p>
            <a:r>
              <a:rPr lang="en-US" sz="2800" dirty="0" smtClean="0"/>
              <a:t>Folk Art Museum at </a:t>
            </a:r>
            <a:r>
              <a:rPr lang="en-US" sz="2800" dirty="0" err="1" smtClean="0"/>
              <a:t>Sonargoan</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8-07-18.jpg"/>
          <p:cNvPicPr>
            <a:picLocks noChangeAspect="1"/>
          </p:cNvPicPr>
          <p:nvPr/>
        </p:nvPicPr>
        <p:blipFill>
          <a:blip r:embed="rId2" cstate="print"/>
          <a:stretch>
            <a:fillRect/>
          </a:stretch>
        </p:blipFill>
        <p:spPr>
          <a:xfrm>
            <a:off x="381000" y="228600"/>
            <a:ext cx="8382000" cy="5867400"/>
          </a:xfrm>
          <a:prstGeom prst="rect">
            <a:avLst/>
          </a:prstGeom>
          <a:ln w="76200">
            <a:solidFill>
              <a:srgbClr val="00B0F0"/>
            </a:solidFill>
          </a:ln>
        </p:spPr>
      </p:pic>
      <p:sp>
        <p:nvSpPr>
          <p:cNvPr id="3" name="Rectangle 2"/>
          <p:cNvSpPr/>
          <p:nvPr/>
        </p:nvSpPr>
        <p:spPr>
          <a:xfrm>
            <a:off x="1676400" y="6182380"/>
            <a:ext cx="4495800" cy="523220"/>
          </a:xfrm>
          <a:prstGeom prst="rect">
            <a:avLst/>
          </a:prstGeom>
        </p:spPr>
        <p:txBody>
          <a:bodyPr wrap="square">
            <a:spAutoFit/>
          </a:bodyPr>
          <a:lstStyle/>
          <a:p>
            <a:r>
              <a:rPr lang="en-US" sz="2800" dirty="0" err="1" smtClean="0"/>
              <a:t>Zainul</a:t>
            </a:r>
            <a:r>
              <a:rPr lang="en-US" sz="2800" dirty="0" smtClean="0"/>
              <a:t> </a:t>
            </a:r>
            <a:r>
              <a:rPr lang="en-US" sz="2800" dirty="0" err="1" smtClean="0"/>
              <a:t>Abedin</a:t>
            </a:r>
            <a:r>
              <a:rPr lang="en-US" sz="2800" dirty="0" smtClean="0"/>
              <a:t> </a:t>
            </a:r>
            <a:r>
              <a:rPr lang="en-US" sz="2800" i="1" dirty="0" err="1" smtClean="0"/>
              <a:t>Shangrahasala</a:t>
            </a: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40px-ZAMuseaum-foundation.jpg"/>
          <p:cNvPicPr>
            <a:picLocks noChangeAspect="1"/>
          </p:cNvPicPr>
          <p:nvPr/>
        </p:nvPicPr>
        <p:blipFill>
          <a:blip r:embed="rId2" cstate="print"/>
          <a:stretch>
            <a:fillRect/>
          </a:stretch>
        </p:blipFill>
        <p:spPr>
          <a:xfrm>
            <a:off x="228600" y="228600"/>
            <a:ext cx="8686800" cy="6400799"/>
          </a:xfrm>
          <a:prstGeom prst="rect">
            <a:avLst/>
          </a:prstGeom>
          <a:ln w="76200">
            <a:solidFill>
              <a:srgbClr val="00B050"/>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59767455-mymens.jpg"/>
          <p:cNvPicPr>
            <a:picLocks noChangeAspect="1"/>
          </p:cNvPicPr>
          <p:nvPr/>
        </p:nvPicPr>
        <p:blipFill>
          <a:blip r:embed="rId2" cstate="print"/>
          <a:stretch>
            <a:fillRect/>
          </a:stretch>
        </p:blipFill>
        <p:spPr>
          <a:xfrm>
            <a:off x="304800" y="228600"/>
            <a:ext cx="8610600" cy="6324600"/>
          </a:xfrm>
          <a:prstGeom prst="rect">
            <a:avLst/>
          </a:prstGeom>
          <a:ln w="76200">
            <a:solidFill>
              <a:srgbClr val="00B0F0"/>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0528012600.jpg"/>
          <p:cNvPicPr>
            <a:picLocks noChangeAspect="1"/>
          </p:cNvPicPr>
          <p:nvPr/>
        </p:nvPicPr>
        <p:blipFill>
          <a:blip r:embed="rId2" cstate="print"/>
          <a:stretch>
            <a:fillRect/>
          </a:stretch>
        </p:blipFill>
        <p:spPr>
          <a:xfrm>
            <a:off x="381000" y="228600"/>
            <a:ext cx="8458200" cy="5715000"/>
          </a:xfrm>
          <a:prstGeom prst="rect">
            <a:avLst/>
          </a:prstGeom>
          <a:ln w="76200">
            <a:solidFill>
              <a:srgbClr val="00B0F0"/>
            </a:solidFill>
          </a:ln>
        </p:spPr>
      </p:pic>
      <p:sp>
        <p:nvSpPr>
          <p:cNvPr id="3" name="Rectangle 2"/>
          <p:cNvSpPr/>
          <p:nvPr/>
        </p:nvSpPr>
        <p:spPr>
          <a:xfrm>
            <a:off x="1524000" y="6183868"/>
            <a:ext cx="5562600" cy="461665"/>
          </a:xfrm>
          <a:prstGeom prst="rect">
            <a:avLst/>
          </a:prstGeom>
        </p:spPr>
        <p:txBody>
          <a:bodyPr wrap="square">
            <a:spAutoFit/>
          </a:bodyPr>
          <a:lstStyle/>
          <a:p>
            <a:r>
              <a:rPr lang="en-US" sz="2400" dirty="0" err="1" smtClean="0"/>
              <a:t>Zainul</a:t>
            </a:r>
            <a:r>
              <a:rPr lang="en-US" sz="2400" dirty="0" smtClean="0"/>
              <a:t> </a:t>
            </a:r>
            <a:r>
              <a:rPr lang="en-US" sz="2400" dirty="0" err="1" smtClean="0"/>
              <a:t>Abedin</a:t>
            </a:r>
            <a:r>
              <a:rPr lang="en-US" sz="2400" dirty="0" smtClean="0"/>
              <a:t> </a:t>
            </a:r>
            <a:r>
              <a:rPr lang="en-US" sz="2400" i="1" dirty="0" err="1" smtClean="0"/>
              <a:t>Shangrahasala</a:t>
            </a:r>
            <a:r>
              <a:rPr lang="en-US" sz="2400" i="1" dirty="0" smtClean="0"/>
              <a:t>,</a:t>
            </a:r>
            <a:r>
              <a:rPr lang="en-US" sz="2400" dirty="0" smtClean="0"/>
              <a:t> </a:t>
            </a:r>
            <a:r>
              <a:rPr lang="en-US" sz="2400" dirty="0" err="1" smtClean="0"/>
              <a:t>Mymensing</a:t>
            </a:r>
            <a:r>
              <a:rPr lang="en-US" sz="2400" dirty="0" smtClean="0"/>
              <a:t> . </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l.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cstate="print"/>
          <a:stretch>
            <a:fillRect/>
          </a:stretch>
        </p:blipFill>
        <p:spPr>
          <a:xfrm>
            <a:off x="990600" y="304800"/>
            <a:ext cx="7391400" cy="6096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16089"/>
            <a:ext cx="8458200" cy="5632311"/>
          </a:xfrm>
          <a:prstGeom prst="rect">
            <a:avLst/>
          </a:prstGeom>
          <a:solidFill>
            <a:srgbClr val="92D050"/>
          </a:solidFill>
          <a:ln w="57150">
            <a:solidFill>
              <a:srgbClr val="00B050"/>
            </a:solidFill>
          </a:ln>
        </p:spPr>
        <p:txBody>
          <a:bodyPr wrap="square">
            <a:spAutoFit/>
          </a:bodyPr>
          <a:lstStyle/>
          <a:p>
            <a:pPr algn="just"/>
            <a:r>
              <a:rPr lang="en-US" sz="2400" dirty="0" err="1" smtClean="0"/>
              <a:t>Zainul’s</a:t>
            </a:r>
            <a:r>
              <a:rPr lang="en-US" sz="2400" dirty="0" smtClean="0"/>
              <a:t> dynamic style of work is evident in a 30 foot long scroll painting called </a:t>
            </a:r>
            <a:r>
              <a:rPr lang="en-US" sz="2400" i="1" dirty="0" err="1" smtClean="0"/>
              <a:t>Manpura,</a:t>
            </a:r>
            <a:r>
              <a:rPr lang="en-US" sz="2400" dirty="0" err="1" smtClean="0"/>
              <a:t>which</a:t>
            </a:r>
            <a:r>
              <a:rPr lang="en-US" sz="2400" dirty="0" smtClean="0"/>
              <a:t> was done to commemorate the death of hundreds and thousands of people in the devastating cyclone of 1970.He designed the pages of Constitution of Bangladesh. He founded the Folk Art Museum at </a:t>
            </a:r>
            <a:r>
              <a:rPr lang="en-US" sz="2400" dirty="0" err="1" smtClean="0"/>
              <a:t>Sonargoan</a:t>
            </a:r>
            <a:r>
              <a:rPr lang="en-US" sz="2400" dirty="0" smtClean="0"/>
              <a:t>, and also </a:t>
            </a:r>
            <a:r>
              <a:rPr lang="en-US" sz="2400" dirty="0" err="1" smtClean="0"/>
              <a:t>Zainul</a:t>
            </a:r>
            <a:r>
              <a:rPr lang="en-US" sz="2400" dirty="0" smtClean="0"/>
              <a:t> </a:t>
            </a:r>
            <a:r>
              <a:rPr lang="en-US" sz="2400" dirty="0" err="1" smtClean="0"/>
              <a:t>Abedin</a:t>
            </a:r>
            <a:r>
              <a:rPr lang="en-US" sz="2400" dirty="0" smtClean="0"/>
              <a:t> </a:t>
            </a:r>
            <a:r>
              <a:rPr lang="en-US" sz="2400" i="1" dirty="0" err="1" smtClean="0"/>
              <a:t>Shangrahasala</a:t>
            </a:r>
            <a:r>
              <a:rPr lang="en-US" sz="2400" i="1" dirty="0" smtClean="0"/>
              <a:t>, a gallery of his own </a:t>
            </a:r>
            <a:r>
              <a:rPr lang="en-US" sz="2400" dirty="0" smtClean="0"/>
              <a:t>works in </a:t>
            </a:r>
            <a:r>
              <a:rPr lang="en-US" sz="2400" dirty="0" err="1" smtClean="0"/>
              <a:t>Mymensing</a:t>
            </a:r>
            <a:r>
              <a:rPr lang="en-US" sz="2400" dirty="0" smtClean="0"/>
              <a:t> in 1975. The river Brahmaputra plays a predominant role in his paintings and a source of inspiration all through his career. Much of his childhood was spent near the scenic beauty of the river Brahmaputra. A series of water </a:t>
            </a:r>
            <a:r>
              <a:rPr lang="en-US" sz="2400" dirty="0" err="1" smtClean="0"/>
              <a:t>colours</a:t>
            </a:r>
            <a:r>
              <a:rPr lang="en-US" sz="2400" dirty="0" smtClean="0"/>
              <a:t> that </a:t>
            </a:r>
            <a:r>
              <a:rPr lang="en-US" sz="2400" dirty="0" err="1" smtClean="0"/>
              <a:t>Zainul</a:t>
            </a:r>
            <a:r>
              <a:rPr lang="en-US" sz="2400" dirty="0" smtClean="0"/>
              <a:t> did as his tribute to the river earned him the Governor’s Gold Medal in an all-India exhibition in 1938. This was the first time when he came into spotlight and this award gave him the confidence to create his own visual style. </a:t>
            </a:r>
            <a:r>
              <a:rPr lang="en-US" sz="2400" dirty="0" err="1" smtClean="0"/>
              <a:t>Zainul</a:t>
            </a:r>
            <a:r>
              <a:rPr lang="en-US" sz="2400" dirty="0" smtClean="0"/>
              <a:t> was born in </a:t>
            </a:r>
            <a:r>
              <a:rPr lang="en-US" sz="2400" dirty="0" err="1" smtClean="0"/>
              <a:t>Kishoreganj</a:t>
            </a:r>
            <a:r>
              <a:rPr lang="en-US" sz="2400" dirty="0" smtClean="0"/>
              <a:t> on 29 December 1914 and died on 28 May 1976.</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carukla\1510.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57150">
            <a:solidFill>
              <a:srgbClr val="7030A0"/>
            </a:solidFill>
          </a:ln>
        </p:spPr>
      </p:pic>
      <p:sp>
        <p:nvSpPr>
          <p:cNvPr id="3" name="TextBox 2"/>
          <p:cNvSpPr txBox="1"/>
          <p:nvPr/>
        </p:nvSpPr>
        <p:spPr>
          <a:xfrm>
            <a:off x="609600" y="6211669"/>
            <a:ext cx="7543800" cy="646331"/>
          </a:xfrm>
          <a:prstGeom prst="rect">
            <a:avLst/>
          </a:prstGeom>
          <a:solidFill>
            <a:srgbClr val="FF0000"/>
          </a:solidFill>
        </p:spPr>
        <p:txBody>
          <a:bodyPr wrap="square" rtlCol="0">
            <a:spAutoFit/>
          </a:bodyPr>
          <a:lstStyle/>
          <a:p>
            <a:r>
              <a:rPr lang="en-US" sz="3600" dirty="0" smtClean="0">
                <a:solidFill>
                  <a:schemeClr val="accent4">
                    <a:lumMod val="20000"/>
                    <a:lumOff val="80000"/>
                  </a:schemeClr>
                </a:solidFill>
              </a:rPr>
              <a:t>What are you looking in the picture ?</a:t>
            </a:r>
            <a:endParaRPr lang="en-US" sz="3600" dirty="0">
              <a:solidFill>
                <a:schemeClr val="accent4">
                  <a:lumMod val="20000"/>
                  <a:lumOff val="80000"/>
                </a:schemeClr>
              </a:solidFill>
            </a:endParaRPr>
          </a:p>
        </p:txBody>
      </p:sp>
      <p:sp>
        <p:nvSpPr>
          <p:cNvPr id="4" name="TextBox 3"/>
          <p:cNvSpPr txBox="1"/>
          <p:nvPr/>
        </p:nvSpPr>
        <p:spPr>
          <a:xfrm>
            <a:off x="2514600" y="115669"/>
            <a:ext cx="4343400" cy="646331"/>
          </a:xfrm>
          <a:prstGeom prst="rect">
            <a:avLst/>
          </a:prstGeom>
          <a:solidFill>
            <a:srgbClr val="C00000"/>
          </a:solidFill>
        </p:spPr>
        <p:txBody>
          <a:bodyPr wrap="square" rtlCol="0">
            <a:spAutoFit/>
          </a:bodyPr>
          <a:lstStyle/>
          <a:p>
            <a:r>
              <a:rPr lang="en-US" sz="3600" dirty="0" smtClean="0"/>
              <a:t>Procession of </a:t>
            </a:r>
            <a:r>
              <a:rPr lang="en-US" sz="3600" dirty="0" err="1" smtClean="0"/>
              <a:t>carukla</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686800" cy="830997"/>
          </a:xfrm>
          <a:prstGeom prst="rect">
            <a:avLst/>
          </a:prstGeom>
          <a:solidFill>
            <a:schemeClr val="accent2">
              <a:lumMod val="60000"/>
              <a:lumOff val="40000"/>
            </a:schemeClr>
          </a:solidFill>
          <a:ln w="76200">
            <a:solidFill>
              <a:srgbClr val="00B0F0"/>
            </a:solidFill>
          </a:ln>
        </p:spPr>
        <p:txBody>
          <a:bodyPr wrap="square">
            <a:spAutoFit/>
          </a:bodyPr>
          <a:lstStyle/>
          <a:p>
            <a:r>
              <a:rPr lang="en-US" sz="2400" b="1" dirty="0" smtClean="0"/>
              <a:t>B Look at the series of pictures. Work in groups and talk about them. Now briefly write about what each picture portrays.</a:t>
            </a: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466725" y="1143000"/>
            <a:ext cx="2590800" cy="2057400"/>
          </a:xfrm>
          <a:prstGeom prst="rect">
            <a:avLst/>
          </a:prstGeom>
          <a:noFill/>
          <a:ln w="76200">
            <a:solidFill>
              <a:srgbClr val="00B050"/>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438525" y="1143000"/>
            <a:ext cx="2362200" cy="2057400"/>
          </a:xfrm>
          <a:prstGeom prst="rect">
            <a:avLst/>
          </a:prstGeom>
          <a:noFill/>
          <a:ln w="76200">
            <a:solidFill>
              <a:srgbClr val="00B050"/>
            </a:solid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257925" y="1142999"/>
            <a:ext cx="2362200" cy="2057401"/>
          </a:xfrm>
          <a:prstGeom prst="rect">
            <a:avLst/>
          </a:prstGeom>
          <a:noFill/>
          <a:ln w="76200">
            <a:solidFill>
              <a:srgbClr val="00B050"/>
            </a:solidFill>
            <a:miter lim="800000"/>
            <a:headEnd/>
            <a:tailEnd/>
          </a:ln>
        </p:spPr>
      </p:pic>
      <p:sp>
        <p:nvSpPr>
          <p:cNvPr id="6" name="Rectangle 5"/>
          <p:cNvSpPr/>
          <p:nvPr/>
        </p:nvSpPr>
        <p:spPr>
          <a:xfrm>
            <a:off x="1219200" y="3440668"/>
            <a:ext cx="1289905" cy="461665"/>
          </a:xfrm>
          <a:prstGeom prst="rect">
            <a:avLst/>
          </a:prstGeom>
        </p:spPr>
        <p:txBody>
          <a:bodyPr wrap="none">
            <a:spAutoFit/>
          </a:bodyPr>
          <a:lstStyle/>
          <a:p>
            <a:r>
              <a:rPr lang="en-US" sz="2400" dirty="0" smtClean="0"/>
              <a:t>Picture 1</a:t>
            </a:r>
            <a:endParaRPr lang="en-US" sz="2400" dirty="0"/>
          </a:p>
        </p:txBody>
      </p:sp>
      <p:sp>
        <p:nvSpPr>
          <p:cNvPr id="7" name="Rectangle 6"/>
          <p:cNvSpPr/>
          <p:nvPr/>
        </p:nvSpPr>
        <p:spPr>
          <a:xfrm>
            <a:off x="4064393" y="3516868"/>
            <a:ext cx="1289905" cy="461665"/>
          </a:xfrm>
          <a:prstGeom prst="rect">
            <a:avLst/>
          </a:prstGeom>
        </p:spPr>
        <p:txBody>
          <a:bodyPr wrap="none">
            <a:spAutoFit/>
          </a:bodyPr>
          <a:lstStyle/>
          <a:p>
            <a:r>
              <a:rPr lang="en-US" sz="2400" dirty="0" smtClean="0"/>
              <a:t>Picture 2</a:t>
            </a:r>
            <a:endParaRPr lang="en-US" sz="2400" dirty="0"/>
          </a:p>
        </p:txBody>
      </p:sp>
      <p:sp>
        <p:nvSpPr>
          <p:cNvPr id="8" name="Rectangle 7"/>
          <p:cNvSpPr/>
          <p:nvPr/>
        </p:nvSpPr>
        <p:spPr>
          <a:xfrm>
            <a:off x="6680986" y="3440668"/>
            <a:ext cx="1289905" cy="461665"/>
          </a:xfrm>
          <a:prstGeom prst="rect">
            <a:avLst/>
          </a:prstGeom>
        </p:spPr>
        <p:txBody>
          <a:bodyPr wrap="none">
            <a:spAutoFit/>
          </a:bodyPr>
          <a:lstStyle/>
          <a:p>
            <a:r>
              <a:rPr lang="en-US" sz="2400" dirty="0" smtClean="0"/>
              <a:t>Picture 3</a:t>
            </a:r>
            <a:endParaRPr lang="en-US" sz="2400" dirty="0"/>
          </a:p>
        </p:txBody>
      </p:sp>
      <p:pic>
        <p:nvPicPr>
          <p:cNvPr id="1029" name="Picture 5"/>
          <p:cNvPicPr>
            <a:picLocks noChangeAspect="1" noChangeArrowheads="1"/>
          </p:cNvPicPr>
          <p:nvPr/>
        </p:nvPicPr>
        <p:blipFill>
          <a:blip r:embed="rId5" cstate="print"/>
          <a:srcRect/>
          <a:stretch>
            <a:fillRect/>
          </a:stretch>
        </p:blipFill>
        <p:spPr bwMode="auto">
          <a:xfrm>
            <a:off x="695325" y="4038600"/>
            <a:ext cx="2209800" cy="1905000"/>
          </a:xfrm>
          <a:prstGeom prst="rect">
            <a:avLst/>
          </a:prstGeom>
          <a:noFill/>
          <a:ln w="76200">
            <a:solidFill>
              <a:srgbClr val="00B050"/>
            </a:solid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3495675" y="4038600"/>
            <a:ext cx="2371725" cy="1905000"/>
          </a:xfrm>
          <a:prstGeom prst="rect">
            <a:avLst/>
          </a:prstGeom>
          <a:noFill/>
          <a:ln w="76200">
            <a:solidFill>
              <a:srgbClr val="00B050"/>
            </a:solid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6324600" y="4038600"/>
            <a:ext cx="2286000" cy="1905000"/>
          </a:xfrm>
          <a:prstGeom prst="rect">
            <a:avLst/>
          </a:prstGeom>
          <a:noFill/>
          <a:ln w="76200">
            <a:solidFill>
              <a:srgbClr val="00B050"/>
            </a:solidFill>
            <a:miter lim="800000"/>
            <a:headEnd/>
            <a:tailEnd/>
          </a:ln>
        </p:spPr>
      </p:pic>
      <p:sp>
        <p:nvSpPr>
          <p:cNvPr id="12" name="Rectangle 11"/>
          <p:cNvSpPr/>
          <p:nvPr/>
        </p:nvSpPr>
        <p:spPr>
          <a:xfrm>
            <a:off x="990600" y="6107668"/>
            <a:ext cx="1289905" cy="461665"/>
          </a:xfrm>
          <a:prstGeom prst="rect">
            <a:avLst/>
          </a:prstGeom>
        </p:spPr>
        <p:txBody>
          <a:bodyPr wrap="none">
            <a:spAutoFit/>
          </a:bodyPr>
          <a:lstStyle/>
          <a:p>
            <a:r>
              <a:rPr lang="en-US" sz="2400" dirty="0" smtClean="0"/>
              <a:t>Picture 4</a:t>
            </a:r>
            <a:endParaRPr lang="en-US" sz="2400" dirty="0"/>
          </a:p>
        </p:txBody>
      </p:sp>
      <p:sp>
        <p:nvSpPr>
          <p:cNvPr id="13" name="Rectangle 12"/>
          <p:cNvSpPr/>
          <p:nvPr/>
        </p:nvSpPr>
        <p:spPr>
          <a:xfrm>
            <a:off x="4064393" y="6107668"/>
            <a:ext cx="1289905" cy="461665"/>
          </a:xfrm>
          <a:prstGeom prst="rect">
            <a:avLst/>
          </a:prstGeom>
        </p:spPr>
        <p:txBody>
          <a:bodyPr wrap="none">
            <a:spAutoFit/>
          </a:bodyPr>
          <a:lstStyle/>
          <a:p>
            <a:r>
              <a:rPr lang="en-US" sz="2400" dirty="0" smtClean="0"/>
              <a:t>Picture 5</a:t>
            </a:r>
            <a:endParaRPr lang="en-US" sz="2400" dirty="0"/>
          </a:p>
        </p:txBody>
      </p:sp>
      <p:sp>
        <p:nvSpPr>
          <p:cNvPr id="14" name="Rectangle 13"/>
          <p:cNvSpPr/>
          <p:nvPr/>
        </p:nvSpPr>
        <p:spPr>
          <a:xfrm>
            <a:off x="6909586" y="6096000"/>
            <a:ext cx="1289905" cy="461665"/>
          </a:xfrm>
          <a:prstGeom prst="rect">
            <a:avLst/>
          </a:prstGeom>
        </p:spPr>
        <p:txBody>
          <a:bodyPr wrap="none">
            <a:spAutoFit/>
          </a:bodyPr>
          <a:lstStyle/>
          <a:p>
            <a:r>
              <a:rPr lang="en-US" sz="2400" dirty="0" smtClean="0"/>
              <a:t>Picture 6</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checkerboard(across)">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blinds(horizontal)">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029"/>
                                        </p:tgtEl>
                                        <p:attrNameLst>
                                          <p:attrName>style.visibility</p:attrName>
                                        </p:attrNameLst>
                                      </p:cBhvr>
                                      <p:to>
                                        <p:strVal val="visible"/>
                                      </p:to>
                                    </p:set>
                                    <p:animEffect transition="in" filter="checkerboard(across)">
                                      <p:cBhvr>
                                        <p:cTn id="37" dur="500"/>
                                        <p:tgtEl>
                                          <p:spTgt spid="102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checkerboard(across)">
                                      <p:cBhvr>
                                        <p:cTn id="47" dur="500"/>
                                        <p:tgtEl>
                                          <p:spTgt spid="1030"/>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heckerboard(across)">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031"/>
                                        </p:tgtEl>
                                        <p:attrNameLst>
                                          <p:attrName>style.visibility</p:attrName>
                                        </p:attrNameLst>
                                      </p:cBhvr>
                                      <p:to>
                                        <p:strVal val="visible"/>
                                      </p:to>
                                    </p:set>
                                    <p:animEffect transition="in" filter="checkerboard(across)">
                                      <p:cBhvr>
                                        <p:cTn id="57" dur="500"/>
                                        <p:tgtEl>
                                          <p:spTgt spid="1031"/>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checkerboard(across)">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diamond(in)">
                                      <p:cBhvr>
                                        <p:cTn id="6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12" grpId="0"/>
      <p:bldP spid="13"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66800" y="533400"/>
            <a:ext cx="6629400" cy="2590800"/>
          </a:xfrm>
          <a:prstGeom prst="rect">
            <a:avLst/>
          </a:prstGeom>
          <a:noFill/>
          <a:ln w="76200">
            <a:solidFill>
              <a:srgbClr val="92D050"/>
            </a:solidFill>
            <a:miter lim="800000"/>
            <a:headEnd/>
            <a:tailEnd/>
          </a:ln>
        </p:spPr>
      </p:pic>
      <p:sp>
        <p:nvSpPr>
          <p:cNvPr id="3" name="Rectangle 2"/>
          <p:cNvSpPr/>
          <p:nvPr/>
        </p:nvSpPr>
        <p:spPr>
          <a:xfrm>
            <a:off x="3733800" y="3429000"/>
            <a:ext cx="1289905" cy="461665"/>
          </a:xfrm>
          <a:prstGeom prst="rect">
            <a:avLst/>
          </a:prstGeom>
        </p:spPr>
        <p:txBody>
          <a:bodyPr wrap="none">
            <a:spAutoFit/>
          </a:bodyPr>
          <a:lstStyle/>
          <a:p>
            <a:r>
              <a:rPr lang="en-US" sz="2400" dirty="0" smtClean="0"/>
              <a:t>Picture 7</a:t>
            </a:r>
            <a:endParaRPr lang="en-US" sz="2400" dirty="0"/>
          </a:p>
        </p:txBody>
      </p:sp>
      <p:sp>
        <p:nvSpPr>
          <p:cNvPr id="4" name="TextBox 3"/>
          <p:cNvSpPr txBox="1"/>
          <p:nvPr/>
        </p:nvSpPr>
        <p:spPr>
          <a:xfrm>
            <a:off x="2590800" y="4038600"/>
            <a:ext cx="2590800" cy="646331"/>
          </a:xfrm>
          <a:prstGeom prst="rect">
            <a:avLst/>
          </a:prstGeom>
          <a:solidFill>
            <a:srgbClr val="92D050"/>
          </a:solidFill>
          <a:ln w="76200">
            <a:solidFill>
              <a:srgbClr val="7030A0"/>
            </a:solidFill>
          </a:ln>
        </p:spPr>
        <p:txBody>
          <a:bodyPr wrap="square" rtlCol="0">
            <a:spAutoFit/>
          </a:bodyPr>
          <a:lstStyle/>
          <a:p>
            <a:r>
              <a:rPr lang="en-US" sz="3600" dirty="0" smtClean="0"/>
              <a:t>Group Work</a:t>
            </a:r>
            <a:endParaRPr lang="en-US" sz="3600" dirty="0"/>
          </a:p>
        </p:txBody>
      </p:sp>
      <p:sp>
        <p:nvSpPr>
          <p:cNvPr id="5" name="TextBox 4"/>
          <p:cNvSpPr txBox="1"/>
          <p:nvPr/>
        </p:nvSpPr>
        <p:spPr>
          <a:xfrm>
            <a:off x="685800" y="5334000"/>
            <a:ext cx="8229600" cy="830997"/>
          </a:xfrm>
          <a:prstGeom prst="rect">
            <a:avLst/>
          </a:prstGeom>
          <a:solidFill>
            <a:schemeClr val="accent5">
              <a:lumMod val="40000"/>
              <a:lumOff val="60000"/>
            </a:schemeClr>
          </a:solidFill>
          <a:ln w="76200">
            <a:solidFill>
              <a:srgbClr val="7030A0"/>
            </a:solidFill>
          </a:ln>
        </p:spPr>
        <p:txBody>
          <a:bodyPr wrap="square" rtlCol="0">
            <a:spAutoFit/>
          </a:bodyPr>
          <a:lstStyle/>
          <a:p>
            <a:r>
              <a:rPr lang="en-US" sz="2400" dirty="0" smtClean="0"/>
              <a:t>Answer of Group A:Picture1.It depicts a skeletal figure , that is sitting beside a road and suffering from being hungry.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763000" cy="830997"/>
          </a:xfrm>
          <a:prstGeom prst="rect">
            <a:avLst/>
          </a:prstGeom>
          <a:solidFill>
            <a:schemeClr val="accent2">
              <a:lumMod val="60000"/>
              <a:lumOff val="40000"/>
            </a:schemeClr>
          </a:solidFill>
          <a:ln w="76200">
            <a:solidFill>
              <a:srgbClr val="7030A0"/>
            </a:solidFill>
          </a:ln>
        </p:spPr>
        <p:txBody>
          <a:bodyPr wrap="square" rtlCol="0">
            <a:spAutoFit/>
          </a:bodyPr>
          <a:lstStyle/>
          <a:p>
            <a:r>
              <a:rPr lang="en-US" sz="2400" dirty="0" smtClean="0"/>
              <a:t>Answer of Group B: Picture 2:It portrays two women , who are going to work to survive.</a:t>
            </a:r>
            <a:endParaRPr lang="en-US" sz="2400" dirty="0"/>
          </a:p>
        </p:txBody>
      </p:sp>
      <p:sp>
        <p:nvSpPr>
          <p:cNvPr id="3" name="TextBox 2"/>
          <p:cNvSpPr txBox="1"/>
          <p:nvPr/>
        </p:nvSpPr>
        <p:spPr>
          <a:xfrm>
            <a:off x="152400" y="1066800"/>
            <a:ext cx="8839200" cy="830997"/>
          </a:xfrm>
          <a:prstGeom prst="rect">
            <a:avLst/>
          </a:prstGeom>
          <a:solidFill>
            <a:srgbClr val="00B050"/>
          </a:solidFill>
          <a:ln w="57150">
            <a:solidFill>
              <a:schemeClr val="accent6">
                <a:lumMod val="75000"/>
              </a:schemeClr>
            </a:solidFill>
          </a:ln>
        </p:spPr>
        <p:txBody>
          <a:bodyPr wrap="square" rtlCol="0">
            <a:spAutoFit/>
          </a:bodyPr>
          <a:lstStyle/>
          <a:p>
            <a:r>
              <a:rPr lang="en-US" sz="2400" dirty="0" smtClean="0"/>
              <a:t>Answer of Group C:Picture3:It delineates a very heart rending picture . Here a crow is sitting on a dead body , Who died from hunger. </a:t>
            </a:r>
            <a:endParaRPr lang="en-US" sz="2400" dirty="0"/>
          </a:p>
        </p:txBody>
      </p:sp>
      <p:sp>
        <p:nvSpPr>
          <p:cNvPr id="4" name="TextBox 3"/>
          <p:cNvSpPr txBox="1"/>
          <p:nvPr/>
        </p:nvSpPr>
        <p:spPr>
          <a:xfrm>
            <a:off x="152400" y="2057400"/>
            <a:ext cx="8763000" cy="1200329"/>
          </a:xfrm>
          <a:prstGeom prst="rect">
            <a:avLst/>
          </a:prstGeom>
          <a:solidFill>
            <a:schemeClr val="accent6">
              <a:lumMod val="75000"/>
            </a:schemeClr>
          </a:solidFill>
          <a:ln w="57150">
            <a:solidFill>
              <a:srgbClr val="00B0F0"/>
            </a:solidFill>
          </a:ln>
        </p:spPr>
        <p:txBody>
          <a:bodyPr wrap="square" rtlCol="0">
            <a:spAutoFit/>
          </a:bodyPr>
          <a:lstStyle/>
          <a:p>
            <a:r>
              <a:rPr lang="en-US" sz="2400" dirty="0" smtClean="0"/>
              <a:t>Answer of Group D:Picture 4:In this picture there is a watery place, where there are some boats, some people are in the boats and some are sailing the boats.</a:t>
            </a:r>
            <a:endParaRPr lang="en-US" sz="2400" dirty="0"/>
          </a:p>
        </p:txBody>
      </p:sp>
      <p:sp>
        <p:nvSpPr>
          <p:cNvPr id="5" name="TextBox 4"/>
          <p:cNvSpPr txBox="1"/>
          <p:nvPr/>
        </p:nvSpPr>
        <p:spPr>
          <a:xfrm>
            <a:off x="152400" y="3512403"/>
            <a:ext cx="8763000" cy="830997"/>
          </a:xfrm>
          <a:prstGeom prst="rect">
            <a:avLst/>
          </a:prstGeom>
          <a:solidFill>
            <a:srgbClr val="92D050"/>
          </a:solidFill>
          <a:ln w="57150">
            <a:solidFill>
              <a:srgbClr val="7030A0"/>
            </a:solidFill>
          </a:ln>
        </p:spPr>
        <p:txBody>
          <a:bodyPr wrap="square" rtlCol="0">
            <a:spAutoFit/>
          </a:bodyPr>
          <a:lstStyle/>
          <a:p>
            <a:r>
              <a:rPr lang="en-US" sz="2400" dirty="0" smtClean="0"/>
              <a:t>Answer of Group E:Picture5:It portrays the picture of a village by the side of a river . We see that the sky is covered with clouds. </a:t>
            </a:r>
            <a:endParaRPr lang="en-US" sz="2400" dirty="0"/>
          </a:p>
        </p:txBody>
      </p:sp>
      <p:sp>
        <p:nvSpPr>
          <p:cNvPr id="6" name="TextBox 5"/>
          <p:cNvSpPr txBox="1"/>
          <p:nvPr/>
        </p:nvSpPr>
        <p:spPr>
          <a:xfrm>
            <a:off x="76200" y="4514671"/>
            <a:ext cx="8915400" cy="1200329"/>
          </a:xfrm>
          <a:prstGeom prst="rect">
            <a:avLst/>
          </a:prstGeom>
          <a:solidFill>
            <a:schemeClr val="accent6">
              <a:lumMod val="60000"/>
              <a:lumOff val="40000"/>
            </a:schemeClr>
          </a:solidFill>
          <a:ln w="57150">
            <a:solidFill>
              <a:srgbClr val="00B0F0"/>
            </a:solidFill>
          </a:ln>
        </p:spPr>
        <p:txBody>
          <a:bodyPr wrap="square" rtlCol="0">
            <a:spAutoFit/>
          </a:bodyPr>
          <a:lstStyle/>
          <a:p>
            <a:r>
              <a:rPr lang="en-US" sz="2400" dirty="0" smtClean="0"/>
              <a:t>Answer of Group F: Picture6:In this picture two farmers  are on a leveler . They are at the back of two cows .They are leveling the soil and pulling the cows by sitting to keep the balance.</a:t>
            </a:r>
            <a:endParaRPr lang="en-US" sz="2400" dirty="0"/>
          </a:p>
        </p:txBody>
      </p:sp>
      <p:sp>
        <p:nvSpPr>
          <p:cNvPr id="7" name="TextBox 6"/>
          <p:cNvSpPr txBox="1"/>
          <p:nvPr/>
        </p:nvSpPr>
        <p:spPr>
          <a:xfrm>
            <a:off x="0" y="5874603"/>
            <a:ext cx="9144000" cy="830997"/>
          </a:xfrm>
          <a:prstGeom prst="rect">
            <a:avLst/>
          </a:prstGeom>
          <a:solidFill>
            <a:srgbClr val="FFC000"/>
          </a:solidFill>
          <a:ln w="57150">
            <a:solidFill>
              <a:srgbClr val="00B050"/>
            </a:solidFill>
          </a:ln>
        </p:spPr>
        <p:txBody>
          <a:bodyPr wrap="square" rtlCol="0">
            <a:spAutoFit/>
          </a:bodyPr>
          <a:lstStyle/>
          <a:p>
            <a:r>
              <a:rPr lang="en-US" sz="2400" dirty="0" smtClean="0"/>
              <a:t>Answer of Group G:Picture 7:In this picture a cart is being driven by two cows with Much hardship and a man is pushing the cart from its behind.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66421"/>
            <a:ext cx="8686800" cy="5262979"/>
          </a:xfrm>
          <a:prstGeom prst="rect">
            <a:avLst/>
          </a:prstGeom>
          <a:solidFill>
            <a:srgbClr val="92D050"/>
          </a:solidFill>
          <a:ln w="76200">
            <a:solidFill>
              <a:schemeClr val="accent6">
                <a:lumMod val="75000"/>
              </a:schemeClr>
            </a:solidFill>
          </a:ln>
        </p:spPr>
        <p:txBody>
          <a:bodyPr wrap="square">
            <a:spAutoFit/>
          </a:bodyPr>
          <a:lstStyle/>
          <a:p>
            <a:r>
              <a:rPr lang="en-US" sz="2800" b="1" dirty="0" smtClean="0"/>
              <a:t>D Listen to the CD/</a:t>
            </a:r>
            <a:r>
              <a:rPr lang="en-US" sz="2800" b="1" dirty="0" err="1" smtClean="0"/>
              <a:t>teachar</a:t>
            </a:r>
            <a:r>
              <a:rPr lang="en-US" sz="2800" b="1" dirty="0" smtClean="0"/>
              <a:t> and tick the word/s you hear.</a:t>
            </a:r>
          </a:p>
          <a:p>
            <a:r>
              <a:rPr lang="en-US" sz="2800" dirty="0" smtClean="0"/>
              <a:t>1 The US Ambassador to Bangladesh considers </a:t>
            </a:r>
            <a:r>
              <a:rPr lang="en-US" sz="2800" dirty="0" err="1" smtClean="0"/>
              <a:t>Zainul</a:t>
            </a:r>
            <a:r>
              <a:rPr lang="en-US" sz="2800" dirty="0" smtClean="0"/>
              <a:t> </a:t>
            </a:r>
            <a:r>
              <a:rPr lang="en-US" sz="2800" dirty="0" err="1" smtClean="0"/>
              <a:t>Abedin</a:t>
            </a:r>
            <a:r>
              <a:rPr lang="en-US" sz="2800" dirty="0" smtClean="0"/>
              <a:t> a</a:t>
            </a:r>
          </a:p>
          <a:p>
            <a:r>
              <a:rPr lang="en-US" sz="2800" dirty="0" smtClean="0"/>
              <a:t>a great painter.</a:t>
            </a:r>
          </a:p>
          <a:p>
            <a:r>
              <a:rPr lang="en-US" sz="2800" dirty="0" smtClean="0"/>
              <a:t>b popular painter.</a:t>
            </a:r>
          </a:p>
          <a:p>
            <a:r>
              <a:rPr lang="en-US" sz="2800" dirty="0" smtClean="0"/>
              <a:t>c master painter.</a:t>
            </a:r>
          </a:p>
          <a:p>
            <a:r>
              <a:rPr lang="en-US" sz="2800" dirty="0" smtClean="0"/>
              <a:t>d unique painter.</a:t>
            </a:r>
          </a:p>
          <a:p>
            <a:r>
              <a:rPr lang="en-US" sz="2800" dirty="0" smtClean="0"/>
              <a:t>2 </a:t>
            </a:r>
            <a:r>
              <a:rPr lang="en-US" sz="2800" dirty="0" err="1" smtClean="0"/>
              <a:t>Zainul’s</a:t>
            </a:r>
            <a:r>
              <a:rPr lang="en-US" sz="2800" dirty="0" smtClean="0"/>
              <a:t> art gallery was set up in ---------------.</a:t>
            </a:r>
          </a:p>
          <a:p>
            <a:r>
              <a:rPr lang="en-US" sz="2800" dirty="0" smtClean="0"/>
              <a:t>a 1972.</a:t>
            </a:r>
          </a:p>
          <a:p>
            <a:r>
              <a:rPr lang="en-US" sz="2800" dirty="0" smtClean="0"/>
              <a:t>b 1973.</a:t>
            </a:r>
          </a:p>
          <a:p>
            <a:r>
              <a:rPr lang="en-US" sz="2800" dirty="0" smtClean="0"/>
              <a:t>c 1974.</a:t>
            </a:r>
          </a:p>
          <a:p>
            <a:r>
              <a:rPr lang="en-US" sz="2800" dirty="0" smtClean="0"/>
              <a:t>d 1975.</a:t>
            </a:r>
          </a:p>
        </p:txBody>
      </p:sp>
      <p:sp>
        <p:nvSpPr>
          <p:cNvPr id="3" name="TextBox 2"/>
          <p:cNvSpPr txBox="1"/>
          <p:nvPr/>
        </p:nvSpPr>
        <p:spPr>
          <a:xfrm>
            <a:off x="2438400" y="381000"/>
            <a:ext cx="3429000" cy="707886"/>
          </a:xfrm>
          <a:prstGeom prst="rect">
            <a:avLst/>
          </a:prstGeom>
          <a:solidFill>
            <a:srgbClr val="92D050"/>
          </a:solidFill>
          <a:ln w="76200">
            <a:solidFill>
              <a:schemeClr val="accent6">
                <a:lumMod val="75000"/>
              </a:schemeClr>
            </a:solidFill>
          </a:ln>
        </p:spPr>
        <p:txBody>
          <a:bodyPr wrap="square" rtlCol="0">
            <a:spAutoFit/>
          </a:bodyPr>
          <a:lstStyle/>
          <a:p>
            <a:r>
              <a:rPr lang="en-US" sz="4000" dirty="0" smtClean="0"/>
              <a:t>Individual Work</a:t>
            </a:r>
            <a:endParaRPr lang="en-US" sz="4000" dirty="0"/>
          </a:p>
        </p:txBody>
      </p:sp>
      <p:sp>
        <p:nvSpPr>
          <p:cNvPr id="4" name="TextBox 3"/>
          <p:cNvSpPr txBox="1"/>
          <p:nvPr/>
        </p:nvSpPr>
        <p:spPr>
          <a:xfrm>
            <a:off x="3962400" y="3124200"/>
            <a:ext cx="2362200" cy="461665"/>
          </a:xfrm>
          <a:prstGeom prst="rect">
            <a:avLst/>
          </a:prstGeom>
          <a:noFill/>
        </p:spPr>
        <p:txBody>
          <a:bodyPr wrap="square" rtlCol="0">
            <a:spAutoFit/>
          </a:bodyPr>
          <a:lstStyle/>
          <a:p>
            <a:pPr>
              <a:buFont typeface="Wingdings" pitchFamily="2" charset="2"/>
              <a:buChar char="ü"/>
            </a:pPr>
            <a:r>
              <a:rPr lang="en-US" sz="2400" dirty="0" smtClean="0"/>
              <a:t>Master painter</a:t>
            </a:r>
            <a:endParaRPr lang="en-US" sz="2400" dirty="0"/>
          </a:p>
        </p:txBody>
      </p:sp>
      <p:sp>
        <p:nvSpPr>
          <p:cNvPr id="5" name="TextBox 4"/>
          <p:cNvSpPr txBox="1"/>
          <p:nvPr/>
        </p:nvSpPr>
        <p:spPr>
          <a:xfrm>
            <a:off x="3429000" y="5486400"/>
            <a:ext cx="1828800" cy="461665"/>
          </a:xfrm>
          <a:prstGeom prst="rect">
            <a:avLst/>
          </a:prstGeom>
          <a:noFill/>
        </p:spPr>
        <p:txBody>
          <a:bodyPr wrap="square" rtlCol="0">
            <a:spAutoFit/>
          </a:bodyPr>
          <a:lstStyle/>
          <a:p>
            <a:pPr>
              <a:buFont typeface="Wingdings" pitchFamily="2" charset="2"/>
              <a:buChar char="ü"/>
            </a:pPr>
            <a:r>
              <a:rPr lang="en-US" sz="2400" dirty="0" smtClean="0"/>
              <a:t>1975</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9889"/>
            <a:ext cx="8610600" cy="5632311"/>
          </a:xfrm>
          <a:prstGeom prst="rect">
            <a:avLst/>
          </a:prstGeom>
          <a:solidFill>
            <a:srgbClr val="92D050"/>
          </a:solidFill>
          <a:ln w="76200">
            <a:solidFill>
              <a:schemeClr val="accent6">
                <a:lumMod val="75000"/>
              </a:schemeClr>
            </a:solidFill>
          </a:ln>
        </p:spPr>
        <p:txBody>
          <a:bodyPr wrap="square">
            <a:spAutoFit/>
          </a:bodyPr>
          <a:lstStyle/>
          <a:p>
            <a:r>
              <a:rPr lang="en-US" sz="2400" dirty="0" smtClean="0"/>
              <a:t>3 The number of </a:t>
            </a:r>
            <a:r>
              <a:rPr lang="en-US" sz="2400" dirty="0" err="1" smtClean="0"/>
              <a:t>Zainul’s</a:t>
            </a:r>
            <a:r>
              <a:rPr lang="en-US" sz="2400" dirty="0" smtClean="0"/>
              <a:t> artwork preserved in the gallery is ---------</a:t>
            </a:r>
          </a:p>
          <a:p>
            <a:r>
              <a:rPr lang="en-US" sz="2400" dirty="0" smtClean="0"/>
              <a:t>a 53.</a:t>
            </a:r>
          </a:p>
          <a:p>
            <a:r>
              <a:rPr lang="en-US" sz="2400" dirty="0" smtClean="0"/>
              <a:t>b 62.</a:t>
            </a:r>
          </a:p>
          <a:p>
            <a:r>
              <a:rPr lang="en-US" sz="2400" dirty="0" smtClean="0"/>
              <a:t>c 65.</a:t>
            </a:r>
          </a:p>
          <a:p>
            <a:r>
              <a:rPr lang="en-US" sz="2400" dirty="0" smtClean="0"/>
              <a:t>d 75.</a:t>
            </a:r>
          </a:p>
          <a:p>
            <a:r>
              <a:rPr lang="en-US" sz="2400" dirty="0" smtClean="0"/>
              <a:t>4 The US Ambassador commented that the museum is a global</a:t>
            </a:r>
          </a:p>
          <a:p>
            <a:r>
              <a:rPr lang="en-US" sz="2400" dirty="0" smtClean="0"/>
              <a:t>a wealth.</a:t>
            </a:r>
          </a:p>
          <a:p>
            <a:r>
              <a:rPr lang="en-US" sz="2400" dirty="0" smtClean="0"/>
              <a:t>b asset.</a:t>
            </a:r>
          </a:p>
          <a:p>
            <a:r>
              <a:rPr lang="en-US" sz="2400" dirty="0" smtClean="0"/>
              <a:t>c gift.</a:t>
            </a:r>
          </a:p>
          <a:p>
            <a:r>
              <a:rPr lang="en-US" sz="2400" dirty="0" smtClean="0"/>
              <a:t>d treasure.</a:t>
            </a:r>
          </a:p>
          <a:p>
            <a:r>
              <a:rPr lang="en-US" sz="2400" dirty="0" smtClean="0"/>
              <a:t>5 </a:t>
            </a:r>
            <a:r>
              <a:rPr lang="en-US" sz="2400" dirty="0" err="1" smtClean="0"/>
              <a:t>Mozena</a:t>
            </a:r>
            <a:r>
              <a:rPr lang="en-US" sz="2400" dirty="0" smtClean="0"/>
              <a:t> visited the gallery for</a:t>
            </a:r>
          </a:p>
          <a:p>
            <a:r>
              <a:rPr lang="en-US" sz="2400" dirty="0" smtClean="0"/>
              <a:t>a 3 hours.</a:t>
            </a:r>
          </a:p>
          <a:p>
            <a:r>
              <a:rPr lang="en-US" sz="2400" dirty="0" smtClean="0"/>
              <a:t>b 2 hours.</a:t>
            </a:r>
          </a:p>
          <a:p>
            <a:r>
              <a:rPr lang="en-US" sz="2400" dirty="0" smtClean="0"/>
              <a:t>c 1 hour.</a:t>
            </a:r>
          </a:p>
          <a:p>
            <a:r>
              <a:rPr lang="en-US" sz="2400" dirty="0" smtClean="0"/>
              <a:t>d ½ hour.</a:t>
            </a:r>
            <a:endParaRPr lang="en-US" sz="2400" dirty="0"/>
          </a:p>
        </p:txBody>
      </p:sp>
      <p:sp>
        <p:nvSpPr>
          <p:cNvPr id="3" name="TextBox 2"/>
          <p:cNvSpPr txBox="1"/>
          <p:nvPr/>
        </p:nvSpPr>
        <p:spPr>
          <a:xfrm>
            <a:off x="2971800" y="1371600"/>
            <a:ext cx="1143000" cy="707886"/>
          </a:xfrm>
          <a:prstGeom prst="rect">
            <a:avLst/>
          </a:prstGeom>
          <a:noFill/>
        </p:spPr>
        <p:txBody>
          <a:bodyPr wrap="square" rtlCol="0">
            <a:spAutoFit/>
          </a:bodyPr>
          <a:lstStyle/>
          <a:p>
            <a:pPr>
              <a:buFont typeface="Wingdings" pitchFamily="2" charset="2"/>
              <a:buChar char="ü"/>
            </a:pPr>
            <a:r>
              <a:rPr lang="en-US" sz="4000" dirty="0" smtClean="0"/>
              <a:t>62</a:t>
            </a:r>
            <a:endParaRPr lang="en-US" sz="4000" dirty="0"/>
          </a:p>
        </p:txBody>
      </p:sp>
      <p:sp>
        <p:nvSpPr>
          <p:cNvPr id="4" name="TextBox 3"/>
          <p:cNvSpPr txBox="1"/>
          <p:nvPr/>
        </p:nvSpPr>
        <p:spPr>
          <a:xfrm>
            <a:off x="2743200" y="3276600"/>
            <a:ext cx="2133600" cy="584775"/>
          </a:xfrm>
          <a:prstGeom prst="rect">
            <a:avLst/>
          </a:prstGeom>
          <a:noFill/>
        </p:spPr>
        <p:txBody>
          <a:bodyPr wrap="square" rtlCol="0">
            <a:spAutoFit/>
          </a:bodyPr>
          <a:lstStyle/>
          <a:p>
            <a:pPr>
              <a:buFont typeface="Wingdings" pitchFamily="2" charset="2"/>
              <a:buChar char="ü"/>
            </a:pPr>
            <a:r>
              <a:rPr lang="en-US" sz="3200" dirty="0" smtClean="0"/>
              <a:t>Treasure</a:t>
            </a:r>
            <a:endParaRPr lang="en-US" sz="3200" dirty="0"/>
          </a:p>
        </p:txBody>
      </p:sp>
      <p:sp>
        <p:nvSpPr>
          <p:cNvPr id="5" name="TextBox 4"/>
          <p:cNvSpPr txBox="1"/>
          <p:nvPr/>
        </p:nvSpPr>
        <p:spPr>
          <a:xfrm>
            <a:off x="2895600" y="5181600"/>
            <a:ext cx="1600200" cy="584775"/>
          </a:xfrm>
          <a:prstGeom prst="rect">
            <a:avLst/>
          </a:prstGeom>
          <a:noFill/>
        </p:spPr>
        <p:txBody>
          <a:bodyPr wrap="square" rtlCol="0">
            <a:spAutoFit/>
          </a:bodyPr>
          <a:lstStyle/>
          <a:p>
            <a:pPr>
              <a:buFont typeface="Wingdings" pitchFamily="2" charset="2"/>
              <a:buChar char="ü"/>
            </a:pPr>
            <a:r>
              <a:rPr lang="en-US" sz="3200" dirty="0" smtClean="0"/>
              <a:t>1 hour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584537"/>
            <a:ext cx="3733800" cy="1015663"/>
          </a:xfrm>
          <a:prstGeom prst="rect">
            <a:avLst/>
          </a:prstGeom>
          <a:solidFill>
            <a:srgbClr val="92D050"/>
          </a:solidFill>
          <a:ln w="76200">
            <a:solidFill>
              <a:schemeClr val="accent6">
                <a:lumMod val="75000"/>
              </a:schemeClr>
            </a:solidFill>
          </a:ln>
        </p:spPr>
        <p:txBody>
          <a:bodyPr wrap="square" rtlCol="0">
            <a:spAutoFit/>
          </a:bodyPr>
          <a:lstStyle/>
          <a:p>
            <a:r>
              <a:rPr lang="en-US" sz="6000" dirty="0" smtClean="0"/>
              <a:t>Homework</a:t>
            </a:r>
            <a:endParaRPr lang="en-US" sz="6000" dirty="0"/>
          </a:p>
        </p:txBody>
      </p:sp>
      <p:sp>
        <p:nvSpPr>
          <p:cNvPr id="4" name="Rectangle 3"/>
          <p:cNvSpPr/>
          <p:nvPr/>
        </p:nvSpPr>
        <p:spPr>
          <a:xfrm>
            <a:off x="304800" y="2937570"/>
            <a:ext cx="8534400" cy="3539430"/>
          </a:xfrm>
          <a:prstGeom prst="rect">
            <a:avLst/>
          </a:prstGeom>
          <a:solidFill>
            <a:srgbClr val="92D050"/>
          </a:solidFill>
          <a:ln w="76200">
            <a:solidFill>
              <a:srgbClr val="00B050"/>
            </a:solidFill>
          </a:ln>
        </p:spPr>
        <p:txBody>
          <a:bodyPr wrap="square">
            <a:spAutoFit/>
          </a:bodyPr>
          <a:lstStyle/>
          <a:p>
            <a:r>
              <a:rPr lang="en-US" sz="2800" dirty="0" smtClean="0"/>
              <a:t>1 Write in detail how </a:t>
            </a:r>
            <a:r>
              <a:rPr lang="en-US" sz="2800" dirty="0" err="1" smtClean="0"/>
              <a:t>Zainul</a:t>
            </a:r>
            <a:r>
              <a:rPr lang="en-US" sz="2800" dirty="0" smtClean="0"/>
              <a:t> </a:t>
            </a:r>
            <a:r>
              <a:rPr lang="en-US" sz="2800" dirty="0" err="1" smtClean="0"/>
              <a:t>Abedin</a:t>
            </a:r>
            <a:r>
              <a:rPr lang="en-US" sz="2800" dirty="0" smtClean="0"/>
              <a:t> portrayed the sufferings of people.</a:t>
            </a:r>
          </a:p>
          <a:p>
            <a:r>
              <a:rPr lang="en-US" sz="2800" dirty="0" smtClean="0"/>
              <a:t>2 What influence did the river Brahmaputra have on </a:t>
            </a:r>
            <a:r>
              <a:rPr lang="en-US" sz="2800" dirty="0" err="1" smtClean="0"/>
              <a:t>Zainul</a:t>
            </a:r>
            <a:r>
              <a:rPr lang="en-US" sz="2800" dirty="0" smtClean="0"/>
              <a:t> </a:t>
            </a:r>
            <a:r>
              <a:rPr lang="en-US" sz="2800" dirty="0" err="1" smtClean="0"/>
              <a:t>Abedin</a:t>
            </a:r>
            <a:r>
              <a:rPr lang="en-US" sz="2800" dirty="0" smtClean="0"/>
              <a:t>?</a:t>
            </a:r>
          </a:p>
          <a:p>
            <a:r>
              <a:rPr lang="en-US" sz="2800" dirty="0" smtClean="0"/>
              <a:t>How did he show this influence in his works?</a:t>
            </a:r>
          </a:p>
          <a:p>
            <a:r>
              <a:rPr lang="en-US" sz="2800" dirty="0" smtClean="0"/>
              <a:t>3 What did these works earn him later in his life?</a:t>
            </a:r>
          </a:p>
          <a:p>
            <a:r>
              <a:rPr lang="en-US" sz="2800" dirty="0" smtClean="0"/>
              <a:t>4 How did his art help to intensify the noncooperation movement?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amed.jpg"/>
          <p:cNvPicPr>
            <a:picLocks noChangeAspect="1"/>
          </p:cNvPicPr>
          <p:nvPr/>
        </p:nvPicPr>
        <p:blipFill>
          <a:blip r:embed="rId2" cstate="print"/>
          <a:stretch>
            <a:fillRect/>
          </a:stretch>
        </p:blipFill>
        <p:spPr>
          <a:xfrm>
            <a:off x="152400" y="152400"/>
            <a:ext cx="8839200" cy="6553199"/>
          </a:xfrm>
          <a:prstGeom prst="rect">
            <a:avLst/>
          </a:prstGeom>
          <a:ln w="76200">
            <a:solidFill>
              <a:schemeClr val="accent6">
                <a:lumMod val="75000"/>
              </a:schemeClr>
            </a:solidFill>
          </a:ln>
        </p:spPr>
      </p:pic>
      <p:sp>
        <p:nvSpPr>
          <p:cNvPr id="3" name="TextBox 2"/>
          <p:cNvSpPr txBox="1"/>
          <p:nvPr/>
        </p:nvSpPr>
        <p:spPr>
          <a:xfrm>
            <a:off x="2590800" y="1066800"/>
            <a:ext cx="4038600" cy="1107996"/>
          </a:xfrm>
          <a:prstGeom prst="rect">
            <a:avLst/>
          </a:prstGeom>
          <a:noFill/>
        </p:spPr>
        <p:txBody>
          <a:bodyPr wrap="square" rtlCol="0">
            <a:spAutoFit/>
          </a:bodyPr>
          <a:lstStyle/>
          <a:p>
            <a:r>
              <a:rPr lang="en-US" sz="6600" dirty="0" smtClean="0"/>
              <a:t>Goodbye</a:t>
            </a:r>
            <a:endParaRPr lang="en-US" sz="6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80px-বিদ্রোহী_গরু_-জয়নুল_আবেদীনের_চিত্রকর্ম.jpg"/>
          <p:cNvPicPr>
            <a:picLocks noChangeAspect="1"/>
          </p:cNvPicPr>
          <p:nvPr/>
        </p:nvPicPr>
        <p:blipFill>
          <a:blip r:embed="rId2" cstate="print"/>
          <a:stretch>
            <a:fillRect/>
          </a:stretch>
        </p:blipFill>
        <p:spPr>
          <a:xfrm>
            <a:off x="0" y="0"/>
            <a:ext cx="9144000" cy="6858000"/>
          </a:xfrm>
          <a:prstGeom prst="rect">
            <a:avLst/>
          </a:prstGeom>
          <a:ln w="76200">
            <a:solidFill>
              <a:schemeClr val="accent2">
                <a:lumMod val="75000"/>
              </a:schemeClr>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obiabdulblog-1499174045-90f01b5_xlarge.jpg"/>
          <p:cNvPicPr>
            <a:picLocks noChangeAspect="1"/>
          </p:cNvPicPr>
          <p:nvPr/>
        </p:nvPicPr>
        <p:blipFill>
          <a:blip r:embed="rId2" cstate="print"/>
          <a:stretch>
            <a:fillRect/>
          </a:stretch>
        </p:blipFill>
        <p:spPr>
          <a:xfrm>
            <a:off x="0" y="0"/>
            <a:ext cx="9144000" cy="6858000"/>
          </a:xfrm>
          <a:prstGeom prst="rect">
            <a:avLst/>
          </a:prstGeom>
          <a:ln w="76200">
            <a:solidFill>
              <a:schemeClr val="accent6">
                <a:lumMod val="75000"/>
              </a:schemeClr>
            </a:solidFill>
          </a:ln>
        </p:spPr>
      </p:pic>
      <p:sp>
        <p:nvSpPr>
          <p:cNvPr id="3" name="TextBox 2"/>
          <p:cNvSpPr txBox="1"/>
          <p:nvPr/>
        </p:nvSpPr>
        <p:spPr>
          <a:xfrm>
            <a:off x="533400" y="6248400"/>
            <a:ext cx="5638800" cy="461665"/>
          </a:xfrm>
          <a:prstGeom prst="rect">
            <a:avLst/>
          </a:prstGeom>
          <a:solidFill>
            <a:schemeClr val="accent6">
              <a:lumMod val="60000"/>
              <a:lumOff val="40000"/>
            </a:schemeClr>
          </a:solidFill>
          <a:ln w="38100">
            <a:solidFill>
              <a:schemeClr val="accent6">
                <a:lumMod val="75000"/>
              </a:schemeClr>
            </a:solidFill>
          </a:ln>
        </p:spPr>
        <p:txBody>
          <a:bodyPr wrap="square" rtlCol="0">
            <a:spAutoFit/>
          </a:bodyPr>
          <a:lstStyle/>
          <a:p>
            <a:r>
              <a:rPr lang="en-US" sz="2400" dirty="0" smtClean="0"/>
              <a:t>Who is the painter of these above picture?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amed.jpg"/>
          <p:cNvPicPr>
            <a:picLocks noChangeAspect="1"/>
          </p:cNvPicPr>
          <p:nvPr/>
        </p:nvPicPr>
        <p:blipFill>
          <a:blip r:embed="rId2" cstate="print"/>
          <a:stretch>
            <a:fillRect/>
          </a:stretch>
        </p:blipFill>
        <p:spPr>
          <a:xfrm>
            <a:off x="0" y="0"/>
            <a:ext cx="9144000" cy="6858000"/>
          </a:xfrm>
          <a:prstGeom prst="rect">
            <a:avLst/>
          </a:prstGeom>
          <a:ln w="76200">
            <a:solidFill>
              <a:schemeClr val="tx1"/>
            </a:solidFill>
          </a:ln>
        </p:spPr>
      </p:pic>
      <p:sp>
        <p:nvSpPr>
          <p:cNvPr id="3" name="TextBox 2"/>
          <p:cNvSpPr txBox="1"/>
          <p:nvPr/>
        </p:nvSpPr>
        <p:spPr>
          <a:xfrm>
            <a:off x="381000" y="6096000"/>
            <a:ext cx="3200400" cy="461665"/>
          </a:xfrm>
          <a:prstGeom prst="rect">
            <a:avLst/>
          </a:prstGeom>
          <a:solidFill>
            <a:schemeClr val="accent3">
              <a:lumMod val="60000"/>
              <a:lumOff val="40000"/>
            </a:schemeClr>
          </a:solidFill>
          <a:ln w="38100">
            <a:solidFill>
              <a:schemeClr val="tx1"/>
            </a:solidFill>
          </a:ln>
        </p:spPr>
        <p:txBody>
          <a:bodyPr wrap="square" rtlCol="0">
            <a:spAutoFit/>
          </a:bodyPr>
          <a:lstStyle/>
          <a:p>
            <a:r>
              <a:rPr lang="en-US" sz="2400" dirty="0" smtClean="0"/>
              <a:t>Do you know this man?</a:t>
            </a:r>
            <a:endParaRPr lang="en-US" sz="2400" dirty="0"/>
          </a:p>
        </p:txBody>
      </p:sp>
      <p:sp>
        <p:nvSpPr>
          <p:cNvPr id="4" name="Rectangle 3"/>
          <p:cNvSpPr/>
          <p:nvPr/>
        </p:nvSpPr>
        <p:spPr>
          <a:xfrm>
            <a:off x="4572000" y="6096000"/>
            <a:ext cx="2590800" cy="523220"/>
          </a:xfrm>
          <a:prstGeom prst="rect">
            <a:avLst/>
          </a:prstGeom>
          <a:solidFill>
            <a:schemeClr val="accent3">
              <a:lumMod val="60000"/>
              <a:lumOff val="40000"/>
            </a:schemeClr>
          </a:solidFill>
          <a:ln w="38100">
            <a:solidFill>
              <a:schemeClr val="tx1"/>
            </a:solidFill>
          </a:ln>
        </p:spPr>
        <p:txBody>
          <a:bodyPr wrap="square">
            <a:spAutoFit/>
          </a:bodyPr>
          <a:lstStyle/>
          <a:p>
            <a:r>
              <a:rPr lang="en-US" sz="2800" b="1" dirty="0" smtClean="0"/>
              <a:t>the great artist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ogulartic\zoynul\Joynul_Abedin_Painting_1.A.M.R.jpg"/>
          <p:cNvPicPr>
            <a:picLocks noChangeAspect="1" noChangeArrowheads="1"/>
          </p:cNvPicPr>
          <p:nvPr/>
        </p:nvPicPr>
        <p:blipFill>
          <a:blip r:embed="rId2" cstate="print"/>
          <a:srcRect/>
          <a:stretch>
            <a:fillRect/>
          </a:stretch>
        </p:blipFill>
        <p:spPr bwMode="auto">
          <a:xfrm>
            <a:off x="0" y="0"/>
            <a:ext cx="9144000" cy="6858000"/>
          </a:xfrm>
          <a:prstGeom prst="rect">
            <a:avLst/>
          </a:prstGeom>
          <a:ln w="38100" cap="sq" cmpd="thickThin">
            <a:solidFill>
              <a:srgbClr val="FF0000"/>
            </a:solidFill>
            <a:prstDash val="solid"/>
            <a:miter lim="800000"/>
          </a:ln>
          <a:effectLst>
            <a:innerShdw blurRad="76200">
              <a:srgbClr val="000000"/>
            </a:innerShdw>
          </a:effectLst>
        </p:spPr>
      </p:pic>
      <p:sp>
        <p:nvSpPr>
          <p:cNvPr id="4" name="TextBox 3"/>
          <p:cNvSpPr txBox="1"/>
          <p:nvPr/>
        </p:nvSpPr>
        <p:spPr>
          <a:xfrm>
            <a:off x="0" y="5334000"/>
            <a:ext cx="8458200" cy="584775"/>
          </a:xfrm>
          <a:prstGeom prst="rect">
            <a:avLst/>
          </a:prstGeom>
          <a:solidFill>
            <a:srgbClr val="00B050"/>
          </a:solidFill>
          <a:ln w="57150">
            <a:solidFill>
              <a:srgbClr val="FF0000"/>
            </a:solidFill>
          </a:ln>
        </p:spPr>
        <p:txBody>
          <a:bodyPr wrap="square" rtlCol="0">
            <a:spAutoFit/>
          </a:bodyPr>
          <a:lstStyle/>
          <a:p>
            <a:r>
              <a:rPr lang="en-US" sz="3200" dirty="0" smtClean="0"/>
              <a:t>Who is the Pioneer of Bangladeshi modern art?</a:t>
            </a:r>
            <a:endParaRPr lang="en-US" sz="3200" dirty="0"/>
          </a:p>
        </p:txBody>
      </p:sp>
      <p:sp>
        <p:nvSpPr>
          <p:cNvPr id="6" name="TextBox 5"/>
          <p:cNvSpPr txBox="1"/>
          <p:nvPr/>
        </p:nvSpPr>
        <p:spPr>
          <a:xfrm>
            <a:off x="0" y="6135469"/>
            <a:ext cx="2743200" cy="646331"/>
          </a:xfrm>
          <a:prstGeom prst="rect">
            <a:avLst/>
          </a:prstGeom>
          <a:solidFill>
            <a:srgbClr val="00B050"/>
          </a:solidFill>
          <a:ln w="76200">
            <a:solidFill>
              <a:srgbClr val="FF0000"/>
            </a:solidFill>
          </a:ln>
        </p:spPr>
        <p:txBody>
          <a:bodyPr wrap="square" rtlCol="0">
            <a:spAutoFit/>
          </a:bodyPr>
          <a:lstStyle/>
          <a:p>
            <a:r>
              <a:rPr lang="en-US" sz="3600" dirty="0" err="1" smtClean="0"/>
              <a:t>Zainul</a:t>
            </a:r>
            <a:r>
              <a:rPr lang="en-US" sz="3600" dirty="0" smtClean="0"/>
              <a:t> </a:t>
            </a:r>
            <a:r>
              <a:rPr lang="en-US" sz="3600" dirty="0" err="1" smtClean="0"/>
              <a:t>Abedin</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48270"/>
            <a:ext cx="6019800" cy="923330"/>
          </a:xfrm>
          <a:prstGeom prst="rect">
            <a:avLst/>
          </a:prstGeom>
          <a:noFill/>
        </p:spPr>
        <p:txBody>
          <a:bodyPr wrap="square" rtlCol="0">
            <a:spAutoFit/>
          </a:bodyPr>
          <a:lstStyle/>
          <a:p>
            <a:r>
              <a:rPr lang="en-US" sz="5400" dirty="0" smtClean="0">
                <a:solidFill>
                  <a:srgbClr val="00B050"/>
                </a:solidFill>
              </a:rPr>
              <a:t>Today’s lesson is---</a:t>
            </a:r>
            <a:endParaRPr lang="en-US" sz="5400" dirty="0">
              <a:solidFill>
                <a:srgbClr val="00B050"/>
              </a:solidFill>
            </a:endParaRPr>
          </a:p>
        </p:txBody>
      </p:sp>
      <p:sp>
        <p:nvSpPr>
          <p:cNvPr id="3" name="TextBox 2"/>
          <p:cNvSpPr txBox="1"/>
          <p:nvPr/>
        </p:nvSpPr>
        <p:spPr>
          <a:xfrm>
            <a:off x="457200" y="2674203"/>
            <a:ext cx="4724400" cy="830997"/>
          </a:xfrm>
          <a:prstGeom prst="rect">
            <a:avLst/>
          </a:prstGeom>
          <a:noFill/>
        </p:spPr>
        <p:txBody>
          <a:bodyPr wrap="square" rtlCol="0">
            <a:spAutoFit/>
          </a:bodyPr>
          <a:lstStyle/>
          <a:p>
            <a:r>
              <a:rPr lang="en-US" sz="4800" b="1" dirty="0" smtClean="0">
                <a:ln w="10541" cmpd="sng">
                  <a:solidFill>
                    <a:srgbClr val="00B050"/>
                  </a:solidFill>
                  <a:prstDash val="solid"/>
                </a:ln>
                <a:solidFill>
                  <a:srgbClr val="00B0F0"/>
                </a:solidFill>
              </a:rPr>
              <a:t>Class : Nine, Ten</a:t>
            </a:r>
            <a:endParaRPr lang="en-US" sz="4800" b="1" dirty="0">
              <a:ln w="10541" cmpd="sng">
                <a:solidFill>
                  <a:srgbClr val="00B050"/>
                </a:solidFill>
                <a:prstDash val="solid"/>
              </a:ln>
              <a:solidFill>
                <a:srgbClr val="00B0F0"/>
              </a:solidFill>
            </a:endParaRPr>
          </a:p>
        </p:txBody>
      </p:sp>
      <p:sp>
        <p:nvSpPr>
          <p:cNvPr id="4" name="TextBox 3"/>
          <p:cNvSpPr txBox="1"/>
          <p:nvPr/>
        </p:nvSpPr>
        <p:spPr>
          <a:xfrm>
            <a:off x="533400" y="3544669"/>
            <a:ext cx="3810000" cy="646331"/>
          </a:xfrm>
          <a:prstGeom prst="rect">
            <a:avLst/>
          </a:prstGeom>
          <a:noFill/>
        </p:spPr>
        <p:txBody>
          <a:bodyPr wrap="square" rtlCol="0">
            <a:spAutoFit/>
          </a:bodyPr>
          <a:lstStyle/>
          <a:p>
            <a:r>
              <a:rPr lang="en-US" sz="3600" dirty="0" smtClean="0">
                <a:ln>
                  <a:solidFill>
                    <a:srgbClr val="00B050"/>
                  </a:solidFill>
                </a:ln>
              </a:rPr>
              <a:t>English first paper</a:t>
            </a:r>
            <a:endParaRPr lang="en-US" sz="3600" dirty="0">
              <a:ln>
                <a:solidFill>
                  <a:srgbClr val="00B050"/>
                </a:solidFill>
              </a:ln>
            </a:endParaRPr>
          </a:p>
        </p:txBody>
      </p:sp>
      <p:sp>
        <p:nvSpPr>
          <p:cNvPr id="5" name="TextBox 4"/>
          <p:cNvSpPr txBox="1"/>
          <p:nvPr/>
        </p:nvSpPr>
        <p:spPr>
          <a:xfrm>
            <a:off x="533400" y="4412159"/>
            <a:ext cx="2895600" cy="769441"/>
          </a:xfrm>
          <a:prstGeom prst="rect">
            <a:avLst/>
          </a:prstGeom>
          <a:noFill/>
        </p:spPr>
        <p:txBody>
          <a:bodyPr wrap="square" rtlCol="0">
            <a:spAutoFit/>
          </a:bodyPr>
          <a:lstStyle/>
          <a:p>
            <a:r>
              <a:rPr lang="en-US" sz="4400" dirty="0" smtClean="0">
                <a:ln>
                  <a:solidFill>
                    <a:srgbClr val="00B0F0"/>
                  </a:solidFill>
                </a:ln>
                <a:solidFill>
                  <a:srgbClr val="0070C0"/>
                </a:solidFill>
                <a:effectLst/>
              </a:rPr>
              <a:t>Unit: Seven</a:t>
            </a:r>
            <a:endParaRPr lang="en-US" sz="4400" dirty="0">
              <a:ln>
                <a:solidFill>
                  <a:srgbClr val="00B0F0"/>
                </a:solidFill>
              </a:ln>
              <a:solidFill>
                <a:srgbClr val="0070C0"/>
              </a:solidFill>
              <a:effectLst/>
            </a:endParaRPr>
          </a:p>
        </p:txBody>
      </p:sp>
      <p:sp>
        <p:nvSpPr>
          <p:cNvPr id="6" name="TextBox 5"/>
          <p:cNvSpPr txBox="1"/>
          <p:nvPr/>
        </p:nvSpPr>
        <p:spPr>
          <a:xfrm>
            <a:off x="533400" y="5373469"/>
            <a:ext cx="2743200" cy="646331"/>
          </a:xfrm>
          <a:prstGeom prst="rect">
            <a:avLst/>
          </a:prstGeom>
          <a:noFill/>
        </p:spPr>
        <p:txBody>
          <a:bodyPr wrap="square" rtlCol="0">
            <a:spAutoFit/>
          </a:bodyPr>
          <a:lstStyle/>
          <a:p>
            <a:r>
              <a:rPr lang="en-US" sz="3600" dirty="0" smtClean="0">
                <a:ln>
                  <a:solidFill>
                    <a:srgbClr val="00B050"/>
                  </a:solidFill>
                </a:ln>
                <a:solidFill>
                  <a:srgbClr val="7030A0"/>
                </a:solidFill>
              </a:rPr>
              <a:t>Lesson : One</a:t>
            </a:r>
            <a:endParaRPr lang="en-US" sz="3600" dirty="0">
              <a:ln>
                <a:solidFill>
                  <a:srgbClr val="00B050"/>
                </a:solidFill>
              </a:ln>
              <a:solidFill>
                <a:srgbClr val="7030A0"/>
              </a:solidFill>
            </a:endParaRPr>
          </a:p>
        </p:txBody>
      </p:sp>
      <p:sp>
        <p:nvSpPr>
          <p:cNvPr id="7" name="TextBox 6"/>
          <p:cNvSpPr txBox="1"/>
          <p:nvPr/>
        </p:nvSpPr>
        <p:spPr>
          <a:xfrm>
            <a:off x="457200" y="1676400"/>
            <a:ext cx="6934200" cy="707886"/>
          </a:xfrm>
          <a:prstGeom prst="rect">
            <a:avLst/>
          </a:prstGeom>
          <a:noFill/>
        </p:spPr>
        <p:txBody>
          <a:bodyPr wrap="square" rtlCol="0">
            <a:spAutoFit/>
          </a:bodyPr>
          <a:lstStyle/>
          <a:p>
            <a:r>
              <a:rPr lang="en-US" sz="4000" dirty="0" err="1" smtClean="0">
                <a:ln>
                  <a:solidFill>
                    <a:srgbClr val="00B0F0"/>
                  </a:solidFill>
                </a:ln>
                <a:solidFill>
                  <a:srgbClr val="0070C0"/>
                </a:solidFill>
                <a:effectLst>
                  <a:outerShdw blurRad="63500" sx="102000" sy="102000" algn="ctr" rotWithShape="0">
                    <a:prstClr val="black">
                      <a:alpha val="40000"/>
                    </a:prstClr>
                  </a:outerShdw>
                </a:effectLst>
              </a:rPr>
              <a:t>Zainul</a:t>
            </a:r>
            <a:r>
              <a:rPr lang="en-US" sz="4000" dirty="0" smtClean="0">
                <a:ln>
                  <a:solidFill>
                    <a:srgbClr val="00B0F0"/>
                  </a:solidFill>
                </a:ln>
                <a:solidFill>
                  <a:srgbClr val="0070C0"/>
                </a:solidFill>
                <a:effectLst>
                  <a:outerShdw blurRad="63500" sx="102000" sy="102000" algn="ctr" rotWithShape="0">
                    <a:prstClr val="black">
                      <a:alpha val="40000"/>
                    </a:prstClr>
                  </a:outerShdw>
                </a:effectLst>
              </a:rPr>
              <a:t> </a:t>
            </a:r>
            <a:r>
              <a:rPr lang="en-US" sz="4000" dirty="0" err="1" smtClean="0">
                <a:ln>
                  <a:solidFill>
                    <a:srgbClr val="00B0F0"/>
                  </a:solidFill>
                </a:ln>
                <a:solidFill>
                  <a:srgbClr val="0070C0"/>
                </a:solidFill>
                <a:effectLst>
                  <a:outerShdw blurRad="63500" sx="102000" sy="102000" algn="ctr" rotWithShape="0">
                    <a:prstClr val="black">
                      <a:alpha val="40000"/>
                    </a:prstClr>
                  </a:outerShdw>
                </a:effectLst>
              </a:rPr>
              <a:t>abedin</a:t>
            </a:r>
            <a:r>
              <a:rPr lang="en-US" sz="4000" dirty="0" smtClean="0">
                <a:ln>
                  <a:solidFill>
                    <a:srgbClr val="00B0F0"/>
                  </a:solidFill>
                </a:ln>
                <a:solidFill>
                  <a:srgbClr val="0070C0"/>
                </a:solidFill>
                <a:effectLst>
                  <a:outerShdw blurRad="63500" sx="102000" sy="102000" algn="ctr" rotWithShape="0">
                    <a:prstClr val="black">
                      <a:alpha val="40000"/>
                    </a:prstClr>
                  </a:outerShdw>
                </a:effectLst>
              </a:rPr>
              <a:t>, the great artist</a:t>
            </a:r>
            <a:endParaRPr lang="en-US" sz="4000" dirty="0">
              <a:ln>
                <a:solidFill>
                  <a:srgbClr val="00B0F0"/>
                </a:solidFill>
              </a:ln>
              <a:solidFill>
                <a:srgbClr val="0070C0"/>
              </a:solidFill>
              <a:effectLst>
                <a:outerShdw blurRad="63500" sx="102000" sy="102000" algn="ctr" rotWithShape="0">
                  <a:prstClr val="black">
                    <a:alpha val="40000"/>
                  </a:prstClr>
                </a:outerShdw>
              </a:effectLst>
            </a:endParaRPr>
          </a:p>
        </p:txBody>
      </p:sp>
      <p:sp>
        <p:nvSpPr>
          <p:cNvPr id="8" name="TextBox 7"/>
          <p:cNvSpPr txBox="1"/>
          <p:nvPr/>
        </p:nvSpPr>
        <p:spPr>
          <a:xfrm>
            <a:off x="533400" y="6167735"/>
            <a:ext cx="2743200" cy="461665"/>
          </a:xfrm>
          <a:prstGeom prst="rect">
            <a:avLst/>
          </a:prstGeom>
          <a:noFill/>
        </p:spPr>
        <p:txBody>
          <a:bodyPr wrap="square" rtlCol="0">
            <a:spAutoFit/>
          </a:bodyPr>
          <a:lstStyle/>
          <a:p>
            <a:r>
              <a:rPr lang="en-US" sz="2400" dirty="0" smtClean="0">
                <a:ln>
                  <a:solidFill>
                    <a:srgbClr val="7030A0"/>
                  </a:solidFill>
                </a:ln>
                <a:solidFill>
                  <a:srgbClr val="7030A0"/>
                </a:solidFill>
              </a:rPr>
              <a:t>Time:50 minutes</a:t>
            </a:r>
            <a:endParaRPr lang="en-US" sz="2400" dirty="0">
              <a:ln>
                <a:solidFill>
                  <a:srgbClr val="7030A0"/>
                </a:solidFill>
              </a:ln>
              <a:solidFill>
                <a:srgbClr val="7030A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1462</TotalTime>
  <Words>1141</Words>
  <Application>Microsoft Office PowerPoint</Application>
  <PresentationFormat>On-screen Show (4:3)</PresentationFormat>
  <Paragraphs>110</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226</cp:revision>
  <dcterms:created xsi:type="dcterms:W3CDTF">2015-03-02T17:50:45Z</dcterms:created>
  <dcterms:modified xsi:type="dcterms:W3CDTF">2020-08-07T12:57:37Z</dcterms:modified>
</cp:coreProperties>
</file>