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98" r:id="rId5"/>
    <p:sldId id="297" r:id="rId6"/>
    <p:sldId id="278" r:id="rId7"/>
    <p:sldId id="279" r:id="rId8"/>
    <p:sldId id="280" r:id="rId9"/>
    <p:sldId id="281" r:id="rId10"/>
    <p:sldId id="301" r:id="rId11"/>
    <p:sldId id="291" r:id="rId12"/>
    <p:sldId id="306" r:id="rId13"/>
    <p:sldId id="292" r:id="rId14"/>
    <p:sldId id="293" r:id="rId15"/>
    <p:sldId id="304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FFF"/>
    <a:srgbClr val="BC5610"/>
    <a:srgbClr val="009900"/>
    <a:srgbClr val="00FFFF"/>
    <a:srgbClr val="FF6600"/>
    <a:srgbClr val="EBFFFF"/>
    <a:srgbClr val="FFC5C5"/>
    <a:srgbClr val="FF5050"/>
    <a:srgbClr val="00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F5C1-C5BC-405A-8B4B-C3F1C7987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8324C-8FB7-4E78-88E7-917C6145E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5767D-5959-4023-8677-9C58D5ED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3BD15-BB58-4FFC-856A-63AEB078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D585-6F8D-4A95-B02C-8C2158C3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1A57-E07C-484A-AF3B-82CF4699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0CAC4-D5F4-4D6E-91BB-9F9DE8667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1CF51-C308-4F59-8138-1BA6E3E0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D2C94-EC3B-49B0-8BBA-93171AEE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5EA86-B679-44E8-87D8-C05683BA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3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C72451-6EF0-4F0B-82EE-A084BD90A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7C57D-E465-46AA-A2F3-38677F1B1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A874-B2C2-4E5A-9C12-ADBC769E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BDB59-212C-471D-AAFF-AF228D10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6BBFC-AF9A-48D5-9B4D-F3CC32A2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EE02-C6CA-44FB-AF87-9249F400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8CCA1-D588-49D0-BC76-945F2619F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5EAFF-F766-49B4-BAC8-6832A4C5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B50EB-9B3F-407A-86CD-BF87C230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0777E-C8FC-4C58-A583-47B5634D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C9B5-55B8-4ADB-83AC-8FECDDAA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7C313-BC5F-48DD-BA02-09FD27C9E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4DEF7-92AE-468A-861D-69E4E1DF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01F60-3C1F-48E0-8544-20483D63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625C-811E-46A8-A8C1-533C5E05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527D-2676-4E2B-B2BD-8870F4F3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BD43-9AD4-4EBE-AC9A-3B2B52561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4942B-B245-4353-9424-F14BEB84B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3C44E-B2CA-4207-A39E-60320F74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A4A2D-69C5-4640-977A-2B61EB1B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63485-D24B-4841-9274-793485BF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6076-AC02-42E8-863B-391F2228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8FEDB-AFF1-42F3-BD77-396F86F5F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9A10A-02C6-480D-B908-63FCD1CF0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577CE-799B-45E5-9969-9BF79839D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388B8-EE35-4EBD-9BD2-C179D4C08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DFE62-703A-41CC-A0A0-6387C9E5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D868B-0778-4E8A-8CBF-59648F4D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74537-2DD3-4CC9-B086-3CB9F0A1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6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7587-7F36-4F33-8E3B-B3B480E6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0CD8B-521E-4CFF-91A7-77531B9D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7BCA0-53CF-46D9-8CF2-18E26C5E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97769-E2CC-4C66-A2B0-73A45B89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4705B-67CD-4DE9-8830-01F4A77C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9AA83-2071-4920-85FC-06C506CD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92DC6-3001-4567-B6CF-D068FC5C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6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2B8C-0D99-4944-BAE6-C84CBDE0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F4ABC-DA70-477F-B7E4-4509E21E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67078-7B6B-405C-ABB2-D2A462086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B249B-230C-4BA4-A98F-0E9774D2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4330C-AFCC-4675-A60F-5972A223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722C4-2D7C-4EB5-8E53-1B6B6B52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3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A7D4-2290-4C63-98AC-1FE8C2BF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4C51D-CCF7-4022-A449-0BC9C3B30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52D37-8090-4980-9165-89633D01A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14308-C546-4A5D-8F02-9BEB827E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7183D-7547-4303-883B-793D8A5E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62AE1-4CC6-4C5A-BA2A-0350C9C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CD517-BDA8-4992-A520-E59BC0BC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2D5A-91BD-4B87-821C-1210C239B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9CEF4-9D40-4D07-A29D-7E816B3A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5741-E3DB-4188-A7FD-BA9E0B512A0C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34E9E-1968-4F90-A1D3-13A7B9540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F3C6E-EEFA-4F83-A03E-52B342A0D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1CC9-D9E5-4D5B-9A36-BCF887F19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2E5E-AA4A-4342-B957-7A54CD88A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1" y="-50292"/>
            <a:ext cx="11475720" cy="6885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AE3A28-8137-4A7C-8481-4963EE5DBD05}"/>
              </a:ext>
            </a:extLst>
          </p:cNvPr>
          <p:cNvSpPr txBox="1"/>
          <p:nvPr/>
        </p:nvSpPr>
        <p:spPr>
          <a:xfrm>
            <a:off x="2885442" y="2423162"/>
            <a:ext cx="6766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8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BDF8515-C9A5-499C-9C7E-60256AEC4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6" r="5714" b="4974"/>
          <a:stretch/>
        </p:blipFill>
        <p:spPr>
          <a:xfrm>
            <a:off x="6132179" y="2162626"/>
            <a:ext cx="6031084" cy="3730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9F8553-438D-4EFA-BFEC-3E878BEA4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49" t="26890" r="31773" b="26164"/>
          <a:stretch/>
        </p:blipFill>
        <p:spPr>
          <a:xfrm>
            <a:off x="6168570" y="2685139"/>
            <a:ext cx="5763795" cy="3541486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E50F0423-1827-40CF-BCAD-D62188016170}"/>
              </a:ext>
            </a:extLst>
          </p:cNvPr>
          <p:cNvSpPr txBox="1">
            <a:spLocks/>
          </p:cNvSpPr>
          <p:nvPr/>
        </p:nvSpPr>
        <p:spPr>
          <a:xfrm>
            <a:off x="236662" y="106680"/>
            <a:ext cx="5897879" cy="67513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হৃৎপিন্ড</a:t>
            </a:r>
            <a:r>
              <a:rPr lang="en-US" sz="2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ের</a:t>
            </a:r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কপাটিকাসমূহঃ</a:t>
            </a:r>
            <a:endParaRPr lang="en-US" sz="2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4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2"/>
              </a:rPr>
              <a:t>(ক) </a:t>
            </a:r>
            <a:r>
              <a:rPr lang="bn-BD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বাইকাসপিড</a:t>
            </a:r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14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মাইট্রাল</a:t>
            </a:r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কপাটিকা </a:t>
            </a:r>
            <a:endParaRPr lang="en-US" sz="144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ট্রাইকাসপিড কপাটিকা  </a:t>
            </a:r>
            <a:endParaRPr lang="en-US" sz="144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14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পালমোনারি</a:t>
            </a:r>
            <a:r>
              <a:rPr lang="bn-BD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কপাটিকা</a:t>
            </a:r>
            <a:endParaRPr lang="en-US" sz="144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14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অ্যাওটিক</a:t>
            </a:r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কপাটিকা</a:t>
            </a:r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(ঙ) </a:t>
            </a:r>
            <a:r>
              <a:rPr lang="en-US" sz="14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ইউষ্টেসিয়ান</a:t>
            </a:r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কপাটিকা</a:t>
            </a:r>
            <a:endParaRPr lang="en-US" sz="144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(চ) </a:t>
            </a:r>
            <a:r>
              <a:rPr lang="en-US" sz="14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থিবেসিয়ান</a:t>
            </a:r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কপাটিকা</a:t>
            </a:r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14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কপাটিকা</a:t>
            </a:r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।   </a:t>
            </a:r>
            <a:r>
              <a:rPr lang="bn-BD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4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12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7" name="Down Arrow 4">
            <a:extLst>
              <a:ext uri="{FF2B5EF4-FFF2-40B4-BE49-F238E27FC236}">
                <a16:creationId xmlns:a16="http://schemas.microsoft.com/office/drawing/2014/main" id="{B1812500-0FE3-4E29-B8BB-A865819D5EF6}"/>
              </a:ext>
            </a:extLst>
          </p:cNvPr>
          <p:cNvSpPr/>
          <p:nvPr/>
        </p:nvSpPr>
        <p:spPr>
          <a:xfrm rot="3611478">
            <a:off x="9893453" y="2815943"/>
            <a:ext cx="469858" cy="8705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Down Arrow 4">
            <a:extLst>
              <a:ext uri="{FF2B5EF4-FFF2-40B4-BE49-F238E27FC236}">
                <a16:creationId xmlns:a16="http://schemas.microsoft.com/office/drawing/2014/main" id="{049CFE9D-605F-4B0A-BECA-3708865228AE}"/>
              </a:ext>
            </a:extLst>
          </p:cNvPr>
          <p:cNvSpPr/>
          <p:nvPr/>
        </p:nvSpPr>
        <p:spPr>
          <a:xfrm rot="17654604">
            <a:off x="7653506" y="2808540"/>
            <a:ext cx="469858" cy="87067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Down Arrow 4">
            <a:extLst>
              <a:ext uri="{FF2B5EF4-FFF2-40B4-BE49-F238E27FC236}">
                <a16:creationId xmlns:a16="http://schemas.microsoft.com/office/drawing/2014/main" id="{3D6AB39E-F7F0-45CD-98DD-9D545E2E8492}"/>
              </a:ext>
            </a:extLst>
          </p:cNvPr>
          <p:cNvSpPr/>
          <p:nvPr/>
        </p:nvSpPr>
        <p:spPr>
          <a:xfrm rot="7030227">
            <a:off x="9201386" y="5092618"/>
            <a:ext cx="469858" cy="62333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Down Arrow 4">
            <a:extLst>
              <a:ext uri="{FF2B5EF4-FFF2-40B4-BE49-F238E27FC236}">
                <a16:creationId xmlns:a16="http://schemas.microsoft.com/office/drawing/2014/main" id="{BB8EB700-70B3-45B0-A81A-1F41BDE53717}"/>
              </a:ext>
            </a:extLst>
          </p:cNvPr>
          <p:cNvSpPr/>
          <p:nvPr/>
        </p:nvSpPr>
        <p:spPr>
          <a:xfrm rot="14157913">
            <a:off x="8001970" y="4095724"/>
            <a:ext cx="469858" cy="12216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Down Arrow 4">
            <a:extLst>
              <a:ext uri="{FF2B5EF4-FFF2-40B4-BE49-F238E27FC236}">
                <a16:creationId xmlns:a16="http://schemas.microsoft.com/office/drawing/2014/main" id="{70C18F5F-7B5A-4106-93FE-541DD842F677}"/>
              </a:ext>
            </a:extLst>
          </p:cNvPr>
          <p:cNvSpPr/>
          <p:nvPr/>
        </p:nvSpPr>
        <p:spPr>
          <a:xfrm rot="15575968">
            <a:off x="8032585" y="4108960"/>
            <a:ext cx="417550" cy="1077426"/>
          </a:xfrm>
          <a:prstGeom prst="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Down Arrow 4">
            <a:extLst>
              <a:ext uri="{FF2B5EF4-FFF2-40B4-BE49-F238E27FC236}">
                <a16:creationId xmlns:a16="http://schemas.microsoft.com/office/drawing/2014/main" id="{59CA60A6-3611-42DF-ADB9-6DB2206AC92E}"/>
              </a:ext>
            </a:extLst>
          </p:cNvPr>
          <p:cNvSpPr/>
          <p:nvPr/>
        </p:nvSpPr>
        <p:spPr>
          <a:xfrm rot="14505532">
            <a:off x="8494511" y="4391961"/>
            <a:ext cx="327626" cy="1420634"/>
          </a:xfrm>
          <a:prstGeom prst="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DBD51E8-651C-40B9-A690-775BDCB6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24" t="12275" r="12737" b="17249"/>
          <a:stretch/>
        </p:blipFill>
        <p:spPr>
          <a:xfrm>
            <a:off x="6133899" y="2633124"/>
            <a:ext cx="6031084" cy="35414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AFDCBE-7EBE-48F2-BA7E-0C3F58B689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89" t="12276" r="14286" b="16401"/>
          <a:stretch/>
        </p:blipFill>
        <p:spPr>
          <a:xfrm>
            <a:off x="6161759" y="2633123"/>
            <a:ext cx="5997640" cy="353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71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348569E-4E43-4472-847E-442FE39E08E5}"/>
              </a:ext>
            </a:extLst>
          </p:cNvPr>
          <p:cNvSpPr txBox="1">
            <a:spLocks/>
          </p:cNvSpPr>
          <p:nvPr/>
        </p:nvSpPr>
        <p:spPr>
          <a:xfrm>
            <a:off x="236662" y="106680"/>
            <a:ext cx="6164138" cy="67513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9200" b="1" dirty="0">
              <a:solidFill>
                <a:srgbClr val="FF505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হৃৎপিন্ড</a:t>
            </a:r>
            <a:r>
              <a:rPr lang="en-US" sz="19200" b="1" dirty="0" err="1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ের</a:t>
            </a:r>
            <a:r>
              <a:rPr lang="en-US" sz="19200" b="1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9200" b="1" dirty="0" err="1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সংযোগী</a:t>
            </a:r>
            <a:r>
              <a:rPr lang="en-US" sz="19200" b="1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9200" b="1" dirty="0" err="1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টিস্যু</a:t>
            </a:r>
            <a:r>
              <a:rPr lang="en-US" sz="19200" b="1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- </a:t>
            </a:r>
          </a:p>
          <a:p>
            <a:pPr algn="l"/>
            <a:endParaRPr lang="en-US" sz="19200" b="1" dirty="0">
              <a:solidFill>
                <a:srgbClr val="FF505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হৃৎপেশিতে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কতগুলো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প্রয়োজনীয়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বিশেষ</a:t>
            </a:r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ধরণের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গঠন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থাকে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,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যারা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হৃৎস্পন্দন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সৃষ্টি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ও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পরিবহন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এদেরকে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হৃৎপিণ্ডের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সংযোগী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টিস্যু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বলে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এরা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হল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-</a:t>
            </a: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(ক)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সাইনোঅ্যাট্রিয়াল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নোড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(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SAN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) </a:t>
            </a: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(খ)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অ্যাট্রিও-ভেন্ট্রিকুলার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নোড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(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AVN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) </a:t>
            </a: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(গ)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বান্ডল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অব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হিজ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(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BH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) </a:t>
            </a: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(ঘ)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বান্ডল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অব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হিজের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ডান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বাম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শাখা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(ঙ)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পারকিনজি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ফাইবার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(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Purkinje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fibres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) </a:t>
            </a: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  <a:r>
              <a:rPr lang="en-US" sz="19200" b="1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bn-BD" sz="19200" b="1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4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12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62BC48-0711-4299-A42E-538FE4CA1C97}"/>
              </a:ext>
            </a:extLst>
          </p:cNvPr>
          <p:cNvGrpSpPr/>
          <p:nvPr/>
        </p:nvGrpSpPr>
        <p:grpSpPr>
          <a:xfrm>
            <a:off x="6534163" y="1382484"/>
            <a:ext cx="5250092" cy="4325158"/>
            <a:chOff x="2630631" y="1371600"/>
            <a:chExt cx="6841029" cy="4411104"/>
          </a:xfrm>
          <a:solidFill>
            <a:srgbClr val="C1FFFF"/>
          </a:solidFill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436F23-1CFF-424B-8E53-1885EBC30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0" r="13333"/>
            <a:stretch/>
          </p:blipFill>
          <p:spPr>
            <a:xfrm>
              <a:off x="3635507" y="1371600"/>
              <a:ext cx="4980816" cy="4411104"/>
            </a:xfrm>
            <a:prstGeom prst="rect">
              <a:avLst/>
            </a:prstGeom>
            <a:grp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0DCE89-EAF9-444E-B65F-E7EDAE5B8118}"/>
                </a:ext>
              </a:extLst>
            </p:cNvPr>
            <p:cNvSpPr txBox="1"/>
            <p:nvPr/>
          </p:nvSpPr>
          <p:spPr>
            <a:xfrm>
              <a:off x="2630631" y="2647651"/>
              <a:ext cx="1291936" cy="4080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AVN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C5ED7F-41D5-406E-BC30-8DBA62FBC9E2}"/>
                </a:ext>
              </a:extLst>
            </p:cNvPr>
            <p:cNvSpPr txBox="1"/>
            <p:nvPr/>
          </p:nvSpPr>
          <p:spPr>
            <a:xfrm>
              <a:off x="2809241" y="1752600"/>
              <a:ext cx="1454495" cy="4080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SAN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E79D6F-C9A4-462F-BB7A-5AD0E869DFEC}"/>
                </a:ext>
              </a:extLst>
            </p:cNvPr>
            <p:cNvSpPr txBox="1"/>
            <p:nvPr/>
          </p:nvSpPr>
          <p:spPr>
            <a:xfrm>
              <a:off x="3276600" y="4721388"/>
              <a:ext cx="1672936" cy="6591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ডান বান্ডেল অব হিজ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2F8243-D0BE-4992-9194-CC90E30076B3}"/>
                </a:ext>
              </a:extLst>
            </p:cNvPr>
            <p:cNvSpPr txBox="1"/>
            <p:nvPr/>
          </p:nvSpPr>
          <p:spPr>
            <a:xfrm>
              <a:off x="2774604" y="3732048"/>
              <a:ext cx="1672936" cy="6591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বাম বান্ডেল অব হিজ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84AED-8E43-4CED-8BAB-66C8F3F02ECF}"/>
                </a:ext>
              </a:extLst>
            </p:cNvPr>
            <p:cNvSpPr txBox="1"/>
            <p:nvPr/>
          </p:nvSpPr>
          <p:spPr>
            <a:xfrm>
              <a:off x="8307532" y="2724595"/>
              <a:ext cx="1164128" cy="6591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বান্ডেল অব হিজ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04C785-ACA7-4EE7-8216-B15617BFA940}"/>
                </a:ext>
              </a:extLst>
            </p:cNvPr>
            <p:cNvSpPr/>
            <p:nvPr/>
          </p:nvSpPr>
          <p:spPr>
            <a:xfrm rot="5400000">
              <a:off x="8121134" y="4326756"/>
              <a:ext cx="1676400" cy="52937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IN" b="1" dirty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পারকিনজি্ তন্তু </a:t>
              </a:r>
              <a:endParaRPr lang="en-US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17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A905EE-D060-41FE-B40D-C74F49450955}"/>
              </a:ext>
            </a:extLst>
          </p:cNvPr>
          <p:cNvSpPr/>
          <p:nvPr/>
        </p:nvSpPr>
        <p:spPr>
          <a:xfrm>
            <a:off x="2493964" y="462628"/>
            <a:ext cx="5900737" cy="110490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7670A-82CB-4EB8-8263-E0A6D8F81616}"/>
              </a:ext>
            </a:extLst>
          </p:cNvPr>
          <p:cNvSpPr txBox="1">
            <a:spLocks/>
          </p:cNvSpPr>
          <p:nvPr/>
        </p:nvSpPr>
        <p:spPr>
          <a:xfrm>
            <a:off x="595084" y="3730170"/>
            <a:ext cx="10551885" cy="1374487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800" b="1" dirty="0">
                <a:latin typeface="NikoshBAN" pitchFamily="2" charset="0"/>
                <a:cs typeface="NikoshBAN" pitchFamily="2" charset="0"/>
              </a:rPr>
              <a:t>মানুষের হৃ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পিণ্ডের লম্বচ্ছেদের চিহ্নিত চিত্র অংকন কর।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7B91B0-8BF9-45FD-A293-42DCA275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0" b="97400" l="2400" r="964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92453" y="324259"/>
            <a:ext cx="2919041" cy="2257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310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0B4F30-E117-45F9-89E5-73BEF427C658}"/>
              </a:ext>
            </a:extLst>
          </p:cNvPr>
          <p:cNvSpPr txBox="1"/>
          <p:nvPr/>
        </p:nvSpPr>
        <p:spPr>
          <a:xfrm>
            <a:off x="4215307" y="1082"/>
            <a:ext cx="292906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8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2F725C-422D-460E-8E15-6F47EAC2DEB5}"/>
              </a:ext>
            </a:extLst>
          </p:cNvPr>
          <p:cNvSpPr txBox="1">
            <a:spLocks/>
          </p:cNvSpPr>
          <p:nvPr/>
        </p:nvSpPr>
        <p:spPr>
          <a:xfrm>
            <a:off x="458516" y="2417733"/>
            <a:ext cx="11178527" cy="294467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800" b="1" dirty="0">
                <a:latin typeface="NikoshBAN" pitchFamily="2" charset="0"/>
                <a:cs typeface="NikoshBAN" pitchFamily="2" charset="0"/>
              </a:rPr>
              <a:t>১। অলিন্দ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অ্যাট্রিয়াম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কী?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800" b="1" dirty="0">
                <a:latin typeface="NikoshBAN" pitchFamily="2" charset="0"/>
                <a:cs typeface="NikoshBAN" pitchFamily="2" charset="0"/>
              </a:rPr>
              <a:t>২।সেমিলুনার কপাটিকা কোথায় থাকে?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800" b="1" dirty="0">
                <a:latin typeface="NikoshBAN" pitchFamily="2" charset="0"/>
                <a:cs typeface="NikoshBAN" pitchFamily="2" charset="0"/>
              </a:rPr>
              <a:t>৩। কোন কপাটিকাকে মাইট্রাল ভাল্ব বলা হয়?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4800" b="1" dirty="0">
                <a:latin typeface="NikoshBAN" pitchFamily="2" charset="0"/>
                <a:cs typeface="NikoshBAN" pitchFamily="2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01490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6B98CCD-1FEC-4359-9CD6-1AD21C90C733}"/>
              </a:ext>
            </a:extLst>
          </p:cNvPr>
          <p:cNvSpPr/>
          <p:nvPr/>
        </p:nvSpPr>
        <p:spPr>
          <a:xfrm>
            <a:off x="2346960" y="76200"/>
            <a:ext cx="7798526" cy="2021838"/>
          </a:xfrm>
          <a:prstGeom prst="triangl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294D6-6CBB-4E68-A598-FC6DC1D6E0AD}"/>
              </a:ext>
            </a:extLst>
          </p:cNvPr>
          <p:cNvSpPr/>
          <p:nvPr/>
        </p:nvSpPr>
        <p:spPr>
          <a:xfrm>
            <a:off x="2895600" y="2098094"/>
            <a:ext cx="6822467" cy="2626306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69760929-2C9A-4A1D-BDCB-70D1C9EF1C6E}"/>
              </a:ext>
            </a:extLst>
          </p:cNvPr>
          <p:cNvGrpSpPr/>
          <p:nvPr/>
        </p:nvGrpSpPr>
        <p:grpSpPr>
          <a:xfrm>
            <a:off x="3185160" y="2819400"/>
            <a:ext cx="1867989" cy="1120745"/>
            <a:chOff x="4572379" y="3007117"/>
            <a:chExt cx="1867989" cy="11207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879E65-DA41-47C9-A1A9-1EDC114C3FF8}"/>
                </a:ext>
              </a:extLst>
            </p:cNvPr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29B685-E36E-4450-925C-69B78FA20604}"/>
                </a:ext>
              </a:extLst>
            </p:cNvPr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7315AF-A01B-4029-85CE-E817C95A50AF}"/>
                </a:ext>
              </a:extLst>
            </p:cNvPr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43CDEB-3B82-4182-9B6A-B09F8F17FDDD}"/>
                </a:ext>
              </a:extLst>
            </p:cNvPr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8CF6F1-9830-4BD0-AABE-60A37FF30376}"/>
              </a:ext>
            </a:extLst>
          </p:cNvPr>
          <p:cNvGrpSpPr/>
          <p:nvPr/>
        </p:nvGrpSpPr>
        <p:grpSpPr>
          <a:xfrm>
            <a:off x="7543800" y="2804160"/>
            <a:ext cx="1867989" cy="1120745"/>
            <a:chOff x="4572379" y="3007117"/>
            <a:chExt cx="1867989" cy="1120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4CBA37-04A5-49A9-8D56-2BA9DF676C43}"/>
                </a:ext>
              </a:extLst>
            </p:cNvPr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AD4A8A-D338-42BB-ABA4-629F62AA6AC3}"/>
                </a:ext>
              </a:extLst>
            </p:cNvPr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E18511-6AAE-481F-84AA-350EBB4317BF}"/>
                </a:ext>
              </a:extLst>
            </p:cNvPr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FDC23B-27B3-4774-AD6A-18D20AE3EEBA}"/>
                </a:ext>
              </a:extLst>
            </p:cNvPr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FBD7A64-AD5A-4A14-9F7D-73EF78F6231D}"/>
              </a:ext>
            </a:extLst>
          </p:cNvPr>
          <p:cNvSpPr/>
          <p:nvPr/>
        </p:nvSpPr>
        <p:spPr>
          <a:xfrm>
            <a:off x="5715000" y="2392680"/>
            <a:ext cx="1312818" cy="1907303"/>
          </a:xfrm>
          <a:prstGeom prst="rect">
            <a:avLst/>
          </a:prstGeom>
          <a:solidFill>
            <a:srgbClr val="BC56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DC4C1BED-B62E-4FD5-A53A-F26BD47E215A}"/>
              </a:ext>
            </a:extLst>
          </p:cNvPr>
          <p:cNvSpPr txBox="1">
            <a:spLocks/>
          </p:cNvSpPr>
          <p:nvPr/>
        </p:nvSpPr>
        <p:spPr>
          <a:xfrm>
            <a:off x="365760" y="4876800"/>
            <a:ext cx="11262360" cy="16764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19200" b="1" dirty="0">
                <a:latin typeface="NikoshBAN" pitchFamily="2" charset="0"/>
                <a:cs typeface="NikoshBAN" pitchFamily="2" charset="0"/>
              </a:rPr>
              <a:t>হৃ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19200" b="1" dirty="0">
                <a:latin typeface="NikoshBAN" pitchFamily="2" charset="0"/>
                <a:cs typeface="NikoshBAN" pitchFamily="2" charset="0"/>
              </a:rPr>
              <a:t>পিণ্ডের রক্তসঞ্চালন কপাটিকা দ্বারা নিয়ন্ত্রিত –উক্তিটি বিশ্লেষণ কর।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9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en-US" sz="19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19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7700" b="1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b="1" i="1" dirty="0">
              <a:solidFill>
                <a:schemeClr val="bg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r>
              <a:rPr lang="en-US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86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3CE15-2DB6-4FDC-A6B4-50D54D8A8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8" b="91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18" y="43542"/>
            <a:ext cx="85725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B5A7F8-31D2-48FC-B407-4213B9E80646}"/>
              </a:ext>
            </a:extLst>
          </p:cNvPr>
          <p:cNvSpPr/>
          <p:nvPr/>
        </p:nvSpPr>
        <p:spPr>
          <a:xfrm>
            <a:off x="2325915" y="1544166"/>
            <a:ext cx="743344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5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5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5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5000" dirty="0"/>
          </a:p>
        </p:txBody>
      </p:sp>
    </p:spTree>
    <p:extLst>
      <p:ext uri="{BB962C8B-B14F-4D97-AF65-F5344CB8AC3E}">
        <p14:creationId xmlns:p14="http://schemas.microsoft.com/office/powerpoint/2010/main" val="11021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:\flower\flower23.jpg">
            <a:extLst>
              <a:ext uri="{FF2B5EF4-FFF2-40B4-BE49-F238E27FC236}">
                <a16:creationId xmlns:a16="http://schemas.microsoft.com/office/drawing/2014/main" id="{314CBAD4-9B1C-405E-AC26-58014AE9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37" y="691694"/>
            <a:ext cx="7099554" cy="5424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4433C-B9D7-4D60-BC93-22E231A2E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2" y="3108659"/>
            <a:ext cx="2418553" cy="2377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967DCF-4708-4D5A-9BD2-5853749D42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34" y="2962118"/>
            <a:ext cx="2412594" cy="23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7B0AA5-96E7-4380-A5FE-44C79E808DC1}"/>
              </a:ext>
            </a:extLst>
          </p:cNvPr>
          <p:cNvSpPr txBox="1"/>
          <p:nvPr/>
        </p:nvSpPr>
        <p:spPr>
          <a:xfrm>
            <a:off x="4712681" y="580033"/>
            <a:ext cx="250953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A0C94-7B99-4899-BD84-E40ACEA46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6" y="520511"/>
            <a:ext cx="2213126" cy="2630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1209EE-C1C2-4DFC-9B02-5FCD3ED9C9A1}"/>
              </a:ext>
            </a:extLst>
          </p:cNvPr>
          <p:cNvSpPr/>
          <p:nvPr/>
        </p:nvSpPr>
        <p:spPr>
          <a:xfrm>
            <a:off x="81733" y="3319989"/>
            <a:ext cx="64799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3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44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bn-IN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827F10-B7A6-4C96-9424-D89B5A3E5E7C}"/>
              </a:ext>
            </a:extLst>
          </p:cNvPr>
          <p:cNvGrpSpPr/>
          <p:nvPr/>
        </p:nvGrpSpPr>
        <p:grpSpPr>
          <a:xfrm rot="20710929" flipH="1">
            <a:off x="5113919" y="1507530"/>
            <a:ext cx="1533032" cy="3250617"/>
            <a:chOff x="10621841" y="2571566"/>
            <a:chExt cx="1570159" cy="42864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08151C-4AD6-490E-8D7E-D6A25E331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87F13B-C983-4C94-8E71-4AC98CADD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647131" y="2954904"/>
              <a:ext cx="1200750" cy="125132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202E9D7-9AE0-4C40-A86D-6D9ACBDC7AEA}"/>
              </a:ext>
            </a:extLst>
          </p:cNvPr>
          <p:cNvSpPr txBox="1"/>
          <p:nvPr/>
        </p:nvSpPr>
        <p:spPr>
          <a:xfrm>
            <a:off x="6541518" y="2236517"/>
            <a:ext cx="56504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শারীরতত্ত্বঃ</a:t>
            </a:r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) </a:t>
            </a:r>
            <a:endParaRPr lang="bn-IN" sz="4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1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6F80F1-3289-4BFC-ABAE-117E31E88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05" y="272233"/>
            <a:ext cx="4487933" cy="6313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285650F9-F5EA-4D19-8C46-7596BBDBD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650008"/>
              </p:ext>
            </p:extLst>
          </p:nvPr>
        </p:nvGraphicFramePr>
        <p:xfrm>
          <a:off x="4277007" y="3126167"/>
          <a:ext cx="3320255" cy="1100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Packager Shell Object" showAsIcon="1" r:id="rId4" imgW="1407960" imgH="467280" progId="Package">
                  <p:embed/>
                </p:oleObj>
              </mc:Choice>
              <mc:Fallback>
                <p:oleObj name="Packager Shell Object" showAsIcon="1" r:id="rId4" imgW="1407960" imgH="46728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7007" y="3126167"/>
                        <a:ext cx="3320255" cy="1100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306365D9-8EB0-48F9-9808-4453EC6D1EB8}"/>
              </a:ext>
            </a:extLst>
          </p:cNvPr>
          <p:cNvSpPr txBox="1">
            <a:spLocks/>
          </p:cNvSpPr>
          <p:nvPr/>
        </p:nvSpPr>
        <p:spPr>
          <a:xfrm>
            <a:off x="1845489" y="1537376"/>
            <a:ext cx="8243386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urveDown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শুরুতেই একটু গান </a:t>
            </a:r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70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9B19F3-4DDA-40BC-8D77-181331560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6" y="137599"/>
            <a:ext cx="6479662" cy="6479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AEF8D-B0A3-4468-9D8E-69931E3AA692}"/>
              </a:ext>
            </a:extLst>
          </p:cNvPr>
          <p:cNvSpPr txBox="1"/>
          <p:nvPr/>
        </p:nvSpPr>
        <p:spPr>
          <a:xfrm>
            <a:off x="6403418" y="1212956"/>
            <a:ext cx="5194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 বলতে পার </a:t>
            </a:r>
            <a:r>
              <a:rPr lang="en-US" sz="72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7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dirty="0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এনিমেশনটি</a:t>
            </a:r>
            <a:r>
              <a:rPr lang="en-US" sz="7200" b="1" dirty="0" err="1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7200" b="1" dirty="0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7200" b="1" dirty="0" err="1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ীসের</a:t>
            </a:r>
            <a:r>
              <a:rPr lang="en-US" sz="7200" b="1" dirty="0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7200" b="1" dirty="0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7200" b="1" dirty="0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7200" b="1" dirty="0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BC142C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7200" b="1" dirty="0">
              <a:solidFill>
                <a:srgbClr val="BC142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F14C8-F2FF-40F1-8FB6-31D8BCD3C100}"/>
              </a:ext>
            </a:extLst>
          </p:cNvPr>
          <p:cNvSpPr txBox="1"/>
          <p:nvPr/>
        </p:nvSpPr>
        <p:spPr>
          <a:xfrm>
            <a:off x="3408680" y="2589349"/>
            <a:ext cx="58705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পিণ্ড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733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209B00F-4928-4D88-B0B3-15FB14055307}"/>
              </a:ext>
            </a:extLst>
          </p:cNvPr>
          <p:cNvSpPr txBox="1">
            <a:spLocks/>
          </p:cNvSpPr>
          <p:nvPr/>
        </p:nvSpPr>
        <p:spPr>
          <a:xfrm>
            <a:off x="999348" y="1150259"/>
            <a:ext cx="10238282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bn-BD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হৃ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পিণ্ডের গঠন 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027DD8-F3BA-4603-A5D2-ADCB0B257342}"/>
              </a:ext>
            </a:extLst>
          </p:cNvPr>
          <p:cNvSpPr txBox="1"/>
          <p:nvPr/>
        </p:nvSpPr>
        <p:spPr>
          <a:xfrm>
            <a:off x="4497305" y="90045"/>
            <a:ext cx="303961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8" descr="Related image">
            <a:extLst>
              <a:ext uri="{FF2B5EF4-FFF2-40B4-BE49-F238E27FC236}">
                <a16:creationId xmlns:a16="http://schemas.microsoft.com/office/drawing/2014/main" id="{222D7390-BFD2-492B-9CA1-9013660A2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600075" y="1290374"/>
            <a:ext cx="6502871" cy="51106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A36C63-A593-4903-B0E2-4A1B2D79493D}"/>
              </a:ext>
            </a:extLst>
          </p:cNvPr>
          <p:cNvSpPr/>
          <p:nvPr/>
        </p:nvSpPr>
        <p:spPr>
          <a:xfrm>
            <a:off x="2830286" y="1866590"/>
            <a:ext cx="5892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শিক্ষার্থীরা…</a:t>
            </a:r>
            <a:endParaRPr lang="en-US" sz="4800" b="1" dirty="0">
              <a:solidFill>
                <a:srgbClr val="CC0099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হৃৎপিন্ড কী তা বলতে পারবে।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হৃৎপিন্ডের অবস্থান বর্ণনা করতে পারবে।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হৃৎপিন্ডের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গঠন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ব্যাখ্যা কর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bn-BD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6777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E6532-AE01-4B22-9D90-21103AB5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19" t="19260" r="27976" b="18095"/>
          <a:stretch/>
        </p:blipFill>
        <p:spPr>
          <a:xfrm>
            <a:off x="7907087" y="1336844"/>
            <a:ext cx="4067490" cy="3227821"/>
          </a:xfrm>
          <a:prstGeom prst="rect">
            <a:avLst/>
          </a:prstGeom>
        </p:spPr>
      </p:pic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E262200B-6542-4264-A17B-BCB248E0D7D4}"/>
              </a:ext>
            </a:extLst>
          </p:cNvPr>
          <p:cNvSpPr/>
          <p:nvPr/>
        </p:nvSpPr>
        <p:spPr>
          <a:xfrm rot="21261175">
            <a:off x="7636781" y="2688607"/>
            <a:ext cx="2526165" cy="73152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CAFFEA2-E4FD-46DA-978E-77A920B02B27}"/>
              </a:ext>
            </a:extLst>
          </p:cNvPr>
          <p:cNvSpPr txBox="1">
            <a:spLocks/>
          </p:cNvSpPr>
          <p:nvPr/>
        </p:nvSpPr>
        <p:spPr>
          <a:xfrm>
            <a:off x="132085" y="121920"/>
            <a:ext cx="4785359" cy="702564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bn-BD" sz="2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হৃৎপিন্ড?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হৃদপেশী</a:t>
            </a:r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ত্রিকোনাকার</a:t>
            </a:r>
            <a:endParaRPr lang="en-US" sz="14400" b="1" dirty="0">
              <a:ln w="11430"/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প্রকোষ্ঠযুক্ত</a:t>
            </a:r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মতো</a:t>
            </a:r>
            <a:endParaRPr lang="en-US" sz="14400" b="1" dirty="0">
              <a:ln w="11430"/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প্রসারণের</a:t>
            </a:r>
            <a:endParaRPr lang="en-US" sz="14400" b="1" dirty="0">
              <a:ln w="11430"/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সংবহিত</a:t>
            </a:r>
            <a:r>
              <a:rPr lang="bn-BD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14400" b="1" dirty="0">
                <a:ln w="11430"/>
                <a:latin typeface="NikoshBAN" pitchFamily="2" charset="0"/>
                <a:cs typeface="NikoshBAN" pitchFamily="2" charset="0"/>
              </a:rPr>
              <a:t>। </a:t>
            </a:r>
            <a:endParaRPr lang="en-US" sz="14400" b="1" dirty="0">
              <a:ln w="11430"/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1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160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  <a:endParaRPr lang="en-US" sz="16000" b="1" dirty="0">
              <a:ln w="1143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14400" b="1" dirty="0">
                <a:ln w="11430"/>
                <a:latin typeface="NikoshBAN" pitchFamily="2" charset="0"/>
                <a:cs typeface="NikoshBAN" pitchFamily="2" charset="0"/>
              </a:rPr>
              <a:t> বক্ষ গহবরে মধ্যচ্ছদার উপরে </a:t>
            </a:r>
            <a:endParaRPr lang="en-US" sz="14400" b="1" dirty="0">
              <a:ln w="11430"/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14400" b="1" dirty="0">
                <a:ln w="11430"/>
                <a:latin typeface="NikoshBAN" pitchFamily="2" charset="0"/>
                <a:cs typeface="NikoshBAN" pitchFamily="2" charset="0"/>
              </a:rPr>
              <a:t> ও দুই ফুসফুসের মাঝে। </a:t>
            </a:r>
          </a:p>
          <a:p>
            <a:pPr algn="l"/>
            <a:r>
              <a:rPr lang="bn-BD" sz="160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আকৃতি ও রং</a:t>
            </a:r>
            <a:r>
              <a:rPr lang="en-US" sz="160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160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0" b="1" dirty="0">
              <a:ln w="1143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144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b="1" dirty="0">
                <a:ln w="11430"/>
                <a:latin typeface="NikoshBAN" pitchFamily="2" charset="0"/>
                <a:cs typeface="NikoshBAN" pitchFamily="2" charset="0"/>
              </a:rPr>
              <a:t>ত্রিকোনাকার মোচার </a:t>
            </a:r>
            <a:endParaRPr lang="en-US" sz="14400" b="1" dirty="0">
              <a:ln w="11430"/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14400" b="1" dirty="0">
                <a:ln w="11430"/>
                <a:latin typeface="NikoshBAN" pitchFamily="2" charset="0"/>
                <a:cs typeface="NikoshBAN" pitchFamily="2" charset="0"/>
              </a:rPr>
              <a:t>মত  এবং লালচে খয়েরী। </a:t>
            </a:r>
            <a:endParaRPr lang="en-US" sz="144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1200" b="1" dirty="0">
              <a:latin typeface="SutonnyMJ" pitchFamily="2" charset="0"/>
              <a:cs typeface="SutonnyMJ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DD6FE-9BCE-49B5-A43E-DB94700DB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96385" l="17077" r="81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4097" r="18103" b="4097"/>
          <a:stretch/>
        </p:blipFill>
        <p:spPr>
          <a:xfrm>
            <a:off x="5209193" y="1448805"/>
            <a:ext cx="2585890" cy="364108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941855-D3B7-412F-8046-303057CB9FB4}"/>
              </a:ext>
            </a:extLst>
          </p:cNvPr>
          <p:cNvCxnSpPr>
            <a:cxnSpLocks/>
          </p:cNvCxnSpPr>
          <p:nvPr/>
        </p:nvCxnSpPr>
        <p:spPr>
          <a:xfrm>
            <a:off x="6940824" y="3519714"/>
            <a:ext cx="562096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B380A5-F5CB-46A9-8CB8-690C59414795}"/>
              </a:ext>
            </a:extLst>
          </p:cNvPr>
          <p:cNvCxnSpPr>
            <a:cxnSpLocks/>
          </p:cNvCxnSpPr>
          <p:nvPr/>
        </p:nvCxnSpPr>
        <p:spPr>
          <a:xfrm flipH="1">
            <a:off x="5624288" y="3541484"/>
            <a:ext cx="53906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5C0369-5381-4FD3-9C36-F32E3FCC5B24}"/>
              </a:ext>
            </a:extLst>
          </p:cNvPr>
          <p:cNvSpPr txBox="1"/>
          <p:nvPr/>
        </p:nvSpPr>
        <p:spPr>
          <a:xfrm>
            <a:off x="6110517" y="3309259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৮সেমি</a:t>
            </a:r>
            <a:r>
              <a:rPr lang="en-US" dirty="0"/>
              <a:t>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CDE471-E8FB-4161-81E1-E39E2F8063CE}"/>
              </a:ext>
            </a:extLst>
          </p:cNvPr>
          <p:cNvCxnSpPr>
            <a:cxnSpLocks/>
          </p:cNvCxnSpPr>
          <p:nvPr/>
        </p:nvCxnSpPr>
        <p:spPr>
          <a:xfrm flipV="1">
            <a:off x="5209194" y="1857826"/>
            <a:ext cx="0" cy="11756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96009F-23F4-49C7-9978-55E678896B30}"/>
              </a:ext>
            </a:extLst>
          </p:cNvPr>
          <p:cNvCxnSpPr>
            <a:cxnSpLocks/>
          </p:cNvCxnSpPr>
          <p:nvPr/>
        </p:nvCxnSpPr>
        <p:spPr>
          <a:xfrm>
            <a:off x="5316614" y="4013126"/>
            <a:ext cx="0" cy="10378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CFE3EAA-DD7B-4E55-A8DA-2795CBEDFF74}"/>
              </a:ext>
            </a:extLst>
          </p:cNvPr>
          <p:cNvSpPr txBox="1"/>
          <p:nvPr/>
        </p:nvSpPr>
        <p:spPr>
          <a:xfrm rot="16200000">
            <a:off x="4751372" y="3272977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১২সেমি</a:t>
            </a:r>
            <a:r>
              <a:rPr lang="en-US" dirty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5E2B72-C45D-4BAD-9CBB-554794093D96}"/>
              </a:ext>
            </a:extLst>
          </p:cNvPr>
          <p:cNvSpPr txBox="1"/>
          <p:nvPr/>
        </p:nvSpPr>
        <p:spPr>
          <a:xfrm>
            <a:off x="6879775" y="4513941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এপেক্স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310E12-D333-4490-8A2B-5403A088B700}"/>
              </a:ext>
            </a:extLst>
          </p:cNvPr>
          <p:cNvSpPr txBox="1"/>
          <p:nvPr/>
        </p:nvSpPr>
        <p:spPr>
          <a:xfrm rot="16200000">
            <a:off x="7184759" y="3773717"/>
            <a:ext cx="75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DBCC52-4E25-4278-870C-E45E527C4D2C}"/>
              </a:ext>
            </a:extLst>
          </p:cNvPr>
          <p:cNvCxnSpPr>
            <a:cxnSpLocks/>
          </p:cNvCxnSpPr>
          <p:nvPr/>
        </p:nvCxnSpPr>
        <p:spPr>
          <a:xfrm flipH="1" flipV="1">
            <a:off x="7827954" y="3606212"/>
            <a:ext cx="1" cy="1037849"/>
          </a:xfrm>
          <a:prstGeom prst="straightConnector1">
            <a:avLst/>
          </a:prstGeom>
          <a:ln w="5715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71045DD-4855-40B0-8113-B14DC4610B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44" b="80556" l="41250" r="62500"/>
                    </a14:imgEffect>
                  </a14:imgLayer>
                </a14:imgProps>
              </a:ext>
            </a:extLst>
          </a:blip>
          <a:srcRect l="41071" t="23069" r="36310" b="19577"/>
          <a:stretch/>
        </p:blipFill>
        <p:spPr>
          <a:xfrm rot="210305">
            <a:off x="3797145" y="4108868"/>
            <a:ext cx="1290675" cy="18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3B3B57-8872-43BA-B9B3-B68892EA0FFD}"/>
              </a:ext>
            </a:extLst>
          </p:cNvPr>
          <p:cNvSpPr txBox="1">
            <a:spLocks/>
          </p:cNvSpPr>
          <p:nvPr/>
        </p:nvSpPr>
        <p:spPr>
          <a:xfrm>
            <a:off x="1" y="960120"/>
            <a:ext cx="6781799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n-BD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C48D5E90-B48D-4190-A92D-AA2D55848855}"/>
              </a:ext>
            </a:extLst>
          </p:cNvPr>
          <p:cNvSpPr txBox="1">
            <a:spLocks/>
          </p:cNvSpPr>
          <p:nvPr/>
        </p:nvSpPr>
        <p:spPr>
          <a:xfrm>
            <a:off x="350520" y="-116104"/>
            <a:ext cx="6583680" cy="640805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2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হৃৎপিন্ড</a:t>
            </a:r>
            <a:r>
              <a:rPr lang="en-US" sz="2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ের</a:t>
            </a:r>
            <a:r>
              <a:rPr lang="en-US" sz="2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আবরণ</a:t>
            </a:r>
            <a:r>
              <a:rPr lang="en-US" sz="2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- </a:t>
            </a:r>
            <a:endParaRPr lang="en-US" sz="9600" dirty="0">
              <a:solidFill>
                <a:srgbClr val="00B0F0"/>
              </a:solidFill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14400" b="1" dirty="0">
                <a:latin typeface="NikoshBAN" pitchFamily="2" charset="0"/>
                <a:cs typeface="NikoshBAN" pitchFamily="2" charset="0"/>
              </a:rPr>
              <a:t>হৃদপিণ্ড দ্বিস্তরী পেরিকার্ডিয়ামে আবৃত এবং দুই স্তরের মাঝে থাকে পেরিকার্ডিয়াল ফ্লুইড।</a:t>
            </a:r>
            <a:r>
              <a:rPr lang="bn-BD" sz="1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28800" b="1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হৃৎপিন্ড</a:t>
            </a:r>
            <a:r>
              <a:rPr lang="en-US" sz="28800" b="1" dirty="0" err="1">
                <a:solidFill>
                  <a:srgbClr val="FF5050"/>
                </a:solidFill>
                <a:latin typeface="NikoshBAN" pitchFamily="2" charset="0"/>
                <a:cs typeface="NikoshBAN" pitchFamily="2" charset="0"/>
                <a:sym typeface="Wingdings 2"/>
              </a:rPr>
              <a:t>ের</a:t>
            </a:r>
            <a:r>
              <a:rPr lang="bn-BD" sz="28800" b="1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 পেশীস্তরঃ 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bn-BD" sz="16000" b="1" dirty="0">
                <a:latin typeface="NikoshBAN" pitchFamily="2" charset="0"/>
                <a:cs typeface="NikoshBAN" pitchFamily="2" charset="0"/>
              </a:rPr>
              <a:t>১।এপিকার্ডিয়াম </a:t>
            </a:r>
            <a:endParaRPr lang="en-US" sz="16000" b="1" dirty="0">
              <a:latin typeface="NikoshBAN" pitchFamily="2" charset="0"/>
              <a:cs typeface="NikoshBAN" pitchFamily="2" charset="0"/>
            </a:endParaRP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bn-BD" sz="160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1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b="1" dirty="0">
                <a:latin typeface="NikoshBAN" pitchFamily="2" charset="0"/>
                <a:cs typeface="NikoshBAN" pitchFamily="2" charset="0"/>
              </a:rPr>
              <a:t>মায়োকার্ডিয়াম</a:t>
            </a:r>
            <a:r>
              <a:rPr lang="en-US" sz="16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bn-BD" sz="16000" b="1" dirty="0">
                <a:latin typeface="NikoshBAN" pitchFamily="2" charset="0"/>
                <a:cs typeface="NikoshBAN" pitchFamily="2" charset="0"/>
              </a:rPr>
              <a:t>৩। এন্ডোকার্ডিয়াম </a:t>
            </a:r>
          </a:p>
          <a:p>
            <a:pPr algn="l"/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29A0D1-DCB9-4D8C-A61B-5D39D03B0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13778" r="19125" b="20667"/>
          <a:stretch/>
        </p:blipFill>
        <p:spPr>
          <a:xfrm>
            <a:off x="7015267" y="3718291"/>
            <a:ext cx="4809015" cy="30706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30185E-C621-43D5-9919-ADD6D2F9C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6" t="3809" r="11191" b="8360"/>
          <a:stretch/>
        </p:blipFill>
        <p:spPr>
          <a:xfrm>
            <a:off x="7100006" y="179566"/>
            <a:ext cx="4784676" cy="34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9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36B9A4-6D9B-421F-B08F-1027E4F881B7}"/>
              </a:ext>
            </a:extLst>
          </p:cNvPr>
          <p:cNvSpPr txBox="1">
            <a:spLocks/>
          </p:cNvSpPr>
          <p:nvPr/>
        </p:nvSpPr>
        <p:spPr>
          <a:xfrm>
            <a:off x="418735" y="106680"/>
            <a:ext cx="7346408" cy="67513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মানব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হৃৎপিন্ড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ের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প্রকোষ্ঠসমূহঃ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(ক) </a:t>
            </a:r>
            <a:r>
              <a:rPr lang="en-US" sz="14400" b="1" dirty="0" err="1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অ্যাট্রিয়া</a:t>
            </a:r>
            <a:r>
              <a:rPr lang="en-US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/ </a:t>
            </a:r>
            <a:r>
              <a:rPr lang="en-US" sz="14400" b="1" dirty="0" err="1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অলিন্দ</a:t>
            </a:r>
            <a:r>
              <a:rPr lang="en-US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(খ) </a:t>
            </a:r>
            <a:r>
              <a:rPr lang="en-US" sz="14400" b="1" dirty="0" err="1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ভেন্ট্রিকল</a:t>
            </a:r>
            <a:r>
              <a:rPr lang="en-US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/ </a:t>
            </a:r>
            <a:r>
              <a:rPr lang="en-US" sz="14400" b="1" dirty="0" err="1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নিলয়</a:t>
            </a:r>
            <a:r>
              <a:rPr lang="en-US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(ক) </a:t>
            </a:r>
            <a:r>
              <a:rPr lang="en-US" sz="14400" b="1" dirty="0" err="1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অ্যাট্রিয়া</a:t>
            </a:r>
            <a:r>
              <a:rPr lang="en-US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/ </a:t>
            </a:r>
            <a:r>
              <a:rPr lang="en-US" sz="14400" b="1" dirty="0" err="1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অলিন্দ</a:t>
            </a:r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1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(¡) </a:t>
            </a:r>
            <a:r>
              <a:rPr lang="bn-BD" sz="11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ডান অ্যাট্রিয়াম   </a:t>
            </a:r>
            <a:endParaRPr lang="en-US" sz="11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(¡¡) </a:t>
            </a:r>
            <a:r>
              <a:rPr lang="bn-BD" sz="1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 অ্যাট্রিয়াম    </a:t>
            </a:r>
            <a:endParaRPr lang="en-US" sz="11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(খ) </a:t>
            </a:r>
            <a:r>
              <a:rPr lang="en-US" sz="14400" b="1" dirty="0" err="1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ভেন্ট্রিকল</a:t>
            </a:r>
            <a:r>
              <a:rPr lang="en-US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/ </a:t>
            </a:r>
            <a:r>
              <a:rPr lang="en-US" sz="14400" b="1" dirty="0" err="1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নিলয়</a:t>
            </a:r>
            <a:r>
              <a:rPr lang="en-US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endParaRPr lang="en-US" sz="112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(¡) </a:t>
            </a:r>
            <a:r>
              <a:rPr lang="bn-BD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ডান </a:t>
            </a:r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নিলয়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11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(¡¡) </a:t>
            </a:r>
            <a:r>
              <a:rPr lang="bn-BD" sz="1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 </a:t>
            </a:r>
            <a:r>
              <a:rPr lang="en-US" sz="11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নিলয়</a:t>
            </a:r>
            <a:r>
              <a:rPr lang="en-US" sz="1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11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44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44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4F3D7E-53A0-46C8-A2A8-84FE11937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3" r="4286"/>
          <a:stretch/>
        </p:blipFill>
        <p:spPr>
          <a:xfrm>
            <a:off x="3939593" y="1935485"/>
            <a:ext cx="7970416" cy="4485837"/>
          </a:xfrm>
          <a:prstGeom prst="rect">
            <a:avLst/>
          </a:prstGeom>
        </p:spPr>
      </p:pic>
      <p:sp>
        <p:nvSpPr>
          <p:cNvPr id="6" name="Down Arrow 4">
            <a:extLst>
              <a:ext uri="{FF2B5EF4-FFF2-40B4-BE49-F238E27FC236}">
                <a16:creationId xmlns:a16="http://schemas.microsoft.com/office/drawing/2014/main" id="{E5A405C6-88F9-42AB-91FA-ACC221AA2C8E}"/>
              </a:ext>
            </a:extLst>
          </p:cNvPr>
          <p:cNvSpPr/>
          <p:nvPr/>
        </p:nvSpPr>
        <p:spPr>
          <a:xfrm rot="16200000">
            <a:off x="6231375" y="3626710"/>
            <a:ext cx="613027" cy="102738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Down Arrow 4">
            <a:extLst>
              <a:ext uri="{FF2B5EF4-FFF2-40B4-BE49-F238E27FC236}">
                <a16:creationId xmlns:a16="http://schemas.microsoft.com/office/drawing/2014/main" id="{C3E8BD1E-67FB-4CBB-9284-3C37B869CBC0}"/>
              </a:ext>
            </a:extLst>
          </p:cNvPr>
          <p:cNvSpPr/>
          <p:nvPr/>
        </p:nvSpPr>
        <p:spPr>
          <a:xfrm rot="5400000">
            <a:off x="8761672" y="3113906"/>
            <a:ext cx="613027" cy="151596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Down Arrow 4">
            <a:extLst>
              <a:ext uri="{FF2B5EF4-FFF2-40B4-BE49-F238E27FC236}">
                <a16:creationId xmlns:a16="http://schemas.microsoft.com/office/drawing/2014/main" id="{4AAF4C57-B079-49AC-AEE3-27577D7F8749}"/>
              </a:ext>
            </a:extLst>
          </p:cNvPr>
          <p:cNvSpPr/>
          <p:nvPr/>
        </p:nvSpPr>
        <p:spPr>
          <a:xfrm rot="15478450">
            <a:off x="6928431" y="4815399"/>
            <a:ext cx="613027" cy="156337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4393BE04-C32A-4A9C-9E20-E9EE844A9748}"/>
              </a:ext>
            </a:extLst>
          </p:cNvPr>
          <p:cNvSpPr/>
          <p:nvPr/>
        </p:nvSpPr>
        <p:spPr>
          <a:xfrm rot="5400000">
            <a:off x="8780258" y="4458542"/>
            <a:ext cx="613027" cy="11885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8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422</Words>
  <Application>Microsoft Office PowerPoint</Application>
  <PresentationFormat>Widescreen</PresentationFormat>
  <Paragraphs>413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168</cp:revision>
  <dcterms:created xsi:type="dcterms:W3CDTF">2020-07-22T16:37:56Z</dcterms:created>
  <dcterms:modified xsi:type="dcterms:W3CDTF">2020-08-07T01:54:51Z</dcterms:modified>
</cp:coreProperties>
</file>