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6" r:id="rId3"/>
    <p:sldId id="306" r:id="rId4"/>
    <p:sldId id="307" r:id="rId5"/>
    <p:sldId id="278" r:id="rId6"/>
    <p:sldId id="265" r:id="rId7"/>
    <p:sldId id="308" r:id="rId8"/>
    <p:sldId id="309" r:id="rId9"/>
    <p:sldId id="277" r:id="rId10"/>
    <p:sldId id="310" r:id="rId11"/>
    <p:sldId id="280" r:id="rId12"/>
    <p:sldId id="311" r:id="rId13"/>
    <p:sldId id="294" r:id="rId14"/>
    <p:sldId id="274" r:id="rId15"/>
    <p:sldId id="273" r:id="rId16"/>
    <p:sldId id="301" r:id="rId17"/>
    <p:sldId id="275" r:id="rId18"/>
    <p:sldId id="31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172" autoAdjust="0"/>
  </p:normalViewPr>
  <p:slideViewPr>
    <p:cSldViewPr snapToGrid="0">
      <p:cViewPr varScale="1">
        <p:scale>
          <a:sx n="53" d="100"/>
          <a:sy n="53" d="100"/>
        </p:scale>
        <p:origin x="1920" y="6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t>8/8/2020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t>‹#›</a:t>
            </a:fld>
            <a:endParaRPr lang="en-US"/>
          </a:p>
        </p:txBody>
      </p:sp>
    </p:spTree>
    <p:extLst>
      <p:ext uri="{BB962C8B-B14F-4D97-AF65-F5344CB8AC3E}">
        <p14:creationId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মহাকর্ষ-অভিকর্ষ</a:t>
            </a:r>
            <a:r>
              <a:rPr lang="bn-BD" baseline="0" dirty="0" smtClean="0"/>
              <a:t> বুঝাতে ছবিটি ব্যবহার করা হয়েছে।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a:t>
            </a:fld>
            <a:endParaRPr lang="en-US"/>
          </a:p>
        </p:txBody>
      </p:sp>
    </p:spTree>
    <p:extLst>
      <p:ext uri="{BB962C8B-B14F-4D97-AF65-F5344CB8AC3E}">
        <p14:creationId xmlns:p14="http://schemas.microsoft.com/office/powerpoint/2010/main" val="599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দ্বিতীয় সূত্রানুযায়ী বেগ এবং</a:t>
            </a:r>
            <a:r>
              <a:rPr lang="bn-BD" baseline="0" dirty="0" smtClean="0"/>
              <a:t> সময় পরসস্পরের সমানুপাতিক। অর্থাৎ সময় বাড়ার সাথে সাথে বেগ সমান হারে বাড়তে থাকবে।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13</a:t>
            </a:fld>
            <a:endParaRPr lang="en-US"/>
          </a:p>
        </p:txBody>
      </p:sp>
    </p:spTree>
    <p:extLst>
      <p:ext uri="{BB962C8B-B14F-4D97-AF65-F5344CB8AC3E}">
        <p14:creationId xmlns:p14="http://schemas.microsoft.com/office/powerpoint/2010/main" val="46569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 ১) অভিকর্ষ   ২) বিষুব অঞ্চলে।  ৩) </a:t>
                </a:r>
                <a14:m>
                  <m:oMath xmlns:m="http://schemas.openxmlformats.org/officeDocument/2006/math">
                    <m:sSup>
                      <m:sSupPr>
                        <m:ctrlPr>
                          <a:rPr lang="bn-BD" sz="2800" i="1" baseline="0" smtClean="0">
                            <a:latin typeface="Cambria Math" panose="02040503050406030204" pitchFamily="18" charset="0"/>
                          </a:rPr>
                        </m:ctrlPr>
                      </m:sSupPr>
                      <m:e>
                        <m:r>
                          <a:rPr lang="en-US" sz="2800" b="0" i="1" baseline="0" smtClean="0">
                            <a:latin typeface="Cambria Math" panose="02040503050406030204" pitchFamily="18" charset="0"/>
                          </a:rPr>
                          <m:t>9</m:t>
                        </m:r>
                        <m:r>
                          <a:rPr lang="en-US" sz="2800" b="0" i="1" baseline="0" smtClean="0">
                            <a:latin typeface="Cambria Math" panose="02040503050406030204" pitchFamily="18" charset="0"/>
                          </a:rPr>
                          <m:t>.</m:t>
                        </m:r>
                        <m:r>
                          <a:rPr lang="en-US" sz="2800" b="0" i="1" baseline="0" smtClean="0">
                            <a:latin typeface="Cambria Math" panose="02040503050406030204" pitchFamily="18" charset="0"/>
                          </a:rPr>
                          <m:t>8</m:t>
                        </m:r>
                        <m:r>
                          <a:rPr lang="en-US" sz="2800" b="0" i="1" baseline="0" smtClean="0">
                            <a:latin typeface="Cambria Math" panose="02040503050406030204" pitchFamily="18" charset="0"/>
                          </a:rPr>
                          <m:t>𝑚𝑠</m:t>
                        </m:r>
                      </m:e>
                      <m:sup>
                        <m:r>
                          <a:rPr lang="en-US" sz="2800" b="0" i="1" baseline="0" smtClean="0">
                            <a:latin typeface="Cambria Math" panose="02040503050406030204" pitchFamily="18" charset="0"/>
                          </a:rPr>
                          <m:t>−</m:t>
                        </m:r>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r>
                      <a:rPr lang="bn-BD" sz="2800" b="0" i="0" baseline="0" smtClean="0">
                        <a:latin typeface="Cambria Math" panose="02040503050406030204" pitchFamily="18" charset="0"/>
                      </a:rPr>
                      <m:t>  </m:t>
                    </m:r>
                    <m:r>
                      <a:rPr lang="bn-BD" sz="2800" b="0" i="0" baseline="0" smtClean="0">
                        <a:latin typeface="Cambria Math" panose="02040503050406030204" pitchFamily="18" charset="0"/>
                      </a:rPr>
                      <m:t>৪</m:t>
                    </m:r>
                    <m:r>
                      <a:rPr lang="bn-BD" sz="2800" b="0" i="0" baseline="0" smtClean="0">
                        <a:latin typeface="Cambria Math" panose="02040503050406030204" pitchFamily="18" charset="0"/>
                      </a:rPr>
                      <m:t>) </m:t>
                    </m:r>
                    <m:r>
                      <a:rPr lang="en-US" sz="2800" b="0" i="1" baseline="0" smtClean="0">
                        <a:latin typeface="Cambria Math" panose="02040503050406030204" pitchFamily="18" charset="0"/>
                      </a:rPr>
                      <m:t>h</m:t>
                    </m:r>
                    <m:sSup>
                      <m:sSupPr>
                        <m:ctrlPr>
                          <a:rPr lang="bn-BD" sz="2800" i="1" baseline="0" smtClean="0">
                            <a:latin typeface="Cambria Math" panose="02040503050406030204" pitchFamily="18" charset="0"/>
                          </a:rPr>
                        </m:ctrlPr>
                      </m:sSupPr>
                      <m:e>
                        <m:r>
                          <a:rPr lang="bn-BD" sz="2800" i="1" baseline="0" smtClean="0">
                            <a:latin typeface="Cambria Math" panose="02040503050406030204" pitchFamily="18" charset="0"/>
                          </a:rPr>
                          <m:t>∞</m:t>
                        </m:r>
                        <m:r>
                          <a:rPr lang="en-US" sz="2800" b="0" i="1" baseline="0" smtClean="0">
                            <a:latin typeface="Cambria Math" panose="02040503050406030204" pitchFamily="18" charset="0"/>
                          </a:rPr>
                          <m:t>𝑡</m:t>
                        </m:r>
                      </m:e>
                      <m:sup>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oMath>
                </a14:m>
                <a:endParaRPr lang="en-US" sz="2800" dirty="0"/>
              </a:p>
            </p:txBody>
          </p:sp>
        </mc:Choice>
        <mc:Fallback xmlns="">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a:t>
                </a:r>
                <a:r>
                  <a:rPr lang="bn-BD" sz="2800" baseline="0" dirty="0" smtClean="0"/>
                  <a:t>। ১) অভিকর্ষ   ২) বিষুব অঞ্চলে।  ৩) </a:t>
                </a:r>
                <a:r>
                  <a:rPr lang="bn-BD" sz="2800" i="0" baseline="0" smtClean="0">
                    <a:latin typeface="Cambria Math" panose="02040503050406030204" pitchFamily="18" charset="0"/>
                  </a:rPr>
                  <a:t>〖</a:t>
                </a:r>
                <a:r>
                  <a:rPr lang="en-US" sz="2800" b="0" i="0" baseline="0" smtClean="0">
                    <a:latin typeface="Cambria Math" panose="02040503050406030204" pitchFamily="18" charset="0"/>
                  </a:rPr>
                  <a:t>9.8𝑚𝑠</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   </a:t>
                </a:r>
                <a:r>
                  <a:rPr lang="bn-BD" sz="2800" b="0" i="0" baseline="0" smtClean="0">
                    <a:latin typeface="Cambria Math" panose="02040503050406030204" pitchFamily="18" charset="0"/>
                  </a:rPr>
                  <a:t>  ৪) </a:t>
                </a:r>
                <a:r>
                  <a:rPr lang="en-US" sz="2800" b="0" i="0" baseline="0" smtClean="0">
                    <a:latin typeface="Cambria Math" panose="02040503050406030204" pitchFamily="18" charset="0"/>
                  </a:rPr>
                  <a:t>ℎ</a:t>
                </a:r>
                <a:r>
                  <a:rPr lang="bn-BD" sz="2800" i="0" baseline="0" smtClean="0">
                    <a:latin typeface="Cambria Math" panose="02040503050406030204" pitchFamily="18" charset="0"/>
                  </a:rPr>
                  <a:t>〖∞</a:t>
                </a:r>
                <a:r>
                  <a:rPr lang="en-US" sz="2800" b="0" i="0" baseline="0" smtClean="0">
                    <a:latin typeface="Cambria Math" panose="02040503050406030204" pitchFamily="18" charset="0"/>
                  </a:rPr>
                  <a:t>𝑡</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  </a:t>
                </a:r>
                <a:endParaRPr lang="en-US" sz="2800"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14</a:t>
            </a:fld>
            <a:endParaRPr lang="en-US"/>
          </a:p>
        </p:txBody>
      </p:sp>
    </p:spTree>
    <p:extLst>
      <p:ext uri="{BB962C8B-B14F-4D97-AF65-F5344CB8AC3E}">
        <p14:creationId xmlns:p14="http://schemas.microsoft.com/office/powerpoint/2010/main" val="411842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14:m>
                  <m:oMath xmlns:m="http://schemas.openxmlformats.org/officeDocument/2006/math">
                    <m:r>
                      <a:rPr lang="en-US" b="0" i="0"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𝑢</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𝑔</m:t>
                    </m:r>
                    <m:r>
                      <a:rPr lang="en-US" b="0" i="1" smtClean="0">
                        <a:latin typeface="Cambria Math" panose="02040503050406030204" pitchFamily="18" charset="0"/>
                      </a:rPr>
                      <m:t>h</m:t>
                    </m:r>
                  </m:oMath>
                </a14:m>
                <a:r>
                  <a:rPr lang="en-US" dirty="0" smtClean="0"/>
                  <a:t> (</a:t>
                </a:r>
                <a:r>
                  <a:rPr lang="bn-BD" dirty="0" smtClean="0"/>
                  <a:t>আদিবেগ</a:t>
                </a:r>
                <a:r>
                  <a:rPr lang="bn-BD" baseline="0" dirty="0" smtClean="0"/>
                  <a:t> </a:t>
                </a:r>
                <a:r>
                  <a:rPr lang="en-US" baseline="0" dirty="0" smtClean="0"/>
                  <a:t>u =0)</a:t>
                </a:r>
                <a:endParaRPr lang="en-US" dirty="0"/>
              </a:p>
            </p:txBody>
          </p:sp>
        </mc:Choice>
        <mc:Fallback xmlns="">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r>
                  <a:rPr lang="en-US" b="0" i="0" smtClean="0">
                    <a:latin typeface="Cambria Math" panose="02040503050406030204" pitchFamily="18" charset="0"/>
                  </a:rPr>
                  <a:t> 𝑣^2=𝑢^</a:t>
                </a:r>
                <a:r>
                  <a:rPr lang="en-US" b="0" i="0" smtClean="0">
                    <a:latin typeface="Cambria Math" panose="02040503050406030204" pitchFamily="18" charset="0"/>
                  </a:rPr>
                  <a:t>2</a:t>
                </a:r>
                <a:r>
                  <a:rPr lang="en-US" b="0" i="0" smtClean="0">
                    <a:latin typeface="Cambria Math" panose="02040503050406030204" pitchFamily="18" charset="0"/>
                  </a:rPr>
                  <a:t>+2𝑔ℎ</a:t>
                </a:r>
                <a:r>
                  <a:rPr lang="en-US" dirty="0" smtClean="0"/>
                  <a:t> (</a:t>
                </a:r>
                <a:r>
                  <a:rPr lang="bn-BD" dirty="0" smtClean="0"/>
                  <a:t>আদিবেগ</a:t>
                </a:r>
                <a:r>
                  <a:rPr lang="bn-BD" baseline="0" dirty="0" smtClean="0"/>
                  <a:t> </a:t>
                </a:r>
                <a:r>
                  <a:rPr lang="en-US" baseline="0" dirty="0" smtClean="0"/>
                  <a:t>u =0)</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15</a:t>
            </a:fld>
            <a:endParaRPr lang="en-US"/>
          </a:p>
        </p:txBody>
      </p:sp>
    </p:spTree>
    <p:extLst>
      <p:ext uri="{BB962C8B-B14F-4D97-AF65-F5344CB8AC3E}">
        <p14:creationId xmlns:p14="http://schemas.microsoft.com/office/powerpoint/2010/main" val="1972458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17</a:t>
            </a:fld>
            <a:endParaRPr lang="en-US"/>
          </a:p>
        </p:txBody>
      </p:sp>
    </p:spTree>
    <p:extLst>
      <p:ext uri="{BB962C8B-B14F-4D97-AF65-F5344CB8AC3E}">
        <p14:creationId xmlns:p14="http://schemas.microsoft.com/office/powerpoint/2010/main" val="8360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3</a:t>
            </a:fld>
            <a:endParaRPr lang="en-US"/>
          </a:p>
        </p:txBody>
      </p:sp>
    </p:spTree>
    <p:extLst>
      <p:ext uri="{BB962C8B-B14F-4D97-AF65-F5344CB8AC3E}">
        <p14:creationId xmlns:p14="http://schemas.microsoft.com/office/powerpoint/2010/main" val="1425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35428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চক উপরের দিকে ছুড়ে দিয়ে প্রশ্ন করতে পারেন, চকটি ভূমিতে ফিরে আসলো কেন? শিক্ষার্থীরা বলতে পারে অভিকর্ষ বলের কারণে। </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6</a:t>
            </a:fld>
            <a:endParaRPr lang="en-US"/>
          </a:p>
        </p:txBody>
      </p:sp>
    </p:spTree>
    <p:extLst>
      <p:ext uri="{BB962C8B-B14F-4D97-AF65-F5344CB8AC3E}">
        <p14:creationId xmlns:p14="http://schemas.microsoft.com/office/powerpoint/2010/main" val="110957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শিক্ষক</a:t>
            </a:r>
            <a:r>
              <a:rPr lang="bn-BD" baseline="0" dirty="0" smtClean="0"/>
              <a:t> সমীকরণ গুলো বোর্ডে লিখে দিলে ভালো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7</a:t>
            </a:fld>
            <a:endParaRPr lang="en-US"/>
          </a:p>
        </p:txBody>
      </p:sp>
    </p:spTree>
    <p:extLst>
      <p:ext uri="{BB962C8B-B14F-4D97-AF65-F5344CB8AC3E}">
        <p14:creationId xmlns:p14="http://schemas.microsoft.com/office/powerpoint/2010/main" val="3772124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g=</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𝐺𝑀</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r>
                              <a:rPr lang="en-US" b="0" i="1" smtClean="0">
                                <a:latin typeface="Cambria Math" panose="02040503050406030204" pitchFamily="18" charset="0"/>
                              </a:rPr>
                              <m:t> </m:t>
                            </m:r>
                          </m:sup>
                        </m:sSup>
                      </m:den>
                    </m:f>
                  </m:oMath>
                </a14:m>
                <a:r>
                  <a:rPr lang="bn-BD" dirty="0" smtClean="0"/>
                  <a:t> সমীকরণে ব্যাসার্ধ্য </a:t>
                </a:r>
                <a14:m>
                  <m:oMath xmlns:m="http://schemas.openxmlformats.org/officeDocument/2006/math">
                    <m:r>
                      <a:rPr lang="en-US" b="0" i="0" smtClean="0">
                        <a:latin typeface="Cambria Math" panose="02040503050406030204" pitchFamily="18" charset="0"/>
                      </a:rPr>
                      <m:t>6</m:t>
                    </m:r>
                    <m:r>
                      <a:rPr lang="en-US" b="0" i="0" smtClean="0">
                        <a:latin typeface="Cambria Math" panose="02040503050406030204" pitchFamily="18" charset="0"/>
                      </a:rPr>
                      <m:t>.</m:t>
                    </m:r>
                    <m:r>
                      <a:rPr lang="en-US" b="0" i="0" smtClean="0">
                        <a:latin typeface="Cambria Math" panose="02040503050406030204" pitchFamily="18" charset="0"/>
                      </a:rPr>
                      <m:t>4</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1" smtClean="0">
                        <a:latin typeface="Cambria Math" panose="02040503050406030204" pitchFamily="18" charset="0"/>
                        <a:ea typeface="Cambria Math" panose="02040503050406030204" pitchFamily="18" charset="0"/>
                      </a:rPr>
                      <m:t>আবার</m:t>
                    </m:r>
                    <m:r>
                      <a:rPr lang="bn-BD" b="0" i="1" smtClean="0">
                        <a:latin typeface="Cambria Math" panose="02040503050406030204" pitchFamily="18" charset="0"/>
                        <a:ea typeface="Cambria Math" panose="02040503050406030204" pitchFamily="18" charset="0"/>
                      </a:rPr>
                      <m:t> </m:t>
                    </m:r>
                    <m:r>
                      <a:rPr lang="en-US" b="0" i="0" smtClean="0">
                        <a:latin typeface="Cambria Math" panose="02040503050406030204" pitchFamily="18" charset="0"/>
                      </a:rPr>
                      <m:t>6</m:t>
                    </m:r>
                    <m:r>
                      <a:rPr lang="en-US" b="0" i="0" smtClean="0">
                        <a:latin typeface="Cambria Math" panose="02040503050406030204" pitchFamily="18" charset="0"/>
                      </a:rPr>
                      <m:t>.</m:t>
                    </m:r>
                    <m:r>
                      <a:rPr lang="en-US" b="0" i="1" smtClean="0">
                        <a:latin typeface="Cambria Math" panose="02040503050406030204" pitchFamily="18" charset="0"/>
                      </a:rPr>
                      <m:t>0</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ধরে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হিসাব</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করা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যেতে</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পারে</m:t>
                    </m:r>
                  </m:oMath>
                </a14:m>
                <a:r>
                  <a:rPr lang="bn-BD" dirty="0" smtClean="0"/>
                  <a:t>।</a:t>
                </a:r>
                <a:endParaRPr lang="en-US" dirty="0"/>
              </a:p>
            </p:txBody>
          </p:sp>
        </mc:Choice>
        <mc:Fallback xmlns="">
          <p:sp>
            <p:nvSpPr>
              <p:cNvPr id="3" name="Notes Placeholder 2"/>
              <p:cNvSpPr>
                <a:spLocks noGrp="1"/>
              </p:cNvSpPr>
              <p:nvPr>
                <p:ph type="body" idx="1"/>
              </p:nvPr>
            </p:nvSpPr>
            <p:spPr/>
            <p:txBody>
              <a:bodyPr/>
              <a:lstStyle/>
              <a:p>
                <a:r>
                  <a:rPr lang="en-US" dirty="0" smtClean="0"/>
                  <a:t>g=</a:t>
                </a:r>
                <a:r>
                  <a:rPr lang="en-US" b="0" i="0" smtClean="0">
                    <a:latin typeface="Cambria Math" panose="02040503050406030204" pitchFamily="18" charset="0"/>
                  </a:rPr>
                  <a:t>𝐺𝑀/𝑅^(2 ) </a:t>
                </a:r>
                <a:r>
                  <a:rPr lang="bn-BD" dirty="0" smtClean="0"/>
                  <a:t> সমীকরণে ব্যাসার্ধ্য </a:t>
                </a:r>
                <a:r>
                  <a:rPr lang="en-US" b="0" i="0" smtClean="0">
                    <a:latin typeface="Cambria Math" panose="02040503050406030204" pitchFamily="18" charset="0"/>
                  </a:rPr>
                  <a:t>6.4</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আবার </a:t>
                </a:r>
                <a:r>
                  <a:rPr lang="en-US" b="0" i="0" smtClean="0">
                    <a:latin typeface="Cambria Math" panose="02040503050406030204" pitchFamily="18" charset="0"/>
                  </a:rPr>
                  <a:t>6.0</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ধরে হিসাব করা যেতে পারে</a:t>
                </a:r>
                <a:r>
                  <a:rPr lang="bn-BD" dirty="0" smtClean="0"/>
                  <a:t>।</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8</a:t>
            </a:fld>
            <a:endParaRPr lang="en-US"/>
          </a:p>
        </p:txBody>
      </p:sp>
    </p:spTree>
    <p:extLst>
      <p:ext uri="{BB962C8B-B14F-4D97-AF65-F5344CB8AC3E}">
        <p14:creationId xmlns:p14="http://schemas.microsoft.com/office/powerpoint/2010/main" val="85754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বাতাসের</a:t>
            </a:r>
            <a:r>
              <a:rPr lang="bn-BD" baseline="0" dirty="0" smtClean="0"/>
              <a:t> বাধা না থাকলে, একই উচ্চতা থেকে পড়লে এক সাথে পড়তে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9</a:t>
            </a:fld>
            <a:endParaRPr lang="en-US"/>
          </a:p>
        </p:txBody>
      </p:sp>
    </p:spTree>
    <p:extLst>
      <p:ext uri="{BB962C8B-B14F-4D97-AF65-F5344CB8AC3E}">
        <p14:creationId xmlns:p14="http://schemas.microsoft.com/office/powerpoint/2010/main" val="147713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বায়ুপূর্ণ অবস্থায়</a:t>
            </a:r>
            <a:r>
              <a:rPr lang="bn-BD" baseline="0" dirty="0" smtClean="0"/>
              <a:t> পাখির পালকটি ধীর গতিতে পড়ছে, কয়েন দ্রুত পড়ছে। বায়ু শূণ্য অবস্থায় পালক ও কয়েন একসাথে নিচে পড়ছে।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11</a:t>
            </a:fld>
            <a:endParaRPr lang="en-US"/>
          </a:p>
        </p:txBody>
      </p:sp>
    </p:spTree>
    <p:extLst>
      <p:ext uri="{BB962C8B-B14F-4D97-AF65-F5344CB8AC3E}">
        <p14:creationId xmlns:p14="http://schemas.microsoft.com/office/powerpoint/2010/main" val="81667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12</a:t>
            </a:fld>
            <a:endParaRPr lang="en-US"/>
          </a:p>
        </p:txBody>
      </p:sp>
    </p:spTree>
    <p:extLst>
      <p:ext uri="{BB962C8B-B14F-4D97-AF65-F5344CB8AC3E}">
        <p14:creationId xmlns:p14="http://schemas.microsoft.com/office/powerpoint/2010/main" val="417493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4347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66944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46883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883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43177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12784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7875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t>8/8/2020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2013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t>8/8/2020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65603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6147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428082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t>8/8/2020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t>‹#›</a:t>
            </a:fld>
            <a:endParaRPr lang="en-US"/>
          </a:p>
        </p:txBody>
      </p:sp>
    </p:spTree>
    <p:extLst>
      <p:ext uri="{BB962C8B-B14F-4D97-AF65-F5344CB8AC3E}">
        <p14:creationId xmlns:p14="http://schemas.microsoft.com/office/powerpoint/2010/main" val="371254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4770" cy="6858000"/>
          </a:xfrm>
          <a:prstGeom prst="rect">
            <a:avLst/>
          </a:prstGeom>
        </p:spPr>
      </p:pic>
      <p:sp>
        <p:nvSpPr>
          <p:cNvPr id="5" name="TextBox 4"/>
          <p:cNvSpPr txBox="1"/>
          <p:nvPr/>
        </p:nvSpPr>
        <p:spPr>
          <a:xfrm>
            <a:off x="5306811" y="3657600"/>
            <a:ext cx="3700030" cy="1677382"/>
          </a:xfrm>
          <a:prstGeom prst="rect">
            <a:avLst/>
          </a:prstGeom>
          <a:noFill/>
        </p:spPr>
        <p:txBody>
          <a:bodyPr wrap="square" rtlCol="0">
            <a:spAutoFit/>
          </a:bodyPr>
          <a:lstStyle/>
          <a:p>
            <a:r>
              <a:rPr lang="bn-BD" sz="10300" dirty="0">
                <a:solidFill>
                  <a:srgbClr val="FFFF00"/>
                </a:solidFill>
                <a:latin typeface="NikoshBAN" panose="02000000000000000000" pitchFamily="2" charset="0"/>
                <a:cs typeface="NikoshBAN" panose="02000000000000000000" pitchFamily="2" charset="0"/>
              </a:rPr>
              <a:t>স্বাগতম</a:t>
            </a:r>
            <a:endParaRPr lang="en-US" sz="103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54680" y="1897380"/>
            <a:ext cx="2880360" cy="28613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সূত্রের শর্ত ৩টি</a:t>
            </a:r>
            <a:endParaRPr lang="en-US" dirty="0">
              <a:solidFill>
                <a:schemeClr val="tx1"/>
              </a:solidFill>
              <a:latin typeface="NikoshBAN" panose="02000000000000000000" pitchFamily="2" charset="0"/>
              <a:cs typeface="NikoshBAN" panose="02000000000000000000" pitchFamily="2" charset="0"/>
            </a:endParaRPr>
          </a:p>
        </p:txBody>
      </p:sp>
      <p:sp>
        <p:nvSpPr>
          <p:cNvPr id="3" name="Oval Callout 2"/>
          <p:cNvSpPr/>
          <p:nvPr/>
        </p:nvSpPr>
        <p:spPr>
          <a:xfrm>
            <a:off x="6647263" y="385998"/>
            <a:ext cx="1935480" cy="2286000"/>
          </a:xfrm>
          <a:prstGeom prst="wedgeEllipseCallout">
            <a:avLst>
              <a:gd name="adj1" fmla="val -106080"/>
              <a:gd name="adj2" fmla="val 37274"/>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উচ্চতা</a:t>
            </a:r>
            <a:endParaRPr lang="en-US" dirty="0">
              <a:solidFill>
                <a:schemeClr val="bg1"/>
              </a:solidFill>
              <a:latin typeface="NikoshBAN" panose="02000000000000000000" pitchFamily="2" charset="0"/>
              <a:cs typeface="NikoshBAN" panose="02000000000000000000" pitchFamily="2" charset="0"/>
            </a:endParaRPr>
          </a:p>
        </p:txBody>
      </p:sp>
      <p:sp>
        <p:nvSpPr>
          <p:cNvPr id="4" name="Oval Callout 3"/>
          <p:cNvSpPr/>
          <p:nvPr/>
        </p:nvSpPr>
        <p:spPr>
          <a:xfrm>
            <a:off x="764498" y="551950"/>
            <a:ext cx="2202180" cy="2038350"/>
          </a:xfrm>
          <a:prstGeom prst="wedgeEllipseCallout">
            <a:avLst>
              <a:gd name="adj1" fmla="val 75403"/>
              <a:gd name="adj2" fmla="val 4164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বিনা বাধা</a:t>
            </a:r>
            <a:endParaRPr lang="en-US" dirty="0">
              <a:solidFill>
                <a:schemeClr val="bg1"/>
              </a:solidFill>
              <a:latin typeface="NikoshBAN" panose="02000000000000000000" pitchFamily="2" charset="0"/>
              <a:cs typeface="NikoshBAN" panose="02000000000000000000" pitchFamily="2" charset="0"/>
            </a:endParaRPr>
          </a:p>
        </p:txBody>
      </p:sp>
      <p:sp>
        <p:nvSpPr>
          <p:cNvPr id="5" name="Oval Callout 4"/>
          <p:cNvSpPr/>
          <p:nvPr/>
        </p:nvSpPr>
        <p:spPr>
          <a:xfrm>
            <a:off x="764498" y="4463698"/>
            <a:ext cx="2682240" cy="2240280"/>
          </a:xfrm>
          <a:prstGeom prst="wedgeEllipseCallout">
            <a:avLst>
              <a:gd name="adj1" fmla="val 54664"/>
              <a:gd name="adj2" fmla="val -54753"/>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সময়</a:t>
            </a:r>
            <a:endParaRPr lang="en-US" dirty="0">
              <a:solidFill>
                <a:schemeClr val="bg1"/>
              </a:solidFill>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50139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8283" y="106055"/>
            <a:ext cx="212536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জোড়ায় কাজ</a:t>
            </a:r>
            <a:endParaRPr lang="en-US" sz="30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5835040" y="198388"/>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043" y="897702"/>
            <a:ext cx="2846071" cy="4692260"/>
          </a:xfrm>
          <a:prstGeom prst="rect">
            <a:avLst/>
          </a:prstGeom>
        </p:spPr>
      </p:pic>
      <p:sp>
        <p:nvSpPr>
          <p:cNvPr id="6" name="TextBox 5"/>
          <p:cNvSpPr txBox="1"/>
          <p:nvPr/>
        </p:nvSpPr>
        <p:spPr>
          <a:xfrm>
            <a:off x="3404878" y="2844913"/>
            <a:ext cx="5434322" cy="553998"/>
          </a:xfrm>
          <a:prstGeom prst="rect">
            <a:avLst/>
          </a:prstGeom>
          <a:noFill/>
        </p:spPr>
        <p:txBody>
          <a:bodyPr wrap="square" rtlCol="0">
            <a:spAutoFit/>
          </a:bodyPr>
          <a:lstStyle/>
          <a:p>
            <a:r>
              <a:rPr lang="bn-BD" sz="3000" dirty="0" smtClean="0">
                <a:solidFill>
                  <a:srgbClr val="0070C0"/>
                </a:solidFill>
                <a:latin typeface="NikoshBAN" panose="02000000000000000000" pitchFamily="2" charset="0"/>
                <a:cs typeface="NikoshBAN" panose="02000000000000000000" pitchFamily="2" charset="0"/>
              </a:rPr>
              <a:t>চিত্রে কী কী ঘটনা দেখতে পাচ্ছ, তা লেখ।  </a:t>
            </a:r>
            <a:endParaRPr lang="en-US" sz="3000" dirty="0">
              <a:solidFill>
                <a:srgbClr val="0070C0"/>
              </a:solidFill>
              <a:latin typeface="NikoshBAN" panose="02000000000000000000" pitchFamily="2" charset="0"/>
              <a:cs typeface="NikoshBAN" panose="02000000000000000000" pitchFamily="2" charset="0"/>
            </a:endParaRPr>
          </a:p>
        </p:txBody>
      </p:sp>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498" y="637082"/>
            <a:ext cx="2905345" cy="5596078"/>
          </a:xfrm>
          <a:prstGeom prst="rect">
            <a:avLst/>
          </a:prstGeom>
        </p:spPr>
      </p:pic>
      <p:sp>
        <p:nvSpPr>
          <p:cNvPr id="4" name="TextBox 3"/>
          <p:cNvSpPr txBox="1"/>
          <p:nvPr/>
        </p:nvSpPr>
        <p:spPr>
          <a:xfrm>
            <a:off x="4130041" y="676765"/>
            <a:ext cx="4747983"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পড়ন্ত বস্তুর সূত্রঃ</a:t>
            </a:r>
          </a:p>
          <a:p>
            <a:r>
              <a:rPr lang="bn-BD" sz="2400" dirty="0" smtClean="0">
                <a:latin typeface="NikoshBAN" panose="02000000000000000000" pitchFamily="2" charset="0"/>
                <a:cs typeface="NikoshBAN" panose="02000000000000000000" pitchFamily="2" charset="0"/>
              </a:rPr>
              <a:t>প্রথম  সূত্রঃ সমান সময়ে সমান পথ অতিক্রম করে </a:t>
            </a:r>
            <a:endParaRPr lang="en-US" sz="24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5" name="TextBox 4"/>
              <p:cNvSpPr txBox="1"/>
              <p:nvPr/>
            </p:nvSpPr>
            <p:spPr>
              <a:xfrm>
                <a:off x="4236720" y="2185288"/>
                <a:ext cx="4907280"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দ্বিতীয়  সূত্রঃ পড়ন্ত বস্তুর বেগ সময়ের সমানুপাতিক।</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NikoshBAN" panose="02000000000000000000" pitchFamily="2" charset="0"/>
                        </a:rPr>
                        <m:t>𝑣</m:t>
                      </m:r>
                      <m:r>
                        <a:rPr lang="en-US" sz="2400" b="0" i="1" smtClean="0">
                          <a:latin typeface="Cambria Math" panose="02040503050406030204" pitchFamily="18" charset="0"/>
                          <a:ea typeface="Cambria Math" panose="02040503050406030204" pitchFamily="18" charset="0"/>
                          <a:cs typeface="NikoshBAN" panose="02000000000000000000" pitchFamily="2" charset="0"/>
                        </a:rPr>
                        <m:t>∝</m:t>
                      </m:r>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oMath>
                  </m:oMathPara>
                </a14:m>
                <a:endParaRPr lang="en-US" sz="2400" dirty="0">
                  <a:latin typeface="NikoshBAN" panose="02000000000000000000" pitchFamily="2" charset="0"/>
                  <a:cs typeface="NikoshBAN" panose="02000000000000000000" pitchFamily="2"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236720" y="2185288"/>
                <a:ext cx="4907280" cy="830997"/>
              </a:xfrm>
              <a:prstGeom prst="rect">
                <a:avLst/>
              </a:prstGeom>
              <a:blipFill rotWithShape="0">
                <a:blip r:embed="rId4"/>
                <a:stretch>
                  <a:fillRect l="-1863" t="-5839" r="-13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130041" y="3212707"/>
                <a:ext cx="4907280" cy="862608"/>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তৃতীয় সূত্রঃ পড়ন্ত বস্তুর অতিক্রান্ত দূরত্ব সময়ের বর্গের সমানুপাতিক।</a:t>
                </a:r>
                <a:r>
                  <a:rPr lang="en-US" sz="2400" dirty="0" smtClean="0">
                    <a:latin typeface="NikoshBAN" panose="02000000000000000000" pitchFamily="2" charset="0"/>
                    <a:cs typeface="NikoshBAN" panose="02000000000000000000" pitchFamily="2" charset="0"/>
                  </a:rPr>
                  <a:t> h</a:t>
                </a:r>
                <a14:m>
                  <m:oMath xmlns:m="http://schemas.openxmlformats.org/officeDocument/2006/math">
                    <m:r>
                      <a:rPr lang="en-US" sz="2400" i="1" smtClean="0">
                        <a:latin typeface="Cambria Math" panose="02040503050406030204" pitchFamily="18" charset="0"/>
                        <a:ea typeface="Cambria Math" panose="02040503050406030204" pitchFamily="18" charset="0"/>
                        <a:cs typeface="NikoshBAN" panose="02000000000000000000" pitchFamily="2" charset="0"/>
                      </a:rPr>
                      <m:t>∝</m:t>
                    </m:r>
                    <m:sSup>
                      <m:sSupPr>
                        <m:ctrlPr>
                          <a:rPr lang="en-US" sz="2400" i="1" smtClean="0">
                            <a:latin typeface="Cambria Math" panose="02040503050406030204" pitchFamily="18" charset="0"/>
                            <a:ea typeface="Cambria Math" panose="02040503050406030204" pitchFamily="18" charset="0"/>
                            <a:cs typeface="NikoshBAN" panose="02000000000000000000" pitchFamily="2" charset="0"/>
                          </a:rPr>
                        </m:ctrlPr>
                      </m:sSupPr>
                      <m:e>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e>
                      <m:sup>
                        <m:r>
                          <a:rPr lang="en-US" sz="2400" b="0" i="1" smtClean="0">
                            <a:latin typeface="Cambria Math" panose="02040503050406030204" pitchFamily="18" charset="0"/>
                            <a:ea typeface="Cambria Math" panose="02040503050406030204" pitchFamily="18" charset="0"/>
                            <a:cs typeface="NikoshBAN" panose="02000000000000000000" pitchFamily="2" charset="0"/>
                          </a:rPr>
                          <m:t>2</m:t>
                        </m:r>
                      </m:sup>
                    </m:sSup>
                  </m:oMath>
                </a14:m>
                <a:endParaRPr lang="en-US" sz="2400" dirty="0">
                  <a:latin typeface="NikoshBAN" panose="02000000000000000000" pitchFamily="2" charset="0"/>
                  <a:cs typeface="NikoshBAN" panose="02000000000000000000" pitchFamily="2"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130041" y="3212707"/>
                <a:ext cx="4907280" cy="862608"/>
              </a:xfrm>
              <a:prstGeom prst="rect">
                <a:avLst/>
              </a:prstGeom>
              <a:blipFill rotWithShape="0">
                <a:blip r:embed="rId5"/>
                <a:stretch>
                  <a:fillRect l="-1988" t="-5634" b="-11972"/>
                </a:stretch>
              </a:blipFill>
            </p:spPr>
            <p:txBody>
              <a:bodyPr/>
              <a:lstStyle/>
              <a:p>
                <a:r>
                  <a:rPr lang="en-US">
                    <a:noFill/>
                  </a:rPr>
                  <a:t> </a:t>
                </a:r>
              </a:p>
            </p:txBody>
          </p:sp>
        </mc:Fallback>
      </mc:AlternateContent>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93640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2827402"/>
            <a:ext cx="6568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পড়ন্ত বস্তুর দ্বিতীয় সূত্রের গাণিতিক ব্যাখ্যা দাও।</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1270915" y="948798"/>
            <a:ext cx="6598920" cy="8686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1"/>
                </a:solidFill>
                <a:latin typeface="NikoshBAN" panose="02000000000000000000" pitchFamily="2" charset="0"/>
                <a:cs typeface="NikoshBAN" panose="02000000000000000000" pitchFamily="2" charset="0"/>
              </a:rPr>
              <a:t>একক কাজ</a:t>
            </a:r>
            <a:endParaRPr lang="en-US" dirty="0">
              <a:solidFill>
                <a:schemeClr val="bg1"/>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859" y="2300601"/>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sp>
        <p:nvSpPr>
          <p:cNvPr id="29" name="TextBox 28"/>
          <p:cNvSpPr txBox="1"/>
          <p:nvPr/>
        </p:nvSpPr>
        <p:spPr>
          <a:xfrm>
            <a:off x="1029043" y="3635525"/>
            <a:ext cx="7418086" cy="1938992"/>
          </a:xfrm>
          <a:prstGeom prst="rect">
            <a:avLst/>
          </a:prstGeom>
          <a:noFill/>
        </p:spPr>
        <p:txBody>
          <a:bodyPr wrap="square" rtlCol="0">
            <a:spAutoFit/>
          </a:bodyPr>
          <a:lstStyle/>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চাঁদ ও পৃথিবীর আকর্ষণকে কী বলে?</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পৃথিবী পৃষ্ঠের কোথায় অভিকর্ষজ ত্বরণের মান কম? </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অভিকর্ষজ ত্বরণের আদর্শমান কত?</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পড়ন্ত বস্তুর অতিক্রান্ত দূরত্বের সাথে সময়ের সম্পর্ক কীরুপ? </a:t>
            </a:r>
            <a:endParaRPr lang="en-US" sz="30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894" y="285491"/>
            <a:ext cx="2992275" cy="2015110"/>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007" y="764499"/>
            <a:ext cx="2606818"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বাড়ির কাজ</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1025533" y="3055190"/>
            <a:ext cx="6804017" cy="1015663"/>
          </a:xfrm>
          <a:prstGeom prst="rect">
            <a:avLst/>
          </a:prstGeom>
          <a:noFill/>
        </p:spPr>
        <p:txBody>
          <a:bodyPr wrap="square" rtlCol="0">
            <a:spAutoFit/>
          </a:bodyPr>
          <a:lstStyle/>
          <a:p>
            <a:r>
              <a:rPr lang="en-US" sz="3000" dirty="0" smtClean="0">
                <a:solidFill>
                  <a:srgbClr val="0070C0"/>
                </a:solidFill>
                <a:latin typeface="NikoshBAN" panose="02000000000000000000" pitchFamily="2" charset="0"/>
                <a:cs typeface="NikoshBAN" panose="02000000000000000000" pitchFamily="2" charset="0"/>
              </a:rPr>
              <a:t>50 </a:t>
            </a:r>
            <a:r>
              <a:rPr lang="bn-BD" sz="3000" dirty="0" smtClean="0">
                <a:solidFill>
                  <a:srgbClr val="0070C0"/>
                </a:solidFill>
                <a:latin typeface="NikoshBAN" panose="02000000000000000000" pitchFamily="2" charset="0"/>
                <a:cs typeface="NikoshBAN" panose="02000000000000000000" pitchFamily="2" charset="0"/>
              </a:rPr>
              <a:t>মিটার উঁচু দালানের ছাদ থেকে কোনো বস্তু ছেড়ে দিলে এটি কত বেগে ভূ-পৃষ্ঠকে আঘাত করবে? </a:t>
            </a:r>
            <a:endParaRPr lang="en-US" sz="30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313" y="1017908"/>
            <a:ext cx="2314415" cy="1680811"/>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756" y="1898682"/>
            <a:ext cx="3619544" cy="553998"/>
          </a:xfrm>
          <a:prstGeom prst="rect">
            <a:avLst/>
          </a:prstGeom>
          <a:noFill/>
        </p:spPr>
        <p:txBody>
          <a:bodyPr wrap="square" rtlCol="0">
            <a:spAutoFit/>
          </a:bodyPr>
          <a:lstStyle/>
          <a:p>
            <a:r>
              <a:rPr lang="bn-BD" sz="3000" b="1" dirty="0">
                <a:solidFill>
                  <a:srgbClr val="0070C0"/>
                </a:solidFill>
                <a:latin typeface="NikoshBAN" panose="02000000000000000000" pitchFamily="2" charset="0"/>
                <a:cs typeface="NikoshBAN" panose="02000000000000000000" pitchFamily="2" charset="0"/>
              </a:rPr>
              <a:t>এই অধ্যায়ের  গুরুত্ত্বপূর্ণ শব্দ</a:t>
            </a:r>
            <a:endParaRPr lang="en-US" sz="3000" b="1"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2209754" y="2801652"/>
            <a:ext cx="4358685" cy="553998"/>
          </a:xfrm>
          <a:prstGeom prst="rect">
            <a:avLst/>
          </a:prstGeom>
          <a:noFill/>
        </p:spPr>
        <p:txBody>
          <a:bodyPr wrap="square" rtlCol="0">
            <a:spAutoFit/>
          </a:bodyPr>
          <a:lstStyle/>
          <a:p>
            <a:r>
              <a:rPr lang="bn-BD" sz="3000" b="1" dirty="0" smtClean="0">
                <a:solidFill>
                  <a:srgbClr val="0070C0"/>
                </a:solidFill>
                <a:latin typeface="NikoshBAN" panose="02000000000000000000" pitchFamily="2" charset="0"/>
                <a:cs typeface="NikoshBAN" panose="02000000000000000000" pitchFamily="2" charset="0"/>
              </a:rPr>
              <a:t>অভিকর্ষজ ত্বরণ, মহাকর্ষীয় ধ্রুবক</a:t>
            </a:r>
            <a:endParaRPr lang="en-US" sz="3000" b="1"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4201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146523" y="2501204"/>
            <a:ext cx="3667259" cy="1419619"/>
          </a:xfrm>
          <a:prstGeom prst="rect">
            <a:avLst/>
          </a:prstGeom>
          <a:noFill/>
        </p:spPr>
        <p:txBody>
          <a:bodyPr wrap="square" rtlCol="0">
            <a:spAutoFit/>
          </a:bodyPr>
          <a:lstStyle/>
          <a:p>
            <a:r>
              <a:rPr lang="bn-BD" sz="8625" b="1" dirty="0">
                <a:solidFill>
                  <a:srgbClr val="002060"/>
                </a:solidFill>
                <a:latin typeface="NikoshBAN" panose="02000000000000000000" pitchFamily="2" charset="0"/>
                <a:cs typeface="NikoshBAN" panose="02000000000000000000" pitchFamily="2" charset="0"/>
              </a:rPr>
              <a:t>ধন্যবাদ</a:t>
            </a:r>
            <a:endParaRPr lang="en-US" sz="8625" b="1"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869123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568404"/>
            <a:ext cx="2362200" cy="1336596"/>
          </a:xfrm>
          <a:prstGeom prst="rect">
            <a:avLst/>
          </a:prstGeom>
          <a:noFill/>
        </p:spPr>
        <p:txBody>
          <a:bodyPr wrap="none" rtlCol="0">
            <a:prstTxWarp prst="textInflateTo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rPr>
              <a:t>কৃতজ্ঞতা স্বীকার </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3" name="TextBox 2"/>
          <p:cNvSpPr txBox="1"/>
          <p:nvPr/>
        </p:nvSpPr>
        <p:spPr>
          <a:xfrm>
            <a:off x="152400" y="2275582"/>
            <a:ext cx="8763000" cy="1200329"/>
          </a:xfrm>
          <a:prstGeom prst="rect">
            <a:avLst/>
          </a:prstGeom>
          <a:solidFill>
            <a:srgbClr val="CCFF99"/>
          </a:solidFill>
        </p:spPr>
        <p:txBody>
          <a:bodyPr wrap="square" rtlCol="0">
            <a:spAutoFit/>
          </a:bodyPr>
          <a:lstStyle/>
          <a:p>
            <a:pPr algn="ctr"/>
            <a:r>
              <a:rPr lang="bn-IN" sz="3600" dirty="0" smtClean="0">
                <a:solidFill>
                  <a:srgbClr val="003399"/>
                </a:solidFill>
                <a:latin typeface="Nikosh" pitchFamily="2" charset="0"/>
                <a:cs typeface="Nikosh" pitchFamily="2" charset="0"/>
              </a:rPr>
              <a:t>শিক্ষা মন্ত্রণালয়, মাউশি, এনসিটিবি ও এটুআই-এর সংশ্লিষ্ট কর্মকর্তাবৃন্দ </a:t>
            </a:r>
            <a:endParaRPr lang="en-US" sz="3600" dirty="0">
              <a:solidFill>
                <a:srgbClr val="003399"/>
              </a:solidFill>
              <a:latin typeface="Nikosh" pitchFamily="2" charset="0"/>
              <a:cs typeface="Nikosh" pitchFamily="2" charset="0"/>
            </a:endParaRPr>
          </a:p>
        </p:txBody>
      </p:sp>
      <p:sp>
        <p:nvSpPr>
          <p:cNvPr id="4" name="TextBox 3"/>
          <p:cNvSpPr txBox="1"/>
          <p:nvPr/>
        </p:nvSpPr>
        <p:spPr>
          <a:xfrm>
            <a:off x="152400" y="3570982"/>
            <a:ext cx="8763000" cy="1077218"/>
          </a:xfrm>
          <a:prstGeom prst="rect">
            <a:avLst/>
          </a:prstGeom>
          <a:solidFill>
            <a:srgbClr val="FFFF66"/>
          </a:solidFill>
        </p:spPr>
        <p:txBody>
          <a:bodyPr wrap="square" rtlCol="0">
            <a:spAutoFit/>
          </a:bodyPr>
          <a:lstStyle/>
          <a:p>
            <a:pPr algn="ctr"/>
            <a:r>
              <a:rPr lang="bn-IN" sz="3200" dirty="0" smtClean="0">
                <a:solidFill>
                  <a:srgbClr val="005426"/>
                </a:solidFill>
                <a:latin typeface="Nikosh" pitchFamily="2" charset="0"/>
                <a:cs typeface="Nikosh" pitchFamily="2" charset="0"/>
              </a:rPr>
              <a:t>এবং কন্টেন্ট সম্পাদক হিসেবে যাঁদের নির্দেশনা, পরামর্শ ও তত্ত্বাবধানে এই মডেল কন্টেন্ট সমৃদ্ধ হয়েছে তারা হলেন-  </a:t>
            </a:r>
            <a:endParaRPr lang="en-US" sz="3200" dirty="0">
              <a:solidFill>
                <a:srgbClr val="005426"/>
              </a:solidFill>
              <a:latin typeface="Nikosh" pitchFamily="2" charset="0"/>
              <a:cs typeface="Nikosh" pitchFamily="2" charset="0"/>
            </a:endParaRPr>
          </a:p>
        </p:txBody>
      </p:sp>
      <p:sp>
        <p:nvSpPr>
          <p:cNvPr id="5" name="TextBox 4"/>
          <p:cNvSpPr txBox="1"/>
          <p:nvPr/>
        </p:nvSpPr>
        <p:spPr>
          <a:xfrm>
            <a:off x="152400" y="4743343"/>
            <a:ext cx="8763000" cy="2062103"/>
          </a:xfrm>
          <a:prstGeom prst="rect">
            <a:avLst/>
          </a:prstGeom>
          <a:solidFill>
            <a:srgbClr val="66CCFF"/>
          </a:solidFill>
        </p:spPr>
        <p:txBody>
          <a:bodyPr wrap="square" rtlCol="0">
            <a:spAutoFit/>
          </a:bodyPr>
          <a:lstStyle/>
          <a:p>
            <a:pPr algn="ctr"/>
            <a:r>
              <a:rPr lang="bn-IN" sz="3200" dirty="0" smtClean="0">
                <a:latin typeface="Nikosh" pitchFamily="2" charset="0"/>
                <a:cs typeface="Nikosh" pitchFamily="2" charset="0"/>
              </a:rPr>
              <a:t>জনাব মো</a:t>
            </a:r>
            <a:r>
              <a:rPr lang="bn-BD" sz="3200" dirty="0" smtClean="0">
                <a:latin typeface="Nikosh" pitchFamily="2" charset="0"/>
                <a:cs typeface="Nikosh" pitchFamily="2" charset="0"/>
              </a:rPr>
              <a:t>ছাম্মৎ</a:t>
            </a:r>
            <a:r>
              <a:rPr lang="bn-IN" sz="3200" dirty="0" smtClean="0">
                <a:latin typeface="Nikosh" pitchFamily="2" charset="0"/>
                <a:cs typeface="Nikosh" pitchFamily="2" charset="0"/>
              </a:rPr>
              <a:t> </a:t>
            </a:r>
            <a:r>
              <a:rPr lang="bn-IN" sz="3200" dirty="0">
                <a:latin typeface="Nikosh" pitchFamily="2" charset="0"/>
                <a:cs typeface="Nikosh" pitchFamily="2" charset="0"/>
              </a:rPr>
              <a:t>খাদিজা ইয়াসমিন, </a:t>
            </a:r>
            <a:r>
              <a:rPr lang="bn-IN" sz="3200" dirty="0" smtClean="0">
                <a:latin typeface="Nikosh" pitchFamily="2" charset="0"/>
                <a:cs typeface="Nikosh" pitchFamily="2" charset="0"/>
              </a:rPr>
              <a:t>সহকা</a:t>
            </a:r>
            <a:r>
              <a:rPr lang="bn-BD" sz="3200" dirty="0" smtClean="0">
                <a:latin typeface="Nikosh" pitchFamily="2" charset="0"/>
                <a:cs typeface="Nikosh" pitchFamily="2" charset="0"/>
              </a:rPr>
              <a:t>রী</a:t>
            </a:r>
            <a:r>
              <a:rPr lang="bn-IN" sz="3200" dirty="0" smtClean="0">
                <a:latin typeface="Nikosh" pitchFamily="2" charset="0"/>
                <a:cs typeface="Nikosh" pitchFamily="2" charset="0"/>
              </a:rPr>
              <a:t> </a:t>
            </a:r>
            <a:r>
              <a:rPr lang="bn-IN" sz="3200" dirty="0">
                <a:latin typeface="Nikosh" pitchFamily="2" charset="0"/>
                <a:cs typeface="Nikosh" pitchFamily="2" charset="0"/>
              </a:rPr>
              <a:t>অধ্যাপক, টিটিসি, </a:t>
            </a:r>
            <a:r>
              <a:rPr lang="bn-IN" sz="3200" dirty="0" smtClean="0">
                <a:latin typeface="Nikosh" pitchFamily="2" charset="0"/>
                <a:cs typeface="Nikosh" pitchFamily="2" charset="0"/>
              </a:rPr>
              <a:t>ঢাকা</a:t>
            </a:r>
          </a:p>
          <a:p>
            <a:pPr algn="ctr"/>
            <a:r>
              <a:rPr lang="bn-IN" sz="3200" dirty="0" smtClean="0">
                <a:latin typeface="Nikosh" pitchFamily="2" charset="0"/>
                <a:cs typeface="Nikosh" pitchFamily="2" charset="0"/>
              </a:rPr>
              <a:t>জনাব </a:t>
            </a:r>
            <a:r>
              <a:rPr lang="bn-IN" sz="3200" dirty="0">
                <a:latin typeface="Nikosh" pitchFamily="2" charset="0"/>
                <a:cs typeface="Nikosh" pitchFamily="2" charset="0"/>
              </a:rPr>
              <a:t>মোঃ তাজুল ইসলাম, </a:t>
            </a:r>
            <a:r>
              <a:rPr lang="bn-IN" sz="3200" dirty="0" smtClean="0">
                <a:latin typeface="Nikosh" pitchFamily="2" charset="0"/>
                <a:cs typeface="Nikosh" pitchFamily="2" charset="0"/>
              </a:rPr>
              <a:t>সহকা</a:t>
            </a:r>
            <a:r>
              <a:rPr lang="bn-BD" sz="3200" dirty="0" smtClean="0">
                <a:latin typeface="Nikosh" pitchFamily="2" charset="0"/>
                <a:cs typeface="Nikosh" pitchFamily="2" charset="0"/>
              </a:rPr>
              <a:t>রী</a:t>
            </a:r>
            <a:r>
              <a:rPr lang="bn-IN" sz="3200" dirty="0" smtClean="0">
                <a:latin typeface="Nikosh" pitchFamily="2" charset="0"/>
                <a:cs typeface="Nikosh" pitchFamily="2" charset="0"/>
              </a:rPr>
              <a:t> </a:t>
            </a:r>
            <a:r>
              <a:rPr lang="bn-IN" sz="3200" dirty="0">
                <a:latin typeface="Nikosh" pitchFamily="2" charset="0"/>
                <a:cs typeface="Nikosh" pitchFamily="2" charset="0"/>
              </a:rPr>
              <a:t>অধ্যাপক, টিটিসি, </a:t>
            </a:r>
            <a:r>
              <a:rPr lang="bn-IN" sz="3200" dirty="0" smtClean="0">
                <a:latin typeface="Nikosh" pitchFamily="2" charset="0"/>
                <a:cs typeface="Nikosh" pitchFamily="2" charset="0"/>
              </a:rPr>
              <a:t>পাবনা</a:t>
            </a:r>
            <a:endParaRPr lang="bn-BD" sz="3200" dirty="0" smtClean="0">
              <a:latin typeface="Nikosh" pitchFamily="2" charset="0"/>
              <a:cs typeface="Nikosh" pitchFamily="2" charset="0"/>
            </a:endParaRPr>
          </a:p>
          <a:p>
            <a:pPr algn="ctr"/>
            <a:r>
              <a:rPr lang="bn-IN" sz="3200" dirty="0">
                <a:latin typeface="Nikosh" pitchFamily="2" charset="0"/>
                <a:cs typeface="Nikosh" pitchFamily="2" charset="0"/>
              </a:rPr>
              <a:t>জনাব সামসুদ্দিন আহমেদ</a:t>
            </a:r>
            <a:r>
              <a:rPr lang="bn-BD" sz="3200" dirty="0">
                <a:latin typeface="Nikosh" pitchFamily="2" charset="0"/>
                <a:cs typeface="Nikosh" pitchFamily="2" charset="0"/>
              </a:rPr>
              <a:t> তালুকদার</a:t>
            </a:r>
            <a:r>
              <a:rPr lang="bn-IN" sz="3200" dirty="0">
                <a:latin typeface="Nikosh" pitchFamily="2" charset="0"/>
                <a:cs typeface="Nikosh" pitchFamily="2" charset="0"/>
              </a:rPr>
              <a:t>, প্রভাষক, টিটিসি, </a:t>
            </a:r>
            <a:r>
              <a:rPr lang="bn-IN" sz="3200" dirty="0" smtClean="0">
                <a:latin typeface="Nikosh" pitchFamily="2" charset="0"/>
                <a:cs typeface="Nikosh" pitchFamily="2" charset="0"/>
              </a:rPr>
              <a:t>কুমিল্লা</a:t>
            </a:r>
            <a:endParaRPr lang="bn-BD" sz="3200" dirty="0" smtClean="0">
              <a:latin typeface="Nikosh" pitchFamily="2" charset="0"/>
              <a:cs typeface="Nikosh" pitchFamily="2" charset="0"/>
            </a:endParaRPr>
          </a:p>
          <a:p>
            <a:pPr algn="ctr"/>
            <a:r>
              <a:rPr lang="bn-BD" sz="3200" dirty="0" smtClean="0">
                <a:latin typeface="Nikosh" pitchFamily="2" charset="0"/>
                <a:cs typeface="Nikosh" pitchFamily="2" charset="0"/>
              </a:rPr>
              <a:t>জি,এম রাকিবুল ইসলাম, প্রভাষক, টিটিসি, রংপুর।</a:t>
            </a:r>
            <a:endParaRPr lang="bn-IN" sz="3200" dirty="0" smtClean="0">
              <a:latin typeface="Nikosh" pitchFamily="2" charset="0"/>
              <a:cs typeface="Nikosh" pitchFamily="2" charset="0"/>
            </a:endParaRPr>
          </a:p>
        </p:txBody>
      </p:sp>
    </p:spTree>
    <p:extLst>
      <p:ext uri="{BB962C8B-B14F-4D97-AF65-F5344CB8AC3E}">
        <p14:creationId xmlns:p14="http://schemas.microsoft.com/office/powerpoint/2010/main" val="335456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901"/>
            <a:ext cx="9144000" cy="6808099"/>
          </a:xfrm>
          <a:prstGeom prst="rect">
            <a:avLst/>
          </a:prstGeom>
        </p:spPr>
      </p:pic>
      <p:grpSp>
        <p:nvGrpSpPr>
          <p:cNvPr id="2" name="Group 1"/>
          <p:cNvGrpSpPr/>
          <p:nvPr/>
        </p:nvGrpSpPr>
        <p:grpSpPr>
          <a:xfrm>
            <a:off x="253879" y="97508"/>
            <a:ext cx="8671795" cy="5001223"/>
            <a:chOff x="338456" y="793314"/>
            <a:chExt cx="11562393" cy="4103509"/>
          </a:xfrm>
        </p:grpSpPr>
        <p:grpSp>
          <p:nvGrpSpPr>
            <p:cNvPr id="12" name="Group 11"/>
            <p:cNvGrpSpPr/>
            <p:nvPr/>
          </p:nvGrpSpPr>
          <p:grpSpPr>
            <a:xfrm>
              <a:off x="338456" y="2754339"/>
              <a:ext cx="5591496" cy="2142484"/>
              <a:chOff x="338456" y="2754339"/>
              <a:chExt cx="5591496" cy="2142484"/>
            </a:xfrm>
          </p:grpSpPr>
          <p:sp>
            <p:nvSpPr>
              <p:cNvPr id="4" name="TextBox 3"/>
              <p:cNvSpPr txBox="1"/>
              <p:nvPr/>
            </p:nvSpPr>
            <p:spPr>
              <a:xfrm>
                <a:off x="630830" y="2754339"/>
                <a:ext cx="5299120" cy="416676"/>
              </a:xfrm>
              <a:prstGeom prst="rect">
                <a:avLst/>
              </a:prstGeom>
              <a:noFill/>
            </p:spPr>
            <p:txBody>
              <a:bodyPr wrap="square" rtlCol="0">
                <a:spAutoFit/>
              </a:bodyPr>
              <a:lstStyle/>
              <a:p>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মোঃ</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ইমরান</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হোসেন</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তালুকদার</a:t>
                </a:r>
                <a:r>
                  <a:rPr lang="en-US" sz="2700" dirty="0" smtClean="0">
                    <a:solidFill>
                      <a:srgbClr val="7030A0"/>
                    </a:solidFill>
                    <a:latin typeface="NikoshBAN" panose="02000000000000000000" pitchFamily="2" charset="0"/>
                    <a:cs typeface="NikoshBAN" panose="02000000000000000000" pitchFamily="2" charset="0"/>
                  </a:rPr>
                  <a:t> </a:t>
                </a:r>
                <a:endParaRPr lang="en-US" sz="2700"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1037705" y="3279235"/>
                <a:ext cx="4743079" cy="416676"/>
              </a:xfrm>
              <a:prstGeom prst="rect">
                <a:avLst/>
              </a:prstGeom>
              <a:noFill/>
            </p:spPr>
            <p:txBody>
              <a:bodyPr wrap="square" rtlCol="0">
                <a:spAutoFit/>
              </a:bodyPr>
              <a:lstStyle/>
              <a:p>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সহকারি</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শিক্ষক</a:t>
                </a:r>
                <a:r>
                  <a:rPr lang="en-US" sz="2700" dirty="0" smtClean="0">
                    <a:solidFill>
                      <a:srgbClr val="7030A0"/>
                    </a:solidFill>
                    <a:latin typeface="NikoshBAN" panose="02000000000000000000" pitchFamily="2" charset="0"/>
                    <a:cs typeface="NikoshBAN" panose="02000000000000000000" pitchFamily="2" charset="0"/>
                  </a:rPr>
                  <a:t>   </a:t>
                </a:r>
                <a:endParaRPr lang="en-US" sz="27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338456" y="4480147"/>
                <a:ext cx="5587607" cy="416676"/>
              </a:xfrm>
              <a:prstGeom prst="rect">
                <a:avLst/>
              </a:prstGeom>
              <a:noFill/>
            </p:spPr>
            <p:txBody>
              <a:bodyPr wrap="square" rtlCol="0">
                <a:spAutoFit/>
              </a:bodyPr>
              <a:lstStyle/>
              <a:p>
                <a:r>
                  <a:rPr lang="en-US" sz="2700" dirty="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  মোবাইল ফোনঃ </a:t>
                </a:r>
                <a:r>
                  <a:rPr lang="en-US" sz="2700" dirty="0" smtClean="0">
                    <a:solidFill>
                      <a:srgbClr val="7030A0"/>
                    </a:solidFill>
                    <a:latin typeface="NikoshBAN" panose="02000000000000000000" pitchFamily="2" charset="0"/>
                    <a:cs typeface="NikoshBAN" panose="02000000000000000000" pitchFamily="2" charset="0"/>
                  </a:rPr>
                  <a:t>০১৭৯৯২০৪০৪২ </a:t>
                </a:r>
                <a:endParaRPr lang="bn-BD" sz="2700" dirty="0">
                  <a:solidFill>
                    <a:srgbClr val="7030A0"/>
                  </a:solidFill>
                  <a:latin typeface="NikoshBAN" panose="02000000000000000000" pitchFamily="2" charset="0"/>
                  <a:cs typeface="NikoshBAN" panose="02000000000000000000" pitchFamily="2" charset="0"/>
                </a:endParaRPr>
              </a:p>
            </p:txBody>
          </p:sp>
          <p:sp>
            <p:nvSpPr>
              <p:cNvPr id="7" name="TextBox 6"/>
              <p:cNvSpPr txBox="1"/>
              <p:nvPr/>
            </p:nvSpPr>
            <p:spPr>
              <a:xfrm>
                <a:off x="630831" y="3790380"/>
                <a:ext cx="5299121" cy="757593"/>
              </a:xfrm>
              <a:prstGeom prst="rect">
                <a:avLst/>
              </a:prstGeom>
              <a:noFill/>
            </p:spPr>
            <p:txBody>
              <a:bodyPr wrap="square" rtlCol="0">
                <a:spAutoFit/>
              </a:bodyPr>
              <a:lstStyle/>
              <a:p>
                <a:pPr algn="ctr"/>
                <a:r>
                  <a:rPr lang="en-US" sz="2700" dirty="0" err="1" smtClean="0">
                    <a:solidFill>
                      <a:srgbClr val="7030A0"/>
                    </a:solidFill>
                    <a:latin typeface="NikoshBAN" panose="02000000000000000000" pitchFamily="2" charset="0"/>
                    <a:cs typeface="NikoshBAN" panose="02000000000000000000" pitchFamily="2" charset="0"/>
                  </a:rPr>
                  <a:t>জালাল</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মেমোরিয়াল</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হাই</a:t>
                </a:r>
                <a:r>
                  <a:rPr lang="en-US" sz="2700" dirty="0" smtClean="0">
                    <a:solidFill>
                      <a:srgbClr val="7030A0"/>
                    </a:solidFill>
                    <a:latin typeface="NikoshBAN" panose="02000000000000000000" pitchFamily="2" charset="0"/>
                    <a:cs typeface="NikoshBAN" panose="02000000000000000000" pitchFamily="2" charset="0"/>
                  </a:rPr>
                  <a:t> </a:t>
                </a:r>
                <a:r>
                  <a:rPr lang="en-US" sz="2700" dirty="0" err="1" smtClean="0">
                    <a:solidFill>
                      <a:srgbClr val="7030A0"/>
                    </a:solidFill>
                    <a:latin typeface="NikoshBAN" panose="02000000000000000000" pitchFamily="2" charset="0"/>
                    <a:cs typeface="NikoshBAN" panose="02000000000000000000" pitchFamily="2" charset="0"/>
                  </a:rPr>
                  <a:t>স্কুল</a:t>
                </a:r>
                <a:endParaRPr lang="en-US" sz="2700" dirty="0" smtClean="0">
                  <a:solidFill>
                    <a:srgbClr val="7030A0"/>
                  </a:solidFill>
                  <a:latin typeface="NikoshBAN" panose="02000000000000000000" pitchFamily="2" charset="0"/>
                  <a:cs typeface="NikoshBAN" panose="02000000000000000000" pitchFamily="2" charset="0"/>
                </a:endParaRPr>
              </a:p>
              <a:p>
                <a:pPr algn="ctr"/>
                <a:r>
                  <a:rPr lang="en-US" sz="2700" dirty="0" err="1" smtClean="0">
                    <a:solidFill>
                      <a:srgbClr val="7030A0"/>
                    </a:solidFill>
                    <a:latin typeface="NikoshBAN" panose="02000000000000000000" pitchFamily="2" charset="0"/>
                    <a:cs typeface="NikoshBAN" panose="02000000000000000000" pitchFamily="2" charset="0"/>
                  </a:rPr>
                  <a:t>লাকসাম,কুমিল্লা</a:t>
                </a:r>
                <a:r>
                  <a:rPr lang="en-US" sz="2700" dirty="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a:t>
                </a:r>
                <a:endParaRPr lang="en-US" sz="2700" dirty="0">
                  <a:solidFill>
                    <a:srgbClr val="7030A0"/>
                  </a:solidFill>
                  <a:latin typeface="NikoshBAN" panose="02000000000000000000" pitchFamily="2" charset="0"/>
                  <a:cs typeface="NikoshBAN" panose="02000000000000000000" pitchFamily="2" charset="0"/>
                </a:endParaRPr>
              </a:p>
            </p:txBody>
          </p:sp>
        </p:grpSp>
        <p:sp>
          <p:nvSpPr>
            <p:cNvPr id="8" name="TextBox 7"/>
            <p:cNvSpPr txBox="1"/>
            <p:nvPr/>
          </p:nvSpPr>
          <p:spPr>
            <a:xfrm>
              <a:off x="5356992" y="793314"/>
              <a:ext cx="1478017"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পরিচিতি</a:t>
              </a:r>
              <a:endParaRPr lang="en-US" sz="2700" dirty="0">
                <a:solidFill>
                  <a:srgbClr val="0070C0"/>
                </a:solidFill>
                <a:latin typeface="NikoshBAN" panose="02000000000000000000" pitchFamily="2" charset="0"/>
                <a:cs typeface="NikoshBAN" panose="02000000000000000000" pitchFamily="2" charset="0"/>
              </a:endParaRPr>
            </a:p>
          </p:txBody>
        </p:sp>
        <p:grpSp>
          <p:nvGrpSpPr>
            <p:cNvPr id="13" name="Group 12"/>
            <p:cNvGrpSpPr/>
            <p:nvPr/>
          </p:nvGrpSpPr>
          <p:grpSpPr>
            <a:xfrm>
              <a:off x="8202624" y="2662023"/>
              <a:ext cx="3698225" cy="1760956"/>
              <a:chOff x="8202624" y="2662023"/>
              <a:chExt cx="3698225" cy="1760956"/>
            </a:xfrm>
          </p:grpSpPr>
          <p:sp>
            <p:nvSpPr>
              <p:cNvPr id="9" name="TextBox 8"/>
              <p:cNvSpPr txBox="1"/>
              <p:nvPr/>
            </p:nvSpPr>
            <p:spPr>
              <a:xfrm>
                <a:off x="8303225" y="2662023"/>
                <a:ext cx="2689568"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শ্রেণিঃ </a:t>
                </a:r>
                <a:r>
                  <a:rPr lang="bn-BD" sz="2700" dirty="0" smtClean="0">
                    <a:solidFill>
                      <a:srgbClr val="0070C0"/>
                    </a:solidFill>
                    <a:latin typeface="NikoshBAN" panose="02000000000000000000" pitchFamily="2" charset="0"/>
                    <a:cs typeface="NikoshBAN" panose="02000000000000000000" pitchFamily="2" charset="0"/>
                  </a:rPr>
                  <a:t>নবম-দশম</a:t>
                </a:r>
                <a:endParaRPr lang="en-US" sz="2700" dirty="0">
                  <a:solidFill>
                    <a:srgbClr val="0070C0"/>
                  </a:solidFill>
                  <a:latin typeface="NikoshBAN" panose="02000000000000000000" pitchFamily="2" charset="0"/>
                  <a:cs typeface="NikoshBAN" panose="02000000000000000000" pitchFamily="2" charset="0"/>
                </a:endParaRPr>
              </a:p>
            </p:txBody>
          </p:sp>
          <p:sp>
            <p:nvSpPr>
              <p:cNvPr id="10" name="TextBox 9"/>
              <p:cNvSpPr txBox="1"/>
              <p:nvPr/>
            </p:nvSpPr>
            <p:spPr>
              <a:xfrm>
                <a:off x="8202624" y="3140155"/>
                <a:ext cx="3698225"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বিষয়ঃ </a:t>
                </a:r>
                <a:r>
                  <a:rPr lang="bn-BD" sz="2700" dirty="0" smtClean="0">
                    <a:solidFill>
                      <a:srgbClr val="0070C0"/>
                    </a:solidFill>
                    <a:latin typeface="NikoshBAN" panose="02000000000000000000" pitchFamily="2" charset="0"/>
                    <a:cs typeface="NikoshBAN" panose="02000000000000000000" pitchFamily="2" charset="0"/>
                  </a:rPr>
                  <a:t>পদার্থবিজ্ঞান</a:t>
                </a:r>
                <a:endParaRPr lang="en-US" sz="2700" dirty="0">
                  <a:solidFill>
                    <a:srgbClr val="0070C0"/>
                  </a:solidFill>
                  <a:latin typeface="NikoshBAN" panose="02000000000000000000" pitchFamily="2" charset="0"/>
                  <a:cs typeface="NikoshBAN" panose="02000000000000000000" pitchFamily="2" charset="0"/>
                </a:endParaRPr>
              </a:p>
            </p:txBody>
          </p:sp>
          <p:sp>
            <p:nvSpPr>
              <p:cNvPr id="11" name="TextBox 10"/>
              <p:cNvSpPr txBox="1"/>
              <p:nvPr/>
            </p:nvSpPr>
            <p:spPr>
              <a:xfrm>
                <a:off x="8303225" y="3615932"/>
                <a:ext cx="2758701" cy="495123"/>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অধ্যায়ঃ </a:t>
                </a:r>
                <a:r>
                  <a:rPr lang="bn-BD" sz="2700" dirty="0" smtClean="0">
                    <a:solidFill>
                      <a:srgbClr val="0070C0"/>
                    </a:solidFill>
                    <a:latin typeface="NikoshBAN" panose="02000000000000000000" pitchFamily="2" charset="0"/>
                    <a:cs typeface="NikoshBAN" panose="02000000000000000000" pitchFamily="2" charset="0"/>
                  </a:rPr>
                  <a:t>দ্বিতীয় </a:t>
                </a:r>
                <a:endParaRPr lang="en-US" sz="2700" dirty="0">
                  <a:solidFill>
                    <a:srgbClr val="0070C0"/>
                  </a:solidFill>
                  <a:latin typeface="NikoshBAN" panose="02000000000000000000" pitchFamily="2" charset="0"/>
                  <a:cs typeface="NikoshBAN" panose="02000000000000000000" pitchFamily="2" charset="0"/>
                </a:endParaRPr>
              </a:p>
            </p:txBody>
          </p:sp>
          <p:sp>
            <p:nvSpPr>
              <p:cNvPr id="22" name="TextBox 21"/>
              <p:cNvSpPr txBox="1"/>
              <p:nvPr/>
            </p:nvSpPr>
            <p:spPr>
              <a:xfrm>
                <a:off x="8413967" y="4006303"/>
                <a:ext cx="2758701"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পৃষ্ঠাঃ ৩৯</a:t>
                </a:r>
                <a:endParaRPr lang="en-US" sz="2700" dirty="0">
                  <a:solidFill>
                    <a:srgbClr val="0070C0"/>
                  </a:solidFill>
                  <a:latin typeface="NikoshBAN" panose="02000000000000000000" pitchFamily="2" charset="0"/>
                  <a:cs typeface="NikoshBAN" panose="02000000000000000000" pitchFamily="2" charset="0"/>
                </a:endParaRPr>
              </a:p>
            </p:txBody>
          </p:sp>
        </p:grpSp>
      </p:grpSp>
      <p:grpSp>
        <p:nvGrpSpPr>
          <p:cNvPr id="17" name="Group 16"/>
          <p:cNvGrpSpPr/>
          <p:nvPr/>
        </p:nvGrpSpPr>
        <p:grpSpPr>
          <a:xfrm>
            <a:off x="0" y="0"/>
            <a:ext cx="9144000" cy="6858002"/>
            <a:chOff x="0" y="0"/>
            <a:chExt cx="9144000" cy="6858002"/>
          </a:xfrm>
        </p:grpSpPr>
        <p:sp>
          <p:nvSpPr>
            <p:cNvPr id="18" name="Half Frame 1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3017" y="588046"/>
            <a:ext cx="1932428" cy="1761707"/>
          </a:xfrm>
          <a:prstGeom prst="rect">
            <a:avLst/>
          </a:prstGeom>
        </p:spPr>
      </p:pic>
    </p:spTree>
    <p:extLst>
      <p:ext uri="{BB962C8B-B14F-4D97-AF65-F5344CB8AC3E}">
        <p14:creationId xmlns:p14="http://schemas.microsoft.com/office/powerpoint/2010/main" val="1683315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864" y="199072"/>
            <a:ext cx="3228976" cy="5084433"/>
          </a:xfrm>
          <a:prstGeom prst="rect">
            <a:avLst/>
          </a:prstGeom>
        </p:spPr>
      </p:pic>
      <p:sp>
        <p:nvSpPr>
          <p:cNvPr id="5" name="Rectangle 4"/>
          <p:cNvSpPr/>
          <p:nvPr/>
        </p:nvSpPr>
        <p:spPr>
          <a:xfrm>
            <a:off x="3169920" y="5521094"/>
            <a:ext cx="1905000" cy="646331"/>
          </a:xfrm>
          <a:prstGeom prst="rect">
            <a:avLst/>
          </a:prstGeom>
        </p:spPr>
        <p:txBody>
          <a:bodyPr wrap="square">
            <a:spAutoFit/>
          </a:bodyPr>
          <a:lstStyle/>
          <a:p>
            <a:r>
              <a:rPr lang="bn-BD" sz="3600" dirty="0" smtClean="0">
                <a:latin typeface="NikoshBAN" panose="02000000000000000000" pitchFamily="2" charset="0"/>
                <a:cs typeface="NikoshBAN" panose="02000000000000000000" pitchFamily="2" charset="0"/>
              </a:rPr>
              <a:t>কী দেখছ?</a:t>
            </a:r>
            <a:endParaRPr lang="en-US" sz="36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78891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47800" y="945675"/>
            <a:ext cx="4937760" cy="405057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গতি</a:t>
            </a:r>
            <a:endParaRPr lang="en-US" sz="4800" dirty="0">
              <a:solidFill>
                <a:schemeClr val="tx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8198"/>
          <a:stretch/>
        </p:blipFill>
        <p:spPr>
          <a:xfrm>
            <a:off x="7208520" y="945675"/>
            <a:ext cx="1935480" cy="4614582"/>
          </a:xfrm>
          <a:prstGeom prst="rect">
            <a:avLst/>
          </a:prstGeom>
        </p:spPr>
      </p:pic>
      <p:grpSp>
        <p:nvGrpSpPr>
          <p:cNvPr id="4" name="Group 3"/>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12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35335" y="2392863"/>
            <a:ext cx="7523362" cy="2210061"/>
            <a:chOff x="912247" y="2274911"/>
            <a:chExt cx="9680721" cy="1416135"/>
          </a:xfrm>
        </p:grpSpPr>
        <p:sp>
          <p:nvSpPr>
            <p:cNvPr id="3" name="TextBox 2"/>
            <p:cNvSpPr txBox="1"/>
            <p:nvPr/>
          </p:nvSpPr>
          <p:spPr>
            <a:xfrm>
              <a:off x="912247" y="2274911"/>
              <a:ext cx="9202177" cy="690246"/>
            </a:xfrm>
            <a:prstGeom prst="rect">
              <a:avLst/>
            </a:prstGeom>
            <a:noFill/>
          </p:spPr>
          <p:txBody>
            <a:bodyPr wrap="square" rtlCol="0">
              <a:spAutoFit/>
            </a:bodyPr>
            <a:lstStyle/>
            <a:p>
              <a:r>
                <a:rPr lang="bn-BD" sz="3200" dirty="0" smtClean="0">
                  <a:solidFill>
                    <a:srgbClr val="7030A0"/>
                  </a:solidFill>
                  <a:latin typeface="NikoshBAN" panose="02000000000000000000" pitchFamily="2" charset="0"/>
                  <a:cs typeface="NikoshBAN" panose="02000000000000000000" pitchFamily="2" charset="0"/>
                </a:rPr>
                <a:t>এই </a:t>
              </a:r>
              <a:r>
                <a:rPr lang="bn-BD" sz="3200" dirty="0">
                  <a:solidFill>
                    <a:srgbClr val="7030A0"/>
                  </a:solidFill>
                  <a:latin typeface="NikoshBAN" panose="02000000000000000000" pitchFamily="2" charset="0"/>
                  <a:cs typeface="NikoshBAN" panose="02000000000000000000" pitchFamily="2" charset="0"/>
                </a:rPr>
                <a:t>পাঠ শেষে শিক্ষার্থীরা-</a:t>
              </a:r>
              <a:endParaRPr lang="en-US" sz="3200" dirty="0">
                <a:solidFill>
                  <a:srgbClr val="7030A0"/>
                </a:solidFill>
                <a:latin typeface="NikoshBAN" panose="02000000000000000000" pitchFamily="2" charset="0"/>
                <a:cs typeface="NikoshBAN" panose="02000000000000000000" pitchFamily="2" charset="0"/>
              </a:endParaRPr>
            </a:p>
            <a:p>
              <a:r>
                <a:rPr lang="bn-BD" sz="3200" b="1" dirty="0" smtClean="0">
                  <a:solidFill>
                    <a:srgbClr val="002060"/>
                  </a:solidFill>
                  <a:latin typeface="NikoshBAN" panose="02000000000000000000" pitchFamily="2" charset="0"/>
                  <a:cs typeface="NikoshBAN" panose="02000000000000000000" pitchFamily="2" charset="0"/>
                </a:rPr>
                <a:t>১</a:t>
              </a:r>
              <a:r>
                <a:rPr lang="bn-BD" sz="3200" b="1" dirty="0">
                  <a:solidFill>
                    <a:srgbClr val="002060"/>
                  </a:solidFill>
                  <a:latin typeface="NikoshBAN" panose="02000000000000000000" pitchFamily="2" charset="0"/>
                  <a:cs typeface="NikoshBAN" panose="02000000000000000000" pitchFamily="2" charset="0"/>
                </a:rPr>
                <a:t>। </a:t>
              </a:r>
              <a:r>
                <a:rPr lang="bn-BD" sz="3200" b="1" dirty="0" smtClean="0">
                  <a:solidFill>
                    <a:srgbClr val="002060"/>
                  </a:solidFill>
                  <a:latin typeface="NikoshBAN" panose="02000000000000000000" pitchFamily="2" charset="0"/>
                  <a:cs typeface="NikoshBAN" panose="02000000000000000000" pitchFamily="2" charset="0"/>
                </a:rPr>
                <a:t>মুক্তভাবে পড়ন্ত বস্তুর গতি ব্যাখ্যা করতে পারবে</a:t>
              </a:r>
              <a:r>
                <a:rPr lang="bn-BD" sz="3200" b="1" dirty="0">
                  <a:solidFill>
                    <a:srgbClr val="002060"/>
                  </a:solidFill>
                  <a:latin typeface="NikoshBAN" panose="02000000000000000000" pitchFamily="2" charset="0"/>
                  <a:cs typeface="NikoshBAN" panose="02000000000000000000" pitchFamily="2" charset="0"/>
                </a:rPr>
                <a:t>।</a:t>
              </a:r>
              <a:endParaRPr lang="en-US" sz="3200" b="1"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912248" y="3316341"/>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৩</a:t>
              </a:r>
              <a:r>
                <a:rPr lang="bn-BD" sz="3200" b="1" dirty="0" smtClean="0">
                  <a:solidFill>
                    <a:srgbClr val="002060"/>
                  </a:solidFill>
                  <a:latin typeface="NikoshBAN" panose="02000000000000000000" pitchFamily="2" charset="0"/>
                  <a:cs typeface="NikoshBAN" panose="02000000000000000000" pitchFamily="2" charset="0"/>
                </a:rPr>
                <a:t>। </a:t>
              </a:r>
              <a:r>
                <a:rPr lang="bn-BD" sz="3200" b="1" dirty="0">
                  <a:solidFill>
                    <a:srgbClr val="002060"/>
                  </a:solidFill>
                  <a:latin typeface="NikoshBAN" panose="02000000000000000000" pitchFamily="2" charset="0"/>
                  <a:cs typeface="NikoshBAN" panose="02000000000000000000" pitchFamily="2" charset="0"/>
                </a:rPr>
                <a:t>মুক্তভাবে পড়ন্ত </a:t>
              </a:r>
              <a:r>
                <a:rPr lang="bn-BD" sz="3200" b="1" dirty="0" smtClean="0">
                  <a:solidFill>
                    <a:srgbClr val="002060"/>
                  </a:solidFill>
                  <a:latin typeface="NikoshBAN" panose="02000000000000000000" pitchFamily="2" charset="0"/>
                  <a:cs typeface="NikoshBAN" panose="02000000000000000000" pitchFamily="2" charset="0"/>
                </a:rPr>
                <a:t>বস্তুর সূত্রাবলী ব্যাখ্যা </a:t>
              </a:r>
              <a:r>
                <a:rPr lang="bn-BD" sz="3200" b="1" dirty="0">
                  <a:solidFill>
                    <a:srgbClr val="002060"/>
                  </a:solidFill>
                  <a:latin typeface="NikoshBAN" panose="02000000000000000000" pitchFamily="2" charset="0"/>
                  <a:cs typeface="NikoshBAN" panose="02000000000000000000" pitchFamily="2" charset="0"/>
                </a:rPr>
                <a:t>করতে পারবে।</a:t>
              </a:r>
              <a:endParaRPr lang="en-US" sz="32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912248" y="2965157"/>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২</a:t>
              </a:r>
              <a:r>
                <a:rPr lang="bn-BD" sz="3200" b="1" dirty="0" smtClean="0">
                  <a:solidFill>
                    <a:srgbClr val="002060"/>
                  </a:solidFill>
                  <a:latin typeface="NikoshBAN" panose="02000000000000000000" pitchFamily="2" charset="0"/>
                  <a:cs typeface="NikoshBAN" panose="02000000000000000000" pitchFamily="2" charset="0"/>
                </a:rPr>
                <a:t>। অভিকর্ষজ ত্বরণ ব্যাখ্যা করতে </a:t>
              </a:r>
              <a:r>
                <a:rPr lang="bn-BD" sz="3200" b="1" dirty="0">
                  <a:solidFill>
                    <a:srgbClr val="002060"/>
                  </a:solidFill>
                  <a:latin typeface="NikoshBAN" panose="02000000000000000000" pitchFamily="2" charset="0"/>
                  <a:cs typeface="NikoshBAN" panose="02000000000000000000" pitchFamily="2" charset="0"/>
                </a:rPr>
                <a:t>পারবে।</a:t>
              </a:r>
              <a:endParaRPr lang="en-US" sz="3200" b="1" dirty="0">
                <a:solidFill>
                  <a:srgbClr val="002060"/>
                </a:solidFill>
                <a:latin typeface="NikoshBAN" panose="02000000000000000000" pitchFamily="2" charset="0"/>
                <a:cs typeface="NikoshBAN" panose="02000000000000000000" pitchFamily="2" charset="0"/>
              </a:endParaRPr>
            </a:p>
          </p:txBody>
        </p:sp>
      </p:grpSp>
      <p:sp>
        <p:nvSpPr>
          <p:cNvPr id="7" name="TextBox 6"/>
          <p:cNvSpPr txBox="1"/>
          <p:nvPr/>
        </p:nvSpPr>
        <p:spPr>
          <a:xfrm>
            <a:off x="1139095" y="1200060"/>
            <a:ext cx="7188082" cy="646331"/>
          </a:xfrm>
          <a:prstGeom prst="rect">
            <a:avLst/>
          </a:prstGeom>
          <a:solidFill>
            <a:srgbClr val="7030A0"/>
          </a:solidFill>
        </p:spPr>
        <p:txBody>
          <a:bodyPr wrap="square" rtlCol="0">
            <a:spAutoFit/>
          </a:bodyPr>
          <a:lstStyle/>
          <a:p>
            <a:pPr algn="ctr"/>
            <a:r>
              <a:rPr lang="bn-BD" sz="3600" b="1" dirty="0" smtClean="0">
                <a:solidFill>
                  <a:srgbClr val="FFFF00"/>
                </a:solidFill>
                <a:latin typeface="NikoshBAN" panose="02000000000000000000" pitchFamily="2" charset="0"/>
                <a:cs typeface="NikoshBAN" panose="02000000000000000000" pitchFamily="2" charset="0"/>
              </a:rPr>
              <a:t>শিখনফল</a:t>
            </a:r>
            <a:endParaRPr lang="en-US" sz="3600" b="1" dirty="0">
              <a:solidFill>
                <a:srgbClr val="FFFF00"/>
              </a:solidFill>
              <a:latin typeface="NikoshBAN" panose="02000000000000000000" pitchFamily="2" charset="0"/>
              <a:cs typeface="NikoshBAN" panose="02000000000000000000" pitchFamily="2" charset="0"/>
            </a:endParaRPr>
          </a:p>
        </p:txBody>
      </p:sp>
      <p:grpSp>
        <p:nvGrpSpPr>
          <p:cNvPr id="8" name="Group 7"/>
          <p:cNvGrpSpPr/>
          <p:nvPr/>
        </p:nvGrpSpPr>
        <p:grpSpPr>
          <a:xfrm>
            <a:off x="0" y="0"/>
            <a:ext cx="9144000" cy="6858002"/>
            <a:chOff x="0" y="0"/>
            <a:chExt cx="9144000" cy="6858002"/>
          </a:xfrm>
        </p:grpSpPr>
        <p:sp>
          <p:nvSpPr>
            <p:cNvPr id="9" name="Half Frame 8"/>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4761"/>
            <a:ext cx="4240531" cy="266904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926" t="7529" r="3080" b="5476"/>
          <a:stretch/>
        </p:blipFill>
        <p:spPr>
          <a:xfrm>
            <a:off x="4434839" y="1417321"/>
            <a:ext cx="4602481" cy="2179320"/>
          </a:xfrm>
          <a:prstGeom prst="rect">
            <a:avLst/>
          </a:prstGeom>
        </p:spPr>
      </p:pic>
      <p:sp>
        <p:nvSpPr>
          <p:cNvPr id="7" name="Rectangle 6"/>
          <p:cNvSpPr/>
          <p:nvPr/>
        </p:nvSpPr>
        <p:spPr>
          <a:xfrm>
            <a:off x="0" y="4333965"/>
            <a:ext cx="4434839" cy="954107"/>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উপরের </a:t>
            </a:r>
            <a:r>
              <a:rPr lang="bn-BD" sz="2800" dirty="0">
                <a:latin typeface="NikoshBAN" panose="02000000000000000000" pitchFamily="2" charset="0"/>
                <a:cs typeface="NikoshBAN" panose="02000000000000000000" pitchFamily="2" charset="0"/>
              </a:rPr>
              <a:t>দিকে </a:t>
            </a:r>
            <a:r>
              <a:rPr lang="bn-BD" sz="2800" dirty="0" smtClean="0">
                <a:latin typeface="NikoshBAN" panose="02000000000000000000" pitchFamily="2" charset="0"/>
                <a:cs typeface="NikoshBAN" panose="02000000000000000000" pitchFamily="2" charset="0"/>
              </a:rPr>
              <a:t>বল ছুড়ে দেয়া হয়েছে যা ভূমিতে </a:t>
            </a:r>
            <a:r>
              <a:rPr lang="bn-BD" sz="2800" dirty="0">
                <a:latin typeface="NikoshBAN" panose="02000000000000000000" pitchFamily="2" charset="0"/>
                <a:cs typeface="NikoshBAN" panose="02000000000000000000" pitchFamily="2" charset="0"/>
              </a:rPr>
              <a:t>ফিরে </a:t>
            </a:r>
            <a:r>
              <a:rPr lang="bn-BD" sz="2800" dirty="0" smtClean="0">
                <a:latin typeface="NikoshBAN" panose="02000000000000000000" pitchFamily="2" charset="0"/>
                <a:cs typeface="NikoshBAN" panose="02000000000000000000" pitchFamily="2" charset="0"/>
              </a:rPr>
              <a:t>আসছে- অভিকর্ষ</a:t>
            </a:r>
            <a:endParaRPr lang="en-US" sz="2800" dirty="0">
              <a:latin typeface="NikoshBAN" panose="02000000000000000000" pitchFamily="2" charset="0"/>
              <a:cs typeface="NikoshBAN" panose="02000000000000000000" pitchFamily="2" charset="0"/>
            </a:endParaRPr>
          </a:p>
        </p:txBody>
      </p:sp>
      <p:sp>
        <p:nvSpPr>
          <p:cNvPr id="13" name="Rectangle 12"/>
          <p:cNvSpPr/>
          <p:nvPr/>
        </p:nvSpPr>
        <p:spPr>
          <a:xfrm>
            <a:off x="4812026" y="4082088"/>
            <a:ext cx="4088134" cy="523220"/>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সূর্য ও বস্তুর মধ্যে আকর্ষণ- মহাকর্ষ </a:t>
            </a:r>
            <a:endParaRPr lang="en-US" sz="28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3570" y="1554480"/>
            <a:ext cx="4472940" cy="3246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bg1"/>
                </a:solidFill>
                <a:latin typeface="NikoshBAN" panose="02000000000000000000" pitchFamily="2" charset="0"/>
                <a:cs typeface="NikoshBAN" panose="02000000000000000000" pitchFamily="2" charset="0"/>
              </a:rPr>
              <a:t>      পৃথিবীর কেন্দ্র</a:t>
            </a:r>
            <a:endParaRPr lang="en-US" dirty="0">
              <a:solidFill>
                <a:schemeClr val="bg1"/>
              </a:solidFill>
              <a:latin typeface="NikoshBAN" panose="02000000000000000000" pitchFamily="2" charset="0"/>
              <a:cs typeface="NikoshBAN" panose="02000000000000000000" pitchFamily="2" charset="0"/>
            </a:endParaRPr>
          </a:p>
        </p:txBody>
      </p:sp>
      <p:sp>
        <p:nvSpPr>
          <p:cNvPr id="4" name="Oval 3"/>
          <p:cNvSpPr/>
          <p:nvPr/>
        </p:nvSpPr>
        <p:spPr>
          <a:xfrm>
            <a:off x="3676650" y="868680"/>
            <a:ext cx="906780" cy="685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bg1"/>
                </a:solidFill>
                <a:latin typeface="NikoshBAN" panose="02000000000000000000" pitchFamily="2" charset="0"/>
                <a:cs typeface="NikoshBAN" panose="02000000000000000000" pitchFamily="2" charset="0"/>
              </a:rPr>
              <a:t>বস্তু</a:t>
            </a:r>
            <a:endParaRPr lang="en-US" dirty="0">
              <a:solidFill>
                <a:schemeClr val="bg1"/>
              </a:solidFill>
              <a:latin typeface="NikoshBAN" panose="02000000000000000000" pitchFamily="2" charset="0"/>
              <a:cs typeface="NikoshBAN" panose="02000000000000000000" pitchFamily="2" charset="0"/>
            </a:endParaRPr>
          </a:p>
        </p:txBody>
      </p:sp>
      <p:grpSp>
        <p:nvGrpSpPr>
          <p:cNvPr id="19" name="Group 18"/>
          <p:cNvGrpSpPr/>
          <p:nvPr/>
        </p:nvGrpSpPr>
        <p:grpSpPr>
          <a:xfrm>
            <a:off x="4130040" y="1554480"/>
            <a:ext cx="3322320" cy="1463040"/>
            <a:chOff x="4130040" y="1554480"/>
            <a:chExt cx="3322320" cy="1463040"/>
          </a:xfrm>
        </p:grpSpPr>
        <p:cxnSp>
          <p:nvCxnSpPr>
            <p:cNvPr id="7" name="Straight Arrow Connector 6"/>
            <p:cNvCxnSpPr>
              <a:stCxn id="3" idx="0"/>
            </p:cNvCxnSpPr>
            <p:nvPr/>
          </p:nvCxnSpPr>
          <p:spPr>
            <a:xfrm>
              <a:off x="4130040" y="1554480"/>
              <a:ext cx="0" cy="1463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30040" y="1676400"/>
              <a:ext cx="3322320" cy="584775"/>
              <a:chOff x="4130040" y="1676400"/>
              <a:chExt cx="3322320" cy="584775"/>
            </a:xfrm>
          </p:grpSpPr>
          <p:cxnSp>
            <p:nvCxnSpPr>
              <p:cNvPr id="9" name="Straight Arrow Connector 8"/>
              <p:cNvCxnSpPr/>
              <p:nvPr/>
            </p:nvCxnSpPr>
            <p:spPr>
              <a:xfrm>
                <a:off x="4130040" y="1965960"/>
                <a:ext cx="1752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1240" y="1676400"/>
                <a:ext cx="13411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দূরত্ব </a:t>
                </a:r>
                <a:r>
                  <a:rPr lang="en-US" sz="3200" dirty="0" smtClean="0">
                    <a:latin typeface="NikoshBAN" panose="02000000000000000000" pitchFamily="2" charset="0"/>
                    <a:cs typeface="NikoshBAN" panose="02000000000000000000" pitchFamily="2" charset="0"/>
                  </a:rPr>
                  <a:t>R</a:t>
                </a:r>
                <a:endParaRPr lang="en-US" sz="3200" dirty="0">
                  <a:latin typeface="NikoshBAN" panose="02000000000000000000" pitchFamily="2" charset="0"/>
                  <a:cs typeface="NikoshBAN" panose="02000000000000000000" pitchFamily="2" charset="0"/>
                </a:endParaRPr>
              </a:p>
            </p:txBody>
          </p:sp>
        </p:grpSp>
      </p:grpSp>
      <p:sp>
        <p:nvSpPr>
          <p:cNvPr id="12" name="TextBox 11"/>
          <p:cNvSpPr txBox="1"/>
          <p:nvPr/>
        </p:nvSpPr>
        <p:spPr>
          <a:xfrm>
            <a:off x="1695452" y="827753"/>
            <a:ext cx="1847848"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বস্তুর ভর </a:t>
            </a:r>
            <a:r>
              <a:rPr lang="en-US" sz="3200" dirty="0">
                <a:latin typeface="NikoshBAN" panose="02000000000000000000" pitchFamily="2" charset="0"/>
                <a:cs typeface="NikoshBAN" panose="02000000000000000000" pitchFamily="2" charset="0"/>
              </a:rPr>
              <a:t>m</a:t>
            </a:r>
          </a:p>
        </p:txBody>
      </p:sp>
      <p:sp>
        <p:nvSpPr>
          <p:cNvPr id="13" name="TextBox 12"/>
          <p:cNvSpPr txBox="1"/>
          <p:nvPr/>
        </p:nvSpPr>
        <p:spPr>
          <a:xfrm>
            <a:off x="3206116" y="4078665"/>
            <a:ext cx="2280284"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ভর </a:t>
            </a:r>
            <a:r>
              <a:rPr lang="en-US" sz="3200" dirty="0" smtClean="0">
                <a:latin typeface="NikoshBAN" panose="02000000000000000000" pitchFamily="2" charset="0"/>
                <a:cs typeface="NikoshBAN" panose="02000000000000000000" pitchFamily="2" charset="0"/>
              </a:rPr>
              <a:t>M</a:t>
            </a:r>
            <a:endParaRPr lang="en-US" sz="3200" dirty="0">
              <a:latin typeface="NikoshBAN" panose="02000000000000000000" pitchFamily="2" charset="0"/>
              <a:cs typeface="NikoshBAN" panose="02000000000000000000" pitchFamily="2" charset="0"/>
            </a:endParaRPr>
          </a:p>
        </p:txBody>
      </p:sp>
      <p:sp>
        <p:nvSpPr>
          <p:cNvPr id="14" name="TextBox 13"/>
          <p:cNvSpPr txBox="1"/>
          <p:nvPr/>
        </p:nvSpPr>
        <p:spPr>
          <a:xfrm>
            <a:off x="6381750" y="3177540"/>
            <a:ext cx="2605086"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মহাকর্ষ সূত্রানুসারে,</a:t>
            </a:r>
            <a:endParaRPr lang="en-US" sz="32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15" name="TextBox 14"/>
              <p:cNvSpPr txBox="1"/>
              <p:nvPr/>
            </p:nvSpPr>
            <p:spPr>
              <a:xfrm>
                <a:off x="6549388" y="3762315"/>
                <a:ext cx="1985012"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𝐺𝑀𝑚</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549388" y="3762315"/>
                <a:ext cx="1985012" cy="92198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789168" y="4800600"/>
                <a:ext cx="3928112" cy="492443"/>
              </a:xfrm>
              <a:prstGeom prst="rect">
                <a:avLst/>
              </a:prstGeom>
              <a:noFill/>
            </p:spPr>
            <p:txBody>
              <a:bodyPr wrap="square" lIns="0" tIns="0" rIns="0" bIns="0" rtlCol="0">
                <a:spAutoFit/>
              </a:bodyPr>
              <a:lstStyle/>
              <a:p>
                <a:r>
                  <a:rPr lang="bn-BD" sz="3200" dirty="0" smtClean="0">
                    <a:latin typeface="NikoshBAN" panose="02000000000000000000" pitchFamily="2" charset="0"/>
                    <a:cs typeface="NikoshBAN" panose="02000000000000000000" pitchFamily="2" charset="0"/>
                  </a:rPr>
                  <a:t>গতির সূত্র থেকে,</a:t>
                </a:r>
                <a14:m>
                  <m:oMath xmlns:m="http://schemas.openxmlformats.org/officeDocument/2006/math">
                    <m:r>
                      <a:rPr lang="bn-BD" sz="3200" b="0" i="0" smtClean="0">
                        <a:latin typeface="Cambria Math" panose="02040503050406030204" pitchFamily="18" charset="0"/>
                      </a:rPr>
                      <m:t>    </m:t>
                    </m:r>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r>
                      <a:rPr lang="en-US" sz="3200" b="0" i="1" smtClean="0">
                        <a:latin typeface="Cambria Math" panose="02040503050406030204" pitchFamily="18" charset="0"/>
                      </a:rPr>
                      <m:t>𝑚𝑔</m:t>
                    </m:r>
                  </m:oMath>
                </a14:m>
                <a:endParaRPr lang="en-US" sz="3200" dirty="0">
                  <a:latin typeface="NikoshBAN" panose="02000000000000000000" pitchFamily="2" charset="0"/>
                  <a:cs typeface="NikoshBAN" panose="02000000000000000000" pitchFamily="2"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789168" y="4800600"/>
                <a:ext cx="3928112" cy="492443"/>
              </a:xfrm>
              <a:prstGeom prst="rect">
                <a:avLst/>
              </a:prstGeom>
              <a:blipFill rotWithShape="0">
                <a:blip r:embed="rId4"/>
                <a:stretch>
                  <a:fillRect l="-6366" t="-25000" b="-5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668801" y="5610001"/>
                <a:ext cx="1985012" cy="9519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7" name="TextBox 16"/>
              <p:cNvSpPr txBox="1">
                <a:spLocks noRot="1" noChangeAspect="1" noMove="1" noResize="1" noEditPoints="1" noAdjustHandles="1" noChangeArrowheads="1" noChangeShapeType="1" noTextEdit="1"/>
              </p:cNvSpPr>
              <p:nvPr/>
            </p:nvSpPr>
            <p:spPr>
              <a:xfrm>
                <a:off x="5668801" y="5610001"/>
                <a:ext cx="1985012" cy="951992"/>
              </a:xfrm>
              <a:prstGeom prst="rect">
                <a:avLst/>
              </a:prstGeom>
              <a:blipFill rotWithShape="0">
                <a:blip r:embed="rId5"/>
                <a:stretch>
                  <a:fillRect/>
                </a:stretch>
              </a:blipFill>
            </p:spPr>
            <p:txBody>
              <a:bodyPr/>
              <a:lstStyle/>
              <a:p>
                <a:r>
                  <a:rPr lang="en-US">
                    <a:noFill/>
                  </a:rPr>
                  <a:t> </a:t>
                </a:r>
              </a:p>
            </p:txBody>
          </p:sp>
        </mc:Fallback>
      </mc:AlternateContent>
      <p:grpSp>
        <p:nvGrpSpPr>
          <p:cNvPr id="20" name="Group 19"/>
          <p:cNvGrpSpPr/>
          <p:nvPr/>
        </p:nvGrpSpPr>
        <p:grpSpPr>
          <a:xfrm>
            <a:off x="0" y="0"/>
            <a:ext cx="9144000" cy="6858002"/>
            <a:chOff x="0" y="0"/>
            <a:chExt cx="9144000" cy="6858002"/>
          </a:xfrm>
        </p:grpSpPr>
        <p:sp>
          <p:nvSpPr>
            <p:cNvPr id="21" name="Half Frame 2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0620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p:bldP spid="13" grpId="0"/>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 y="2468880"/>
            <a:ext cx="7040880" cy="3520440"/>
          </a:xfrm>
          <a:prstGeom prst="rect">
            <a:avLst/>
          </a:prstGeom>
        </p:spPr>
      </p:pic>
      <p:sp>
        <p:nvSpPr>
          <p:cNvPr id="3" name="TextBox 2"/>
          <p:cNvSpPr txBox="1"/>
          <p:nvPr/>
        </p:nvSpPr>
        <p:spPr>
          <a:xfrm>
            <a:off x="2042160" y="329625"/>
            <a:ext cx="188976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দলীয় কাজ</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108960" y="5867400"/>
            <a:ext cx="16459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মেরু অঞ্চল</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7223760" y="3723352"/>
            <a:ext cx="1996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বিষুবীয় অঞ্চল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5181600" y="329624"/>
            <a:ext cx="24536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সময়ঃ ৮ মিনিট</a:t>
            </a:r>
            <a:endParaRPr lang="en-US" sz="3200" dirty="0">
              <a:latin typeface="NikoshBAN" panose="02000000000000000000" pitchFamily="2" charset="0"/>
              <a:cs typeface="NikoshBAN" panose="02000000000000000000" pitchFamily="2" charset="0"/>
            </a:endParaRPr>
          </a:p>
        </p:txBody>
      </p:sp>
      <p:grpSp>
        <p:nvGrpSpPr>
          <p:cNvPr id="9" name="Group 8"/>
          <p:cNvGrpSpPr/>
          <p:nvPr/>
        </p:nvGrpSpPr>
        <p:grpSpPr>
          <a:xfrm>
            <a:off x="213360" y="1270142"/>
            <a:ext cx="8778240" cy="898729"/>
            <a:chOff x="0" y="1270142"/>
            <a:chExt cx="8869680" cy="898729"/>
          </a:xfrm>
        </p:grpSpPr>
        <p:sp>
          <p:nvSpPr>
            <p:cNvPr id="8" name="Rounded Rectangle 7"/>
            <p:cNvSpPr/>
            <p:nvPr/>
          </p:nvSpPr>
          <p:spPr>
            <a:xfrm>
              <a:off x="0" y="1270142"/>
              <a:ext cx="8732520" cy="898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441713"/>
              <a:ext cx="886968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কোথায় অভিকর্ষজ ত্বরণের মান বেশি গাণিতিক যুক্তি দাও।</a:t>
              </a:r>
              <a:endParaRPr lang="en-US" sz="3200" dirty="0">
                <a:latin typeface="NikoshBAN" panose="02000000000000000000" pitchFamily="2" charset="0"/>
                <a:cs typeface="NikoshBAN" panose="02000000000000000000" pitchFamily="2" charset="0"/>
              </a:endParaRPr>
            </a:p>
          </p:txBody>
        </p:sp>
      </p:grpSp>
      <p:grpSp>
        <p:nvGrpSpPr>
          <p:cNvPr id="10" name="Group 9"/>
          <p:cNvGrpSpPr/>
          <p:nvPr/>
        </p:nvGrpSpPr>
        <p:grpSpPr>
          <a:xfrm>
            <a:off x="0" y="0"/>
            <a:ext cx="9144000" cy="6858002"/>
            <a:chOff x="0" y="0"/>
            <a:chExt cx="9144000" cy="6858002"/>
          </a:xfrm>
        </p:grpSpPr>
        <p:sp>
          <p:nvSpPr>
            <p:cNvPr id="11" name="Half Frame 1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3686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935" y="137160"/>
            <a:ext cx="2697480" cy="6385560"/>
          </a:xfrm>
          <a:prstGeom prst="rect">
            <a:avLst/>
          </a:prstGeom>
        </p:spPr>
      </p:pic>
      <p:grpSp>
        <p:nvGrpSpPr>
          <p:cNvPr id="3" name="Group 2"/>
          <p:cNvGrpSpPr/>
          <p:nvPr/>
        </p:nvGrpSpPr>
        <p:grpSpPr>
          <a:xfrm>
            <a:off x="0" y="0"/>
            <a:ext cx="9144000" cy="6858002"/>
            <a:chOff x="0" y="0"/>
            <a:chExt cx="9144000" cy="6858002"/>
          </a:xfrm>
        </p:grpSpPr>
        <p:sp>
          <p:nvSpPr>
            <p:cNvPr id="4" name="Half Frame 3"/>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 name="TextBox 7"/>
          <p:cNvSpPr txBox="1"/>
          <p:nvPr/>
        </p:nvSpPr>
        <p:spPr>
          <a:xfrm>
            <a:off x="5432612" y="1274164"/>
            <a:ext cx="3334870"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চিত্রে কী দেখতে পাচ্ছ?</a:t>
            </a:r>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5075933" y="2483506"/>
            <a:ext cx="4068067" cy="1754326"/>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কখন ভারী ও হালকা বস্তু একসাথে ভূমিতে পড়তে পারে?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1413</TotalTime>
  <Words>592</Words>
  <Application>Microsoft Office PowerPoint</Application>
  <PresentationFormat>On-screen Show (4:3)</PresentationFormat>
  <Paragraphs>91</Paragraphs>
  <Slides>18</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Nikosh</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Rasel</cp:lastModifiedBy>
  <cp:revision>327</cp:revision>
  <dcterms:created xsi:type="dcterms:W3CDTF">2014-09-20T16:42:22Z</dcterms:created>
  <dcterms:modified xsi:type="dcterms:W3CDTF">2020-08-08T03:36:21Z</dcterms:modified>
</cp:coreProperties>
</file>