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7" r:id="rId1"/>
  </p:sldMasterIdLst>
  <p:notesMasterIdLst>
    <p:notesMasterId r:id="rId24"/>
  </p:notesMasterIdLst>
  <p:sldIdLst>
    <p:sldId id="324" r:id="rId2"/>
    <p:sldId id="296" r:id="rId3"/>
    <p:sldId id="350" r:id="rId4"/>
    <p:sldId id="352" r:id="rId5"/>
    <p:sldId id="348" r:id="rId6"/>
    <p:sldId id="347" r:id="rId7"/>
    <p:sldId id="326" r:id="rId8"/>
    <p:sldId id="346" r:id="rId9"/>
    <p:sldId id="360" r:id="rId10"/>
    <p:sldId id="362" r:id="rId11"/>
    <p:sldId id="330" r:id="rId12"/>
    <p:sldId id="359" r:id="rId13"/>
    <p:sldId id="356" r:id="rId14"/>
    <p:sldId id="358" r:id="rId15"/>
    <p:sldId id="354" r:id="rId16"/>
    <p:sldId id="365" r:id="rId17"/>
    <p:sldId id="363" r:id="rId18"/>
    <p:sldId id="364" r:id="rId19"/>
    <p:sldId id="304" r:id="rId20"/>
    <p:sldId id="305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626"/>
    <a:srgbClr val="F8F8F8"/>
    <a:srgbClr val="87A3C0"/>
    <a:srgbClr val="D41C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434" autoAdjust="0"/>
  </p:normalViewPr>
  <p:slideViewPr>
    <p:cSldViewPr>
      <p:cViewPr varScale="1">
        <p:scale>
          <a:sx n="78" d="100"/>
          <a:sy n="78" d="100"/>
        </p:scale>
        <p:origin x="75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7" d="100"/>
        <a:sy n="37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3F9BD7-7848-42FB-95B6-E417C35CF528}" type="doc">
      <dgm:prSet loTypeId="urn:microsoft.com/office/officeart/2005/8/layout/orgChart1" loCatId="hierarchy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0738C15-04CD-4FC4-BA0E-F6185A51B67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IN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অর্ধপরিবাহী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D77C6B-1100-40DE-91C7-13683626B835}" type="parTrans" cxnId="{8911DFA7-0850-4134-A82B-78405D3FF857}">
      <dgm:prSet/>
      <dgm:spPr/>
      <dgm:t>
        <a:bodyPr/>
        <a:lstStyle/>
        <a:p>
          <a:endParaRPr lang="en-US"/>
        </a:p>
      </dgm:t>
    </dgm:pt>
    <dgm:pt modelId="{FEE985BD-6DA6-4388-831C-866624E8608F}" type="sibTrans" cxnId="{8911DFA7-0850-4134-A82B-78405D3FF857}">
      <dgm:prSet/>
      <dgm:spPr/>
      <dgm:t>
        <a:bodyPr/>
        <a:lstStyle/>
        <a:p>
          <a:endParaRPr lang="en-US"/>
        </a:p>
      </dgm:t>
    </dgm:pt>
    <dgm:pt modelId="{B7EFBE1D-A35C-4332-8929-185F5BFED252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অর্ধপরিবাহী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D93794-E7A1-4759-9DC8-D068AC37FD7B}" type="sibTrans" cxnId="{16013E96-F036-4B12-AE77-F2BE7DC50EAE}">
      <dgm:prSet/>
      <dgm:spPr/>
      <dgm:t>
        <a:bodyPr/>
        <a:lstStyle/>
        <a:p>
          <a:endParaRPr lang="en-US"/>
        </a:p>
      </dgm:t>
    </dgm:pt>
    <dgm:pt modelId="{B56F85C3-2CD0-4622-A50F-99DEF79EA131}" type="parTrans" cxnId="{16013E96-F036-4B12-AE77-F2BE7DC50EAE}">
      <dgm:prSet/>
      <dgm:spPr>
        <a:ln w="57150"/>
      </dgm:spPr>
      <dgm:t>
        <a:bodyPr/>
        <a:lstStyle/>
        <a:p>
          <a:endParaRPr lang="en-US"/>
        </a:p>
      </dgm:t>
    </dgm:pt>
    <dgm:pt modelId="{9AB5197D-0B26-4ACB-AA0C-A0AAE0B3092E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বিশুদ্ধ অর্ধপরিবাহী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1611186-137B-43FE-882B-86FE195EB004}" type="sibTrans" cxnId="{E090140C-784A-43EA-B800-57E58BA67C5E}">
      <dgm:prSet/>
      <dgm:spPr/>
      <dgm:t>
        <a:bodyPr/>
        <a:lstStyle/>
        <a:p>
          <a:endParaRPr lang="en-US"/>
        </a:p>
      </dgm:t>
    </dgm:pt>
    <dgm:pt modelId="{9445BCA6-1F9A-4E8C-90A5-3BA3B8108C55}" type="parTrans" cxnId="{E090140C-784A-43EA-B800-57E58BA67C5E}">
      <dgm:prSet/>
      <dgm:spPr>
        <a:ln w="57150"/>
      </dgm:spPr>
      <dgm:t>
        <a:bodyPr/>
        <a:lstStyle/>
        <a:p>
          <a:endParaRPr lang="en-US"/>
        </a:p>
      </dgm:t>
    </dgm:pt>
    <dgm:pt modelId="{1E030003-2D12-4100-884F-79D806F349D4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P 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টাইপ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অর্ধ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পরিবাহী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031DC0-3284-4EE9-80FF-9D22F55B54DC}" type="sibTrans" cxnId="{93E7FC3E-8A59-423C-BDE5-C2B159B10FDC}">
      <dgm:prSet/>
      <dgm:spPr/>
      <dgm:t>
        <a:bodyPr/>
        <a:lstStyle/>
        <a:p>
          <a:endParaRPr lang="en-US"/>
        </a:p>
      </dgm:t>
    </dgm:pt>
    <dgm:pt modelId="{6E3DED09-D95C-4199-A9E0-CBABD933EDE5}" type="parTrans" cxnId="{93E7FC3E-8A59-423C-BDE5-C2B159B10FDC}">
      <dgm:prSet/>
      <dgm:spPr>
        <a:ln w="57150"/>
      </dgm:spPr>
      <dgm:t>
        <a:bodyPr/>
        <a:lstStyle/>
        <a:p>
          <a:endParaRPr lang="en-US"/>
        </a:p>
      </dgm:t>
    </dgm:pt>
    <dgm:pt modelId="{F341CDB9-0E72-4ABF-8C3E-FF151054A19D}">
      <dgm:prSet phldrT="[Text]" custT="1"/>
      <dgm:spPr>
        <a:solidFill>
          <a:schemeClr val="tx1"/>
        </a:solidFill>
      </dgm:spPr>
      <dgm:t>
        <a:bodyPr/>
        <a:lstStyle/>
        <a:p>
          <a:r>
            <a:rPr lang="en-US" sz="2200" dirty="0" smtClean="0">
              <a:latin typeface="NikoshBAN" panose="02000000000000000000" pitchFamily="2" charset="0"/>
              <a:cs typeface="NikoshBAN" panose="02000000000000000000" pitchFamily="2" charset="0"/>
            </a:rPr>
            <a:t>N </a:t>
          </a:r>
          <a:r>
            <a:rPr lang="bn-IN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টাইপ অর্ধপরিবাহী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0EE297-13FE-4C0B-BB80-C187268DF97E}" type="sibTrans" cxnId="{1FDCD92B-C320-4EAA-AD13-5DFDBCD791E5}">
      <dgm:prSet/>
      <dgm:spPr/>
      <dgm:t>
        <a:bodyPr/>
        <a:lstStyle/>
        <a:p>
          <a:endParaRPr lang="en-US"/>
        </a:p>
      </dgm:t>
    </dgm:pt>
    <dgm:pt modelId="{13FFB467-7C7C-4883-B202-2A8995D349C9}" type="parTrans" cxnId="{1FDCD92B-C320-4EAA-AD13-5DFDBCD791E5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BF5552-6AF7-4CE7-A0B0-36AA9D9C6349}" type="pres">
      <dgm:prSet presAssocID="{6D3F9BD7-7848-42FB-95B6-E417C35CF52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4BAACE8-D877-4D8B-8F28-D800F98FCA30}" type="pres">
      <dgm:prSet presAssocID="{30738C15-04CD-4FC4-BA0E-F6185A51B672}" presName="hierRoot1" presStyleCnt="0">
        <dgm:presLayoutVars>
          <dgm:hierBranch val="init"/>
        </dgm:presLayoutVars>
      </dgm:prSet>
      <dgm:spPr/>
    </dgm:pt>
    <dgm:pt modelId="{35C45604-B53A-46DA-B831-FC51774CF60D}" type="pres">
      <dgm:prSet presAssocID="{30738C15-04CD-4FC4-BA0E-F6185A51B672}" presName="rootComposite1" presStyleCnt="0"/>
      <dgm:spPr/>
    </dgm:pt>
    <dgm:pt modelId="{620A1254-21FA-43E6-BD9C-5FF22C8613F8}" type="pres">
      <dgm:prSet presAssocID="{30738C15-04CD-4FC4-BA0E-F6185A51B672}" presName="rootText1" presStyleLbl="node0" presStyleIdx="0" presStyleCnt="1" custScaleX="31361" custScaleY="26334" custLinFactNeighborX="-3028" custLinFactNeighborY="302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61AB24-641A-49B2-9BDA-0D55BC67B112}" type="pres">
      <dgm:prSet presAssocID="{30738C15-04CD-4FC4-BA0E-F6185A51B67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A5E59BC6-7817-4B2C-AAF2-FA49199DA4F2}" type="pres">
      <dgm:prSet presAssocID="{30738C15-04CD-4FC4-BA0E-F6185A51B672}" presName="hierChild2" presStyleCnt="0"/>
      <dgm:spPr/>
    </dgm:pt>
    <dgm:pt modelId="{C4C24E0A-2DCB-4C37-859B-F1DD8E529029}" type="pres">
      <dgm:prSet presAssocID="{B56F85C3-2CD0-4622-A50F-99DEF79EA131}" presName="Name37" presStyleLbl="parChTrans1D2" presStyleIdx="0" presStyleCnt="2"/>
      <dgm:spPr/>
      <dgm:t>
        <a:bodyPr/>
        <a:lstStyle/>
        <a:p>
          <a:endParaRPr lang="en-US"/>
        </a:p>
      </dgm:t>
    </dgm:pt>
    <dgm:pt modelId="{38588C00-4DE7-46B2-AFC7-99701E450B0A}" type="pres">
      <dgm:prSet presAssocID="{B7EFBE1D-A35C-4332-8929-185F5BFED252}" presName="hierRoot2" presStyleCnt="0">
        <dgm:presLayoutVars>
          <dgm:hierBranch val="init"/>
        </dgm:presLayoutVars>
      </dgm:prSet>
      <dgm:spPr/>
    </dgm:pt>
    <dgm:pt modelId="{58569BF8-E316-4916-B82C-CBEF9D579801}" type="pres">
      <dgm:prSet presAssocID="{B7EFBE1D-A35C-4332-8929-185F5BFED252}" presName="rootComposite" presStyleCnt="0"/>
      <dgm:spPr/>
    </dgm:pt>
    <dgm:pt modelId="{B3250F58-97A6-4727-BC98-31D960C976A8}" type="pres">
      <dgm:prSet presAssocID="{B7EFBE1D-A35C-4332-8929-185F5BFED252}" presName="rootText" presStyleLbl="node2" presStyleIdx="0" presStyleCnt="2" custScaleX="41985" custScaleY="16351" custLinFactNeighborX="-2537" custLinFactNeighborY="1500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4665341-88E7-4BAC-90AC-2A20577B6503}" type="pres">
      <dgm:prSet presAssocID="{B7EFBE1D-A35C-4332-8929-185F5BFED252}" presName="rootConnector" presStyleLbl="node2" presStyleIdx="0" presStyleCnt="2"/>
      <dgm:spPr/>
      <dgm:t>
        <a:bodyPr/>
        <a:lstStyle/>
        <a:p>
          <a:endParaRPr lang="en-US"/>
        </a:p>
      </dgm:t>
    </dgm:pt>
    <dgm:pt modelId="{D6D947D2-221B-4276-B91F-0189632DF7B8}" type="pres">
      <dgm:prSet presAssocID="{B7EFBE1D-A35C-4332-8929-185F5BFED252}" presName="hierChild4" presStyleCnt="0"/>
      <dgm:spPr/>
    </dgm:pt>
    <dgm:pt modelId="{F40170CE-01B4-471C-B552-7953FEA99CF5}" type="pres">
      <dgm:prSet presAssocID="{13FFB467-7C7C-4883-B202-2A8995D349C9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36BA062-62F2-4B7C-AB69-BDBD1BDF134E}" type="pres">
      <dgm:prSet presAssocID="{F341CDB9-0E72-4ABF-8C3E-FF151054A19D}" presName="hierRoot2" presStyleCnt="0">
        <dgm:presLayoutVars>
          <dgm:hierBranch val="init"/>
        </dgm:presLayoutVars>
      </dgm:prSet>
      <dgm:spPr/>
    </dgm:pt>
    <dgm:pt modelId="{282C4F30-D346-4BD5-B2E6-71CBACBED653}" type="pres">
      <dgm:prSet presAssocID="{F341CDB9-0E72-4ABF-8C3E-FF151054A19D}" presName="rootComposite" presStyleCnt="0"/>
      <dgm:spPr/>
    </dgm:pt>
    <dgm:pt modelId="{CE5EFB15-CF94-4D64-8590-1A44165C39F1}" type="pres">
      <dgm:prSet presAssocID="{F341CDB9-0E72-4ABF-8C3E-FF151054A19D}" presName="rootText" presStyleLbl="node3" presStyleIdx="0" presStyleCnt="2" custScaleX="39761" custScaleY="14865" custLinFactNeighborX="10184" custLinFactNeighborY="64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AFA5EA6-36E1-466E-9942-BC9EF3927722}" type="pres">
      <dgm:prSet presAssocID="{F341CDB9-0E72-4ABF-8C3E-FF151054A19D}" presName="rootConnector" presStyleLbl="node3" presStyleIdx="0" presStyleCnt="2"/>
      <dgm:spPr/>
      <dgm:t>
        <a:bodyPr/>
        <a:lstStyle/>
        <a:p>
          <a:endParaRPr lang="en-US"/>
        </a:p>
      </dgm:t>
    </dgm:pt>
    <dgm:pt modelId="{67BC8CD2-832F-4CA1-BDA0-570E7D4EE3F3}" type="pres">
      <dgm:prSet presAssocID="{F341CDB9-0E72-4ABF-8C3E-FF151054A19D}" presName="hierChild4" presStyleCnt="0"/>
      <dgm:spPr/>
    </dgm:pt>
    <dgm:pt modelId="{193CDE54-B0BB-43C0-AC0C-1E66C6305D04}" type="pres">
      <dgm:prSet presAssocID="{F341CDB9-0E72-4ABF-8C3E-FF151054A19D}" presName="hierChild5" presStyleCnt="0"/>
      <dgm:spPr/>
    </dgm:pt>
    <dgm:pt modelId="{80041283-1082-40AA-87EA-BFD28A314933}" type="pres">
      <dgm:prSet presAssocID="{6E3DED09-D95C-4199-A9E0-CBABD933EDE5}" presName="Name37" presStyleLbl="parChTrans1D3" presStyleIdx="1" presStyleCnt="2"/>
      <dgm:spPr/>
      <dgm:t>
        <a:bodyPr/>
        <a:lstStyle/>
        <a:p>
          <a:endParaRPr lang="en-US"/>
        </a:p>
      </dgm:t>
    </dgm:pt>
    <dgm:pt modelId="{3F7FB255-6353-4BB4-91F4-159E9A8A485B}" type="pres">
      <dgm:prSet presAssocID="{1E030003-2D12-4100-884F-79D806F349D4}" presName="hierRoot2" presStyleCnt="0">
        <dgm:presLayoutVars>
          <dgm:hierBranch val="init"/>
        </dgm:presLayoutVars>
      </dgm:prSet>
      <dgm:spPr/>
    </dgm:pt>
    <dgm:pt modelId="{910AA94D-4C4D-4CF9-B4D7-CB4AA5DCE692}" type="pres">
      <dgm:prSet presAssocID="{1E030003-2D12-4100-884F-79D806F349D4}" presName="rootComposite" presStyleCnt="0"/>
      <dgm:spPr/>
    </dgm:pt>
    <dgm:pt modelId="{D8718F57-4A30-465D-841E-B339DFAB963F}" type="pres">
      <dgm:prSet presAssocID="{1E030003-2D12-4100-884F-79D806F349D4}" presName="rootText" presStyleLbl="node3" presStyleIdx="1" presStyleCnt="2" custScaleX="42410" custScaleY="16351" custLinFactNeighborX="-565" custLinFactNeighborY="-788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3489AE-A14C-47EB-9C99-866203ACFB4A}" type="pres">
      <dgm:prSet presAssocID="{1E030003-2D12-4100-884F-79D806F349D4}" presName="rootConnector" presStyleLbl="node3" presStyleIdx="1" presStyleCnt="2"/>
      <dgm:spPr/>
      <dgm:t>
        <a:bodyPr/>
        <a:lstStyle/>
        <a:p>
          <a:endParaRPr lang="en-US"/>
        </a:p>
      </dgm:t>
    </dgm:pt>
    <dgm:pt modelId="{9FC6F559-9F43-4F91-B5FA-3C65A57DDE05}" type="pres">
      <dgm:prSet presAssocID="{1E030003-2D12-4100-884F-79D806F349D4}" presName="hierChild4" presStyleCnt="0"/>
      <dgm:spPr/>
    </dgm:pt>
    <dgm:pt modelId="{02A7D3B4-DDD7-48EE-84A1-FBFF28F9F13D}" type="pres">
      <dgm:prSet presAssocID="{1E030003-2D12-4100-884F-79D806F349D4}" presName="hierChild5" presStyleCnt="0"/>
      <dgm:spPr/>
    </dgm:pt>
    <dgm:pt modelId="{AFD9E853-73DD-4D92-AB81-92A2FE087EB1}" type="pres">
      <dgm:prSet presAssocID="{B7EFBE1D-A35C-4332-8929-185F5BFED252}" presName="hierChild5" presStyleCnt="0"/>
      <dgm:spPr/>
    </dgm:pt>
    <dgm:pt modelId="{68C724C8-619B-4709-B3EE-EE3ACE3C69D7}" type="pres">
      <dgm:prSet presAssocID="{9445BCA6-1F9A-4E8C-90A5-3BA3B8108C5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729EBBCE-0595-4DDB-A422-61BAFB06E27A}" type="pres">
      <dgm:prSet presAssocID="{9AB5197D-0B26-4ACB-AA0C-A0AAE0B3092E}" presName="hierRoot2" presStyleCnt="0">
        <dgm:presLayoutVars>
          <dgm:hierBranch val="init"/>
        </dgm:presLayoutVars>
      </dgm:prSet>
      <dgm:spPr/>
    </dgm:pt>
    <dgm:pt modelId="{3D8E543A-4116-461B-BBDC-A309AF684C27}" type="pres">
      <dgm:prSet presAssocID="{9AB5197D-0B26-4ACB-AA0C-A0AAE0B3092E}" presName="rootComposite" presStyleCnt="0"/>
      <dgm:spPr/>
    </dgm:pt>
    <dgm:pt modelId="{2C1C7F03-58EF-4CF2-8C0F-A4469DE5BE42}" type="pres">
      <dgm:prSet presAssocID="{9AB5197D-0B26-4ACB-AA0C-A0AAE0B3092E}" presName="rootText" presStyleLbl="node2" presStyleIdx="1" presStyleCnt="2" custScaleX="41112" custScaleY="16351" custLinFactNeighborX="-505" custLinFactNeighborY="1485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FCF5CE-998A-4AEF-88D7-DB2D939649E2}" type="pres">
      <dgm:prSet presAssocID="{9AB5197D-0B26-4ACB-AA0C-A0AAE0B3092E}" presName="rootConnector" presStyleLbl="node2" presStyleIdx="1" presStyleCnt="2"/>
      <dgm:spPr/>
      <dgm:t>
        <a:bodyPr/>
        <a:lstStyle/>
        <a:p>
          <a:endParaRPr lang="en-US"/>
        </a:p>
      </dgm:t>
    </dgm:pt>
    <dgm:pt modelId="{679BDF3E-2432-4C85-8A87-A63C96B08521}" type="pres">
      <dgm:prSet presAssocID="{9AB5197D-0B26-4ACB-AA0C-A0AAE0B3092E}" presName="hierChild4" presStyleCnt="0"/>
      <dgm:spPr/>
    </dgm:pt>
    <dgm:pt modelId="{0F0AB3D9-E135-4FA8-9857-54C315D2DB24}" type="pres">
      <dgm:prSet presAssocID="{9AB5197D-0B26-4ACB-AA0C-A0AAE0B3092E}" presName="hierChild5" presStyleCnt="0"/>
      <dgm:spPr/>
    </dgm:pt>
    <dgm:pt modelId="{62BAEB57-3701-45E2-BDD4-3AB1D3324144}" type="pres">
      <dgm:prSet presAssocID="{30738C15-04CD-4FC4-BA0E-F6185A51B672}" presName="hierChild3" presStyleCnt="0"/>
      <dgm:spPr/>
    </dgm:pt>
  </dgm:ptLst>
  <dgm:cxnLst>
    <dgm:cxn modelId="{8911DFA7-0850-4134-A82B-78405D3FF857}" srcId="{6D3F9BD7-7848-42FB-95B6-E417C35CF528}" destId="{30738C15-04CD-4FC4-BA0E-F6185A51B672}" srcOrd="0" destOrd="0" parTransId="{AAD77C6B-1100-40DE-91C7-13683626B835}" sibTransId="{FEE985BD-6DA6-4388-831C-866624E8608F}"/>
    <dgm:cxn modelId="{64CB18E8-9180-4FE0-B82F-69116F712723}" type="presOf" srcId="{B7EFBE1D-A35C-4332-8929-185F5BFED252}" destId="{64665341-88E7-4BAC-90AC-2A20577B6503}" srcOrd="1" destOrd="0" presId="urn:microsoft.com/office/officeart/2005/8/layout/orgChart1"/>
    <dgm:cxn modelId="{70B8A15F-C2A4-4355-86D3-218CF309E973}" type="presOf" srcId="{B56F85C3-2CD0-4622-A50F-99DEF79EA131}" destId="{C4C24E0A-2DCB-4C37-859B-F1DD8E529029}" srcOrd="0" destOrd="0" presId="urn:microsoft.com/office/officeart/2005/8/layout/orgChart1"/>
    <dgm:cxn modelId="{9F0193E0-26BB-4D4F-97A2-69500CC926F3}" type="presOf" srcId="{F341CDB9-0E72-4ABF-8C3E-FF151054A19D}" destId="{0AFA5EA6-36E1-466E-9942-BC9EF3927722}" srcOrd="1" destOrd="0" presId="urn:microsoft.com/office/officeart/2005/8/layout/orgChart1"/>
    <dgm:cxn modelId="{A0EDF739-DEC5-49E0-BC42-5E20C350D6EB}" type="presOf" srcId="{30738C15-04CD-4FC4-BA0E-F6185A51B672}" destId="{1E61AB24-641A-49B2-9BDA-0D55BC67B112}" srcOrd="1" destOrd="0" presId="urn:microsoft.com/office/officeart/2005/8/layout/orgChart1"/>
    <dgm:cxn modelId="{BC33A992-7318-43E1-B02F-53C2A0F4C943}" type="presOf" srcId="{6D3F9BD7-7848-42FB-95B6-E417C35CF528}" destId="{AEBF5552-6AF7-4CE7-A0B0-36AA9D9C6349}" srcOrd="0" destOrd="0" presId="urn:microsoft.com/office/officeart/2005/8/layout/orgChart1"/>
    <dgm:cxn modelId="{A3C8A64F-A3F7-4D35-A047-857F60E123C6}" type="presOf" srcId="{B7EFBE1D-A35C-4332-8929-185F5BFED252}" destId="{B3250F58-97A6-4727-BC98-31D960C976A8}" srcOrd="0" destOrd="0" presId="urn:microsoft.com/office/officeart/2005/8/layout/orgChart1"/>
    <dgm:cxn modelId="{93E7FC3E-8A59-423C-BDE5-C2B159B10FDC}" srcId="{B7EFBE1D-A35C-4332-8929-185F5BFED252}" destId="{1E030003-2D12-4100-884F-79D806F349D4}" srcOrd="1" destOrd="0" parTransId="{6E3DED09-D95C-4199-A9E0-CBABD933EDE5}" sibTransId="{26031DC0-3284-4EE9-80FF-9D22F55B54DC}"/>
    <dgm:cxn modelId="{E090140C-784A-43EA-B800-57E58BA67C5E}" srcId="{30738C15-04CD-4FC4-BA0E-F6185A51B672}" destId="{9AB5197D-0B26-4ACB-AA0C-A0AAE0B3092E}" srcOrd="1" destOrd="0" parTransId="{9445BCA6-1F9A-4E8C-90A5-3BA3B8108C55}" sibTransId="{41611186-137B-43FE-882B-86FE195EB004}"/>
    <dgm:cxn modelId="{2EDB5507-6645-4650-9CAC-A76BA08FEAA0}" type="presOf" srcId="{13FFB467-7C7C-4883-B202-2A8995D349C9}" destId="{F40170CE-01B4-471C-B552-7953FEA99CF5}" srcOrd="0" destOrd="0" presId="urn:microsoft.com/office/officeart/2005/8/layout/orgChart1"/>
    <dgm:cxn modelId="{0DE02E28-90B3-4E7D-9213-46EA5933E854}" type="presOf" srcId="{F341CDB9-0E72-4ABF-8C3E-FF151054A19D}" destId="{CE5EFB15-CF94-4D64-8590-1A44165C39F1}" srcOrd="0" destOrd="0" presId="urn:microsoft.com/office/officeart/2005/8/layout/orgChart1"/>
    <dgm:cxn modelId="{939159AD-D916-4CB3-92FF-E62EAFEB98E7}" type="presOf" srcId="{1E030003-2D12-4100-884F-79D806F349D4}" destId="{543489AE-A14C-47EB-9C99-866203ACFB4A}" srcOrd="1" destOrd="0" presId="urn:microsoft.com/office/officeart/2005/8/layout/orgChart1"/>
    <dgm:cxn modelId="{8F9B1D31-0633-47A2-A14B-9CEF4A7CDED4}" type="presOf" srcId="{9AB5197D-0B26-4ACB-AA0C-A0AAE0B3092E}" destId="{2C1C7F03-58EF-4CF2-8C0F-A4469DE5BE42}" srcOrd="0" destOrd="0" presId="urn:microsoft.com/office/officeart/2005/8/layout/orgChart1"/>
    <dgm:cxn modelId="{1FDCD92B-C320-4EAA-AD13-5DFDBCD791E5}" srcId="{B7EFBE1D-A35C-4332-8929-185F5BFED252}" destId="{F341CDB9-0E72-4ABF-8C3E-FF151054A19D}" srcOrd="0" destOrd="0" parTransId="{13FFB467-7C7C-4883-B202-2A8995D349C9}" sibTransId="{110EE297-13FE-4C0B-BB80-C187268DF97E}"/>
    <dgm:cxn modelId="{16013E96-F036-4B12-AE77-F2BE7DC50EAE}" srcId="{30738C15-04CD-4FC4-BA0E-F6185A51B672}" destId="{B7EFBE1D-A35C-4332-8929-185F5BFED252}" srcOrd="0" destOrd="0" parTransId="{B56F85C3-2CD0-4622-A50F-99DEF79EA131}" sibTransId="{18D93794-E7A1-4759-9DC8-D068AC37FD7B}"/>
    <dgm:cxn modelId="{D20649BF-6006-4806-9F91-3ED510ABF6D3}" type="presOf" srcId="{6E3DED09-D95C-4199-A9E0-CBABD933EDE5}" destId="{80041283-1082-40AA-87EA-BFD28A314933}" srcOrd="0" destOrd="0" presId="urn:microsoft.com/office/officeart/2005/8/layout/orgChart1"/>
    <dgm:cxn modelId="{36D2C2E9-766C-4B71-BD4A-74D232CA9369}" type="presOf" srcId="{9AB5197D-0B26-4ACB-AA0C-A0AAE0B3092E}" destId="{20FCF5CE-998A-4AEF-88D7-DB2D939649E2}" srcOrd="1" destOrd="0" presId="urn:microsoft.com/office/officeart/2005/8/layout/orgChart1"/>
    <dgm:cxn modelId="{0C6139A8-D801-4449-BB5B-A0438591685D}" type="presOf" srcId="{9445BCA6-1F9A-4E8C-90A5-3BA3B8108C55}" destId="{68C724C8-619B-4709-B3EE-EE3ACE3C69D7}" srcOrd="0" destOrd="0" presId="urn:microsoft.com/office/officeart/2005/8/layout/orgChart1"/>
    <dgm:cxn modelId="{DA59B9CE-51B6-4F70-B53B-70D8BB03BA90}" type="presOf" srcId="{1E030003-2D12-4100-884F-79D806F349D4}" destId="{D8718F57-4A30-465D-841E-B339DFAB963F}" srcOrd="0" destOrd="0" presId="urn:microsoft.com/office/officeart/2005/8/layout/orgChart1"/>
    <dgm:cxn modelId="{127DFAAD-E7CD-402D-A160-02F62067240C}" type="presOf" srcId="{30738C15-04CD-4FC4-BA0E-F6185A51B672}" destId="{620A1254-21FA-43E6-BD9C-5FF22C8613F8}" srcOrd="0" destOrd="0" presId="urn:microsoft.com/office/officeart/2005/8/layout/orgChart1"/>
    <dgm:cxn modelId="{FA15FCF7-E334-463C-95B6-55C7CE82C4EC}" type="presParOf" srcId="{AEBF5552-6AF7-4CE7-A0B0-36AA9D9C6349}" destId="{44BAACE8-D877-4D8B-8F28-D800F98FCA30}" srcOrd="0" destOrd="0" presId="urn:microsoft.com/office/officeart/2005/8/layout/orgChart1"/>
    <dgm:cxn modelId="{97E8909A-2218-4337-ABC0-4679EF527796}" type="presParOf" srcId="{44BAACE8-D877-4D8B-8F28-D800F98FCA30}" destId="{35C45604-B53A-46DA-B831-FC51774CF60D}" srcOrd="0" destOrd="0" presId="urn:microsoft.com/office/officeart/2005/8/layout/orgChart1"/>
    <dgm:cxn modelId="{6346CE5F-CB4A-4ED6-BBBE-83C6397DC4A3}" type="presParOf" srcId="{35C45604-B53A-46DA-B831-FC51774CF60D}" destId="{620A1254-21FA-43E6-BD9C-5FF22C8613F8}" srcOrd="0" destOrd="0" presId="urn:microsoft.com/office/officeart/2005/8/layout/orgChart1"/>
    <dgm:cxn modelId="{26F04B97-492F-4B8F-9552-A9582C1DC0E7}" type="presParOf" srcId="{35C45604-B53A-46DA-B831-FC51774CF60D}" destId="{1E61AB24-641A-49B2-9BDA-0D55BC67B112}" srcOrd="1" destOrd="0" presId="urn:microsoft.com/office/officeart/2005/8/layout/orgChart1"/>
    <dgm:cxn modelId="{4FB03989-6E3B-4044-892F-A6D5F034B8D0}" type="presParOf" srcId="{44BAACE8-D877-4D8B-8F28-D800F98FCA30}" destId="{A5E59BC6-7817-4B2C-AAF2-FA49199DA4F2}" srcOrd="1" destOrd="0" presId="urn:microsoft.com/office/officeart/2005/8/layout/orgChart1"/>
    <dgm:cxn modelId="{A427AA4B-BF37-46F0-A033-4BE4769007F8}" type="presParOf" srcId="{A5E59BC6-7817-4B2C-AAF2-FA49199DA4F2}" destId="{C4C24E0A-2DCB-4C37-859B-F1DD8E529029}" srcOrd="0" destOrd="0" presId="urn:microsoft.com/office/officeart/2005/8/layout/orgChart1"/>
    <dgm:cxn modelId="{CDCF741E-2700-415C-9313-72BABC971301}" type="presParOf" srcId="{A5E59BC6-7817-4B2C-AAF2-FA49199DA4F2}" destId="{38588C00-4DE7-46B2-AFC7-99701E450B0A}" srcOrd="1" destOrd="0" presId="urn:microsoft.com/office/officeart/2005/8/layout/orgChart1"/>
    <dgm:cxn modelId="{046EC5C6-A5E8-4AB7-934A-0D58ACBBB5CA}" type="presParOf" srcId="{38588C00-4DE7-46B2-AFC7-99701E450B0A}" destId="{58569BF8-E316-4916-B82C-CBEF9D579801}" srcOrd="0" destOrd="0" presId="urn:microsoft.com/office/officeart/2005/8/layout/orgChart1"/>
    <dgm:cxn modelId="{0653EBF6-410F-4BAC-BC7B-16FD759C40C1}" type="presParOf" srcId="{58569BF8-E316-4916-B82C-CBEF9D579801}" destId="{B3250F58-97A6-4727-BC98-31D960C976A8}" srcOrd="0" destOrd="0" presId="urn:microsoft.com/office/officeart/2005/8/layout/orgChart1"/>
    <dgm:cxn modelId="{B8B7E3F4-D72C-4C21-A2D2-39850CA10EF8}" type="presParOf" srcId="{58569BF8-E316-4916-B82C-CBEF9D579801}" destId="{64665341-88E7-4BAC-90AC-2A20577B6503}" srcOrd="1" destOrd="0" presId="urn:microsoft.com/office/officeart/2005/8/layout/orgChart1"/>
    <dgm:cxn modelId="{8F1870AC-5BA6-4D57-B471-AE8DCE1437AF}" type="presParOf" srcId="{38588C00-4DE7-46B2-AFC7-99701E450B0A}" destId="{D6D947D2-221B-4276-B91F-0189632DF7B8}" srcOrd="1" destOrd="0" presId="urn:microsoft.com/office/officeart/2005/8/layout/orgChart1"/>
    <dgm:cxn modelId="{9C6AAF13-AF7E-458B-B86F-57D2C60CB4F3}" type="presParOf" srcId="{D6D947D2-221B-4276-B91F-0189632DF7B8}" destId="{F40170CE-01B4-471C-B552-7953FEA99CF5}" srcOrd="0" destOrd="0" presId="urn:microsoft.com/office/officeart/2005/8/layout/orgChart1"/>
    <dgm:cxn modelId="{03A68554-A6BF-49B8-ABDE-92B9629315D0}" type="presParOf" srcId="{D6D947D2-221B-4276-B91F-0189632DF7B8}" destId="{D36BA062-62F2-4B7C-AB69-BDBD1BDF134E}" srcOrd="1" destOrd="0" presId="urn:microsoft.com/office/officeart/2005/8/layout/orgChart1"/>
    <dgm:cxn modelId="{4811F5F6-CB90-4231-858D-C6A5D8563044}" type="presParOf" srcId="{D36BA062-62F2-4B7C-AB69-BDBD1BDF134E}" destId="{282C4F30-D346-4BD5-B2E6-71CBACBED653}" srcOrd="0" destOrd="0" presId="urn:microsoft.com/office/officeart/2005/8/layout/orgChart1"/>
    <dgm:cxn modelId="{59A44BAE-3C59-4E50-A65C-D5A52F9D23E8}" type="presParOf" srcId="{282C4F30-D346-4BD5-B2E6-71CBACBED653}" destId="{CE5EFB15-CF94-4D64-8590-1A44165C39F1}" srcOrd="0" destOrd="0" presId="urn:microsoft.com/office/officeart/2005/8/layout/orgChart1"/>
    <dgm:cxn modelId="{A3FA4AB6-DDF8-47B9-9B65-2C13A5B29617}" type="presParOf" srcId="{282C4F30-D346-4BD5-B2E6-71CBACBED653}" destId="{0AFA5EA6-36E1-466E-9942-BC9EF3927722}" srcOrd="1" destOrd="0" presId="urn:microsoft.com/office/officeart/2005/8/layout/orgChart1"/>
    <dgm:cxn modelId="{D02C6F51-4636-4E27-8FF7-8F275F4626B1}" type="presParOf" srcId="{D36BA062-62F2-4B7C-AB69-BDBD1BDF134E}" destId="{67BC8CD2-832F-4CA1-BDA0-570E7D4EE3F3}" srcOrd="1" destOrd="0" presId="urn:microsoft.com/office/officeart/2005/8/layout/orgChart1"/>
    <dgm:cxn modelId="{5C53895E-5A4E-4123-879A-EAFE768F652D}" type="presParOf" srcId="{D36BA062-62F2-4B7C-AB69-BDBD1BDF134E}" destId="{193CDE54-B0BB-43C0-AC0C-1E66C6305D04}" srcOrd="2" destOrd="0" presId="urn:microsoft.com/office/officeart/2005/8/layout/orgChart1"/>
    <dgm:cxn modelId="{A0773491-3165-44BB-B972-06989900A576}" type="presParOf" srcId="{D6D947D2-221B-4276-B91F-0189632DF7B8}" destId="{80041283-1082-40AA-87EA-BFD28A314933}" srcOrd="2" destOrd="0" presId="urn:microsoft.com/office/officeart/2005/8/layout/orgChart1"/>
    <dgm:cxn modelId="{DA5E074F-866A-4F74-A1CA-9A876B46FD44}" type="presParOf" srcId="{D6D947D2-221B-4276-B91F-0189632DF7B8}" destId="{3F7FB255-6353-4BB4-91F4-159E9A8A485B}" srcOrd="3" destOrd="0" presId="urn:microsoft.com/office/officeart/2005/8/layout/orgChart1"/>
    <dgm:cxn modelId="{C16DF14A-0A90-4C13-9729-1C648154EBAB}" type="presParOf" srcId="{3F7FB255-6353-4BB4-91F4-159E9A8A485B}" destId="{910AA94D-4C4D-4CF9-B4D7-CB4AA5DCE692}" srcOrd="0" destOrd="0" presId="urn:microsoft.com/office/officeart/2005/8/layout/orgChart1"/>
    <dgm:cxn modelId="{B3F81FC0-D3A6-40B6-8844-A6D283967E4B}" type="presParOf" srcId="{910AA94D-4C4D-4CF9-B4D7-CB4AA5DCE692}" destId="{D8718F57-4A30-465D-841E-B339DFAB963F}" srcOrd="0" destOrd="0" presId="urn:microsoft.com/office/officeart/2005/8/layout/orgChart1"/>
    <dgm:cxn modelId="{D5550539-E00D-4899-99FA-7E829FC509BB}" type="presParOf" srcId="{910AA94D-4C4D-4CF9-B4D7-CB4AA5DCE692}" destId="{543489AE-A14C-47EB-9C99-866203ACFB4A}" srcOrd="1" destOrd="0" presId="urn:microsoft.com/office/officeart/2005/8/layout/orgChart1"/>
    <dgm:cxn modelId="{DEB9536F-CCDF-442E-965D-5490CED25DE6}" type="presParOf" srcId="{3F7FB255-6353-4BB4-91F4-159E9A8A485B}" destId="{9FC6F559-9F43-4F91-B5FA-3C65A57DDE05}" srcOrd="1" destOrd="0" presId="urn:microsoft.com/office/officeart/2005/8/layout/orgChart1"/>
    <dgm:cxn modelId="{9AB9234E-602E-47DE-AE32-D55811D2F4A3}" type="presParOf" srcId="{3F7FB255-6353-4BB4-91F4-159E9A8A485B}" destId="{02A7D3B4-DDD7-48EE-84A1-FBFF28F9F13D}" srcOrd="2" destOrd="0" presId="urn:microsoft.com/office/officeart/2005/8/layout/orgChart1"/>
    <dgm:cxn modelId="{C88B238E-6C1E-4801-89B2-93CD06593E58}" type="presParOf" srcId="{38588C00-4DE7-46B2-AFC7-99701E450B0A}" destId="{AFD9E853-73DD-4D92-AB81-92A2FE087EB1}" srcOrd="2" destOrd="0" presId="urn:microsoft.com/office/officeart/2005/8/layout/orgChart1"/>
    <dgm:cxn modelId="{5E56CDC7-7DF5-4E10-A1F9-CE3EB718F9AD}" type="presParOf" srcId="{A5E59BC6-7817-4B2C-AAF2-FA49199DA4F2}" destId="{68C724C8-619B-4709-B3EE-EE3ACE3C69D7}" srcOrd="2" destOrd="0" presId="urn:microsoft.com/office/officeart/2005/8/layout/orgChart1"/>
    <dgm:cxn modelId="{3672349A-4547-4470-9135-F446E99664F0}" type="presParOf" srcId="{A5E59BC6-7817-4B2C-AAF2-FA49199DA4F2}" destId="{729EBBCE-0595-4DDB-A422-61BAFB06E27A}" srcOrd="3" destOrd="0" presId="urn:microsoft.com/office/officeart/2005/8/layout/orgChart1"/>
    <dgm:cxn modelId="{60CF4277-62B2-41E9-BBEA-8E63BC62CFF5}" type="presParOf" srcId="{729EBBCE-0595-4DDB-A422-61BAFB06E27A}" destId="{3D8E543A-4116-461B-BBDC-A309AF684C27}" srcOrd="0" destOrd="0" presId="urn:microsoft.com/office/officeart/2005/8/layout/orgChart1"/>
    <dgm:cxn modelId="{F18103B5-EAFE-4364-9B73-29ECACF7C370}" type="presParOf" srcId="{3D8E543A-4116-461B-BBDC-A309AF684C27}" destId="{2C1C7F03-58EF-4CF2-8C0F-A4469DE5BE42}" srcOrd="0" destOrd="0" presId="urn:microsoft.com/office/officeart/2005/8/layout/orgChart1"/>
    <dgm:cxn modelId="{75423676-7E7C-417C-B894-CD9EC4165372}" type="presParOf" srcId="{3D8E543A-4116-461B-BBDC-A309AF684C27}" destId="{20FCF5CE-998A-4AEF-88D7-DB2D939649E2}" srcOrd="1" destOrd="0" presId="urn:microsoft.com/office/officeart/2005/8/layout/orgChart1"/>
    <dgm:cxn modelId="{9AAF556F-1C88-4F3C-BE60-281FD9E842B9}" type="presParOf" srcId="{729EBBCE-0595-4DDB-A422-61BAFB06E27A}" destId="{679BDF3E-2432-4C85-8A87-A63C96B08521}" srcOrd="1" destOrd="0" presId="urn:microsoft.com/office/officeart/2005/8/layout/orgChart1"/>
    <dgm:cxn modelId="{93925DC4-8323-4D68-A969-751C9CF714C9}" type="presParOf" srcId="{729EBBCE-0595-4DDB-A422-61BAFB06E27A}" destId="{0F0AB3D9-E135-4FA8-9857-54C315D2DB24}" srcOrd="2" destOrd="0" presId="urn:microsoft.com/office/officeart/2005/8/layout/orgChart1"/>
    <dgm:cxn modelId="{60366EDF-9201-45CD-95A4-32EF96A12AB6}" type="presParOf" srcId="{44BAACE8-D877-4D8B-8F28-D800F98FCA30}" destId="{62BAEB57-3701-45E2-BDD4-3AB1D3324144}" srcOrd="2" destOrd="0" presId="urn:microsoft.com/office/officeart/2005/8/layout/orgChart1"/>
  </dgm:cxnLst>
  <dgm:bg>
    <a:gradFill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C724C8-619B-4709-B3EE-EE3ACE3C69D7}">
      <dsp:nvSpPr>
        <dsp:cNvPr id="0" name=""/>
        <dsp:cNvSpPr/>
      </dsp:nvSpPr>
      <dsp:spPr>
        <a:xfrm>
          <a:off x="3958269" y="1705305"/>
          <a:ext cx="2049452" cy="801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183"/>
              </a:lnTo>
              <a:lnTo>
                <a:pt x="2049452" y="169183"/>
              </a:lnTo>
              <a:lnTo>
                <a:pt x="2049452" y="801814"/>
              </a:lnTo>
            </a:path>
          </a:pathLst>
        </a:custGeom>
        <a:noFill/>
        <a:ln w="5715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41283-1082-40AA-87EA-BFD28A314933}">
      <dsp:nvSpPr>
        <dsp:cNvPr id="0" name=""/>
        <dsp:cNvSpPr/>
      </dsp:nvSpPr>
      <dsp:spPr>
        <a:xfrm>
          <a:off x="1104864" y="3004277"/>
          <a:ext cx="498256" cy="3984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481"/>
              </a:lnTo>
              <a:lnTo>
                <a:pt x="498256" y="398481"/>
              </a:lnTo>
            </a:path>
          </a:pathLst>
        </a:custGeom>
        <a:noFill/>
        <a:ln w="5715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0170CE-01B4-471C-B552-7953FEA99CF5}">
      <dsp:nvSpPr>
        <dsp:cNvPr id="0" name=""/>
        <dsp:cNvSpPr/>
      </dsp:nvSpPr>
      <dsp:spPr>
        <a:xfrm>
          <a:off x="1104864" y="3004277"/>
          <a:ext cx="1145889" cy="12306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0662"/>
              </a:lnTo>
              <a:lnTo>
                <a:pt x="1145889" y="1230662"/>
              </a:lnTo>
            </a:path>
          </a:pathLst>
        </a:custGeom>
        <a:noFill/>
        <a:ln w="57150" cap="rnd" cmpd="sng" algn="ctr">
          <a:solidFill>
            <a:schemeClr val="tx1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C24E0A-2DCB-4C37-859B-F1DD8E529029}">
      <dsp:nvSpPr>
        <dsp:cNvPr id="0" name=""/>
        <dsp:cNvSpPr/>
      </dsp:nvSpPr>
      <dsp:spPr>
        <a:xfrm>
          <a:off x="2116711" y="1705305"/>
          <a:ext cx="1841557" cy="806393"/>
        </a:xfrm>
        <a:custGeom>
          <a:avLst/>
          <a:gdLst/>
          <a:ahLst/>
          <a:cxnLst/>
          <a:rect l="0" t="0" r="0" b="0"/>
          <a:pathLst>
            <a:path>
              <a:moveTo>
                <a:pt x="1841557" y="0"/>
              </a:moveTo>
              <a:lnTo>
                <a:pt x="1841557" y="173762"/>
              </a:lnTo>
              <a:lnTo>
                <a:pt x="0" y="173762"/>
              </a:lnTo>
              <a:lnTo>
                <a:pt x="0" y="806393"/>
              </a:lnTo>
            </a:path>
          </a:pathLst>
        </a:custGeom>
        <a:noFill/>
        <a:ln w="57150" cap="rnd" cmpd="sng" algn="ctr">
          <a:solidFill>
            <a:scrgbClr r="0" g="0" b="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0A1254-21FA-43E6-BD9C-5FF22C8613F8}">
      <dsp:nvSpPr>
        <dsp:cNvPr id="0" name=""/>
        <dsp:cNvSpPr/>
      </dsp:nvSpPr>
      <dsp:spPr>
        <a:xfrm>
          <a:off x="3013510" y="911986"/>
          <a:ext cx="1889517" cy="793318"/>
        </a:xfrm>
        <a:prstGeom prst="rect">
          <a:avLst/>
        </a:prstGeom>
        <a:solidFill>
          <a:schemeClr val="accent1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অর্ধপরিবাহী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13510" y="911986"/>
        <a:ext cx="1889517" cy="793318"/>
      </dsp:txXfrm>
    </dsp:sp>
    <dsp:sp modelId="{B3250F58-97A6-4727-BC98-31D960C976A8}">
      <dsp:nvSpPr>
        <dsp:cNvPr id="0" name=""/>
        <dsp:cNvSpPr/>
      </dsp:nvSpPr>
      <dsp:spPr>
        <a:xfrm>
          <a:off x="851902" y="2511698"/>
          <a:ext cx="2529618" cy="49257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দূষিত অর্ধপরিবাহী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851902" y="2511698"/>
        <a:ext cx="2529618" cy="492578"/>
      </dsp:txXfrm>
    </dsp:sp>
    <dsp:sp modelId="{CE5EFB15-CF94-4D64-8590-1A44165C39F1}">
      <dsp:nvSpPr>
        <dsp:cNvPr id="0" name=""/>
        <dsp:cNvSpPr/>
      </dsp:nvSpPr>
      <dsp:spPr>
        <a:xfrm>
          <a:off x="2250754" y="4011033"/>
          <a:ext cx="2395621" cy="447812"/>
        </a:xfrm>
        <a:prstGeom prst="rect">
          <a:avLst/>
        </a:prstGeom>
        <a:solidFill>
          <a:schemeClr val="tx1"/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N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টাইপ অর্ধপরিবাহী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250754" y="4011033"/>
        <a:ext cx="2395621" cy="447812"/>
      </dsp:txXfrm>
    </dsp:sp>
    <dsp:sp modelId="{D8718F57-4A30-465D-841E-B339DFAB963F}">
      <dsp:nvSpPr>
        <dsp:cNvPr id="0" name=""/>
        <dsp:cNvSpPr/>
      </dsp:nvSpPr>
      <dsp:spPr>
        <a:xfrm>
          <a:off x="1603121" y="3156469"/>
          <a:ext cx="2555225" cy="492578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P  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টাইপ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অর্ধ</a:t>
          </a: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পরিবাহী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03121" y="3156469"/>
        <a:ext cx="2555225" cy="492578"/>
      </dsp:txXfrm>
    </dsp:sp>
    <dsp:sp modelId="{2C1C7F03-58EF-4CF2-8C0F-A4469DE5BE42}">
      <dsp:nvSpPr>
        <dsp:cNvPr id="0" name=""/>
        <dsp:cNvSpPr/>
      </dsp:nvSpPr>
      <dsp:spPr>
        <a:xfrm>
          <a:off x="4769211" y="2507119"/>
          <a:ext cx="2477020" cy="492578"/>
        </a:xfrm>
        <a:prstGeom prst="rect">
          <a:avLst/>
        </a:prstGeom>
        <a:solidFill>
          <a:schemeClr val="accent4">
            <a:lumMod val="7500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বিশুদ্ধ অর্ধপরিবাহী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9211" y="2507119"/>
        <a:ext cx="2477020" cy="49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6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47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C5D39-6BB2-4ECD-92D8-9CAE4A8E9026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1048748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48749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5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875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460FB-4294-46CC-AFB8-153477AA4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12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460FB-4294-46CC-AFB8-153477AA458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8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C5EAA49-B5AE-42DA-AA36-9AF5CD62AC68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10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44035-09BE-43C8-B3C1-7EA53CB1E5E9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56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8A6A-0E1F-4B39-A6D5-6A658464BA57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879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C5A09-F025-4A03-933D-0B3548C4CC01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870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89A0-57B4-40A9-9826-C5EBA0871628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561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BD3BA-A84D-4BE5-AC39-9E3AB0FC660A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788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5984B-5853-4513-8AA9-CEE2D4947F0E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60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8712A-3ABF-4260-B289-461B7142D10F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5696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83845-0B6A-4DF3-AAD5-4FD35E2119C1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53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C9038-B620-4D99-AD95-01D7CE47A6B4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90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6697E-66B8-454F-A453-85043F83A4DC}" type="datetime1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22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937BA-EC75-4422-941F-2C2268828719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8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536C-3D46-4A0A-9F5E-AFC2209F012D}" type="datetime1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11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E5B54-C8FD-466C-BBFC-9C69076A5218}" type="datetime1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019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72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F7A46-16B8-422D-A98F-034725A07508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6370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BBE4-49F5-440D-8A59-1653A6B8CFB0}" type="datetime1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মিছবাহ উদ্দিন  # সহকারী   শিক্ষক#আমরিয়া ইসলামিয়া আলিম মাদ্রাসা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3BC85-A28A-4D6D-84D7-8426A951A2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Flowchart: Sort 11"/>
          <p:cNvSpPr/>
          <p:nvPr userDrawn="1"/>
        </p:nvSpPr>
        <p:spPr>
          <a:xfrm>
            <a:off x="114300" y="0"/>
            <a:ext cx="152400" cy="6781800"/>
          </a:xfrm>
          <a:prstGeom prst="flowChartSort">
            <a:avLst/>
          </a:prstGeom>
          <a:gradFill>
            <a:gsLst>
              <a:gs pos="64000">
                <a:srgbClr val="C00000"/>
              </a:gs>
              <a:gs pos="0">
                <a:srgbClr val="002060"/>
              </a:gs>
              <a:gs pos="48000">
                <a:srgbClr val="83D9AA"/>
              </a:gs>
              <a:gs pos="83000">
                <a:srgbClr val="002060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ort 12"/>
          <p:cNvSpPr/>
          <p:nvPr userDrawn="1"/>
        </p:nvSpPr>
        <p:spPr>
          <a:xfrm>
            <a:off x="8851900" y="76200"/>
            <a:ext cx="152400" cy="6781800"/>
          </a:xfrm>
          <a:prstGeom prst="flowChartSort">
            <a:avLst/>
          </a:prstGeom>
          <a:gradFill>
            <a:gsLst>
              <a:gs pos="64000">
                <a:srgbClr val="C00000"/>
              </a:gs>
              <a:gs pos="0">
                <a:srgbClr val="002060"/>
              </a:gs>
              <a:gs pos="48000">
                <a:srgbClr val="83D9AA"/>
              </a:gs>
              <a:gs pos="83000">
                <a:srgbClr val="002060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204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owchart: Sort 14"/>
          <p:cNvSpPr/>
          <p:nvPr userDrawn="1"/>
        </p:nvSpPr>
        <p:spPr>
          <a:xfrm rot="5400000" flipH="1">
            <a:off x="4495800" y="-4356100"/>
            <a:ext cx="152400" cy="9144000"/>
          </a:xfrm>
          <a:prstGeom prst="flowChartSort">
            <a:avLst/>
          </a:prstGeom>
          <a:gradFill>
            <a:gsLst>
              <a:gs pos="64000">
                <a:srgbClr val="C00000"/>
              </a:gs>
              <a:gs pos="0">
                <a:srgbClr val="002060"/>
              </a:gs>
              <a:gs pos="48000">
                <a:srgbClr val="83D9AA"/>
              </a:gs>
              <a:gs pos="83000">
                <a:srgbClr val="002060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Sort 15"/>
          <p:cNvSpPr/>
          <p:nvPr userDrawn="1"/>
        </p:nvSpPr>
        <p:spPr>
          <a:xfrm rot="5400000" flipH="1">
            <a:off x="4495800" y="2070100"/>
            <a:ext cx="152400" cy="9144000"/>
          </a:xfrm>
          <a:prstGeom prst="flowChartSort">
            <a:avLst/>
          </a:prstGeom>
          <a:gradFill>
            <a:gsLst>
              <a:gs pos="64000">
                <a:srgbClr val="C00000"/>
              </a:gs>
              <a:gs pos="0">
                <a:srgbClr val="002060"/>
              </a:gs>
              <a:gs pos="48000">
                <a:srgbClr val="83D9AA"/>
              </a:gs>
              <a:gs pos="83000">
                <a:srgbClr val="002060"/>
              </a:gs>
            </a:gsLst>
            <a:path path="circle">
              <a:fillToRect l="50000" t="-80000" r="50000" b="180000"/>
            </a:path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 userDrawn="1"/>
        </p:nvSpPr>
        <p:spPr>
          <a:xfrm>
            <a:off x="12700" y="38100"/>
            <a:ext cx="381000" cy="317500"/>
          </a:xfrm>
          <a:prstGeom prst="star5">
            <a:avLst/>
          </a:prstGeom>
          <a:gradFill flip="none" rotWithShape="1">
            <a:gsLst>
              <a:gs pos="97345">
                <a:srgbClr val="002060"/>
              </a:gs>
              <a:gs pos="50000">
                <a:srgbClr val="002060"/>
              </a:gs>
              <a:gs pos="0">
                <a:srgbClr val="C00000"/>
              </a:gs>
              <a:gs pos="24000">
                <a:srgbClr val="00B050"/>
              </a:gs>
              <a:gs pos="75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 userDrawn="1"/>
        </p:nvSpPr>
        <p:spPr>
          <a:xfrm>
            <a:off x="0" y="6464300"/>
            <a:ext cx="381000" cy="317500"/>
          </a:xfrm>
          <a:prstGeom prst="star5">
            <a:avLst/>
          </a:prstGeom>
          <a:gradFill flip="none" rotWithShape="1">
            <a:gsLst>
              <a:gs pos="97345">
                <a:srgbClr val="002060"/>
              </a:gs>
              <a:gs pos="50000">
                <a:srgbClr val="002060"/>
              </a:gs>
              <a:gs pos="0">
                <a:srgbClr val="C00000"/>
              </a:gs>
              <a:gs pos="24000">
                <a:srgbClr val="00B050"/>
              </a:gs>
              <a:gs pos="75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 userDrawn="1"/>
        </p:nvSpPr>
        <p:spPr>
          <a:xfrm>
            <a:off x="8712200" y="6419850"/>
            <a:ext cx="381000" cy="317500"/>
          </a:xfrm>
          <a:prstGeom prst="star5">
            <a:avLst/>
          </a:prstGeom>
          <a:gradFill flip="none" rotWithShape="1">
            <a:gsLst>
              <a:gs pos="97345">
                <a:srgbClr val="002060"/>
              </a:gs>
              <a:gs pos="50000">
                <a:srgbClr val="002060"/>
              </a:gs>
              <a:gs pos="0">
                <a:srgbClr val="C00000"/>
              </a:gs>
              <a:gs pos="24000">
                <a:srgbClr val="00B050"/>
              </a:gs>
              <a:gs pos="75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 userDrawn="1"/>
        </p:nvSpPr>
        <p:spPr>
          <a:xfrm>
            <a:off x="8724900" y="50800"/>
            <a:ext cx="381000" cy="317500"/>
          </a:xfrm>
          <a:prstGeom prst="star5">
            <a:avLst/>
          </a:prstGeom>
          <a:gradFill flip="none" rotWithShape="1">
            <a:gsLst>
              <a:gs pos="97345">
                <a:srgbClr val="002060"/>
              </a:gs>
              <a:gs pos="50000">
                <a:srgbClr val="002060"/>
              </a:gs>
              <a:gs pos="0">
                <a:srgbClr val="C00000"/>
              </a:gs>
              <a:gs pos="24000">
                <a:srgbClr val="00B050"/>
              </a:gs>
              <a:gs pos="75000">
                <a:srgbClr val="00206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06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926" y="790382"/>
            <a:ext cx="7191671" cy="53503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2212" y="1880832"/>
            <a:ext cx="5230505" cy="2825087"/>
          </a:xfrm>
          <a:prstGeom prst="rect">
            <a:avLst/>
          </a:prstGeom>
          <a:noFill/>
        </p:spPr>
        <p:txBody>
          <a:bodyPr wrap="none" lIns="68580" tIns="34290" rIns="68580" bIns="3429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45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5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9438" y="808856"/>
            <a:ext cx="3652562" cy="53528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37" y="775328"/>
            <a:ext cx="3652563" cy="53528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21105" y="1472625"/>
            <a:ext cx="2208095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08/08/2020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7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25 -3.33333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50417 -0.01319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08" y="-67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1.66667E-6 -3.33333E-6 L 0.52917 -0.01319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1" y="662694"/>
            <a:ext cx="7543800" cy="5633875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94509" y="728067"/>
            <a:ext cx="6650182" cy="64353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bn-IN" sz="3600" dirty="0" smtClean="0"/>
              <a:t>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3600" dirty="0" smtClean="0"/>
              <a:t> 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bn-IN" sz="3600" dirty="0" smtClean="0"/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 গঠন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687" y="1531203"/>
            <a:ext cx="6673735" cy="830997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বা বহির্জাত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অর্ধপরিবাহী- বিশুদ্ধ অর্ধপরিবাহীর সাথে উপযুক্ত পরিমাণ অপদ্রব্য মিশিয়ে দূষিত বা বহির্জাত অর্ধপরিবাহী গঠন করা হয়। 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95687" y="2515850"/>
            <a:ext cx="6673735" cy="144655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en-US" sz="2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অর্ধপরিবাহী-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চারযোজী বিশুদ্ধ অর্ধপরিবাহী (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Si,Ge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উপযুক্ত পরিমাণ ত্রিযোজী অপদ্রব্য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B, Al,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Ga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In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মিশিয়ে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টাইপ অর্ধপরিবাহী গঠন করা হয় </a:t>
            </a:r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3337" y="4038600"/>
            <a:ext cx="6706085" cy="1091208"/>
          </a:xfrm>
          <a:prstGeom prst="rect">
            <a:avLst/>
          </a:prstGeom>
          <a:solidFill>
            <a:schemeClr val="tx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Nটাইপ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অর্ধপরিবাহী-চারযোজী বিশুদ্ধ অর্ধপরিবাহীর সাথে উপযুক্ত পরিমাণ পঞ্চযোজী অপদ্রব্য(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 ,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Sb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মিশিয়ে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অর্ধপরিবাহী গঠন করা হয় ।  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6019" y="5229844"/>
            <a:ext cx="6723403" cy="1015663"/>
          </a:xfrm>
          <a:prstGeom prst="rect">
            <a:avLst/>
          </a:prstGeom>
          <a:solidFill>
            <a:schemeClr val="accent5">
              <a:lumMod val="5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ডোপিং বা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দোপায়ন</a:t>
            </a:r>
            <a:r>
              <a:rPr lang="bn-IN" sz="28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-বিশুদ্ধ অর্ধপরিবাহীর সাথে ভেজাল মেশানোর প্রক্রিয়া কে ডোপিং বা দোপায়ন বলে।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92429" y="685800"/>
            <a:ext cx="7540808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সিলিকনের সাথে বোরন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8200" y="5105400"/>
            <a:ext cx="7540809" cy="109295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 চতুর্থ দিকের বন্ধন সৃষ্ঠিতে একটি ইলেকট্রন ঘাটতি থাকায় যোজন ব্যাণ্ডে শুণ্যতা সৃষ্টি হয়। এশুণ্য স্থানকে গর্ত বা হোল বলে </a:t>
            </a:r>
            <a:endParaRPr lang="en-US" sz="2400" dirty="0">
              <a:solidFill>
                <a:schemeClr val="accent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92429" y="1579778"/>
            <a:ext cx="7540808" cy="32970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ইলেকট্রন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143" y="2265578"/>
            <a:ext cx="5181600" cy="247924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9032" y="1890525"/>
            <a:ext cx="22221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সমযোজি বন্ধন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9795" y="3005765"/>
            <a:ext cx="189583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যোজী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অপদ্রব্য 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বোরন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86401" y="1881460"/>
            <a:ext cx="1120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হোল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381225" y="3505200"/>
            <a:ext cx="171750" cy="127557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839460" y="2438400"/>
            <a:ext cx="63754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399795" y="2252246"/>
            <a:ext cx="18142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সিলিকন</a:t>
            </a:r>
          </a:p>
          <a:p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বিশুদ্ধ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র্ধপরিবা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হী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9032" y="5139365"/>
            <a:ext cx="7577362" cy="1015663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অর্ধপরিবাহীর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বহূ </a:t>
            </a:r>
            <a:r>
              <a:rPr lang="bn-IN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</a:t>
            </a:r>
            <a:r>
              <a:rPr lang="en-US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অল্প </a:t>
            </a:r>
          </a:p>
          <a:p>
            <a:r>
              <a:rPr lang="bn-IN" sz="28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en-US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92428" y="619786"/>
            <a:ext cx="7540809" cy="4257014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7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20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9" t="-3165" r="-2985" b="20902"/>
          <a:stretch/>
        </p:blipFill>
        <p:spPr>
          <a:xfrm>
            <a:off x="838200" y="1221886"/>
            <a:ext cx="7366501" cy="332509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848100" y="2642044"/>
            <a:ext cx="723900" cy="50711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62400" y="2622822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1100" y="1981200"/>
            <a:ext cx="23102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পূর্ণসমযোজী বন্ধন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29200" y="3358089"/>
            <a:ext cx="2908096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ত্রিযোজী অপদ্রব্য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সমযোজী বন্ধন 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29000" y="2264544"/>
            <a:ext cx="609600" cy="214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25002" y="3158258"/>
            <a:ext cx="1713597" cy="57554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হোল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352800" y="3269138"/>
            <a:ext cx="822677" cy="836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00546" y="558225"/>
            <a:ext cx="7342909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</a:t>
            </a:r>
            <a:r>
              <a:rPr lang="bn-IN" sz="32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bn-IN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সিলিকনের সাথে অ্যালুমিনিয়াম </a:t>
            </a:r>
            <a:r>
              <a:rPr lang="bn-IN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7895" y="4859809"/>
            <a:ext cx="7288464" cy="1162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অ্যালুমিনিয়াম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এবংএকটি ইলেকট্রন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প্রদানে ব্যর্থ। 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75949" y="1400259"/>
            <a:ext cx="22860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চারযোজী বিশুদ্ধ </a:t>
            </a:r>
          </a:p>
          <a:p>
            <a:r>
              <a:rPr lang="bn-IN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</a:t>
            </a:r>
            <a:r>
              <a: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সিলিকন 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477652" y="1600200"/>
            <a:ext cx="856348" cy="76431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1" y="4893003"/>
            <a:ext cx="7290301" cy="120032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অর্ধপরিবাহীতে সংখ্যা গুরু চার্জবাহক হচ্ছে হোল। হোল একটি ইলেক্ট্রন গ্রহণের প্রবণতা দেখায় বলে মনে হবে হোলটি ধনাত্বকধর্মী।এক্ষেত্রে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Al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 পরমাণু।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52127" y="3374028"/>
            <a:ext cx="4953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4428573" y="2900961"/>
            <a:ext cx="629752" cy="458002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4370136" y="3501078"/>
            <a:ext cx="657776" cy="352303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900546" y="1284604"/>
            <a:ext cx="7342909" cy="3363596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553200" y="1663206"/>
            <a:ext cx="1567666" cy="29971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93" t="2730" r="4399" b="18100"/>
          <a:stretch/>
        </p:blipFill>
        <p:spPr>
          <a:xfrm>
            <a:off x="1066800" y="1663206"/>
            <a:ext cx="5508665" cy="29849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97498" y="42211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60914" y="2448188"/>
            <a:ext cx="1287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222874" y="2226351"/>
            <a:ext cx="2267030" cy="331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3200" y="3200400"/>
            <a:ext cx="923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114800" y="3124200"/>
            <a:ext cx="2385346" cy="30256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139229" y="4816161"/>
            <a:ext cx="6855281" cy="13340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জার্মেনিয়াম চারটি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এবংএকটি ইলেকট্রন প্রদানে ব্যর্থ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678359"/>
            <a:ext cx="7010400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জার্মেনিয়ামের সাথে বোরন)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4966" y="4753879"/>
            <a:ext cx="7054066" cy="1569660"/>
          </a:xfrm>
          <a:prstGeom prst="rect">
            <a:avLst/>
          </a:prstGeom>
          <a:solidFill>
            <a:schemeClr val="tx1"/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অর্ধপরিবাহীতে বিভব প্রয়োগ করা হলে হোল তার পার্শ্ববর্তী পরমাণু থেকে একটি ইলেক্ট্রন গ্রহন করে ফলে পার্শ্ববর্তী পরমাণুতে হোল সৃষ্টি 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য়।এভাবে হোল পরমাণু থেকে পরমাণুতে সঞ্চালিত হয়ে তড়িত প্রবাহের সৃষ্টি করে।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22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466" y="1453082"/>
            <a:ext cx="6524053" cy="3153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3293882"/>
            <a:ext cx="198812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ত্রি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অপদ্রব্য 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97114" y="2057400"/>
            <a:ext cx="70848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হোল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2835074"/>
            <a:ext cx="182845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509086" y="2835075"/>
            <a:ext cx="510714" cy="1367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254032" y="641106"/>
            <a:ext cx="6570827" cy="523220"/>
          </a:xfrm>
          <a:prstGeom prst="rect">
            <a:avLst/>
          </a:prstGeom>
          <a:solidFill>
            <a:schemeClr val="bg2"/>
          </a:solidFill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(জার্মেনিয়ামের সাথে গ্যালিয়াম)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1236437" y="4894256"/>
            <a:ext cx="6549422" cy="12923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 চারটি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এবংএকটি ইলেকট্রন প্রদানে ব্যর্থ 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6437" y="4945561"/>
            <a:ext cx="6570827" cy="1303434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bn-IN" sz="3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হোল </a:t>
            </a:r>
            <a:r>
              <a:rPr lang="bn-IN" sz="32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তড়িত প্রবাহে চার্জ বাহকের কাজ করে ।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7890" y="1453082"/>
            <a:ext cx="6522932" cy="3153641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61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202437" y="4800600"/>
            <a:ext cx="6595136" cy="12923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জার্মেনিয়াম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ইন্ডিয়াম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bn-IN" sz="2800" dirty="0" smtClean="0">
                <a:solidFill>
                  <a:schemeClr val="bg1">
                    <a:lumMod val="8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ইলেকট্রন প্রদান করে এবংএকটি ইলেকট্রন প্রদানে ব্যর্থ। 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461" y="1700562"/>
            <a:ext cx="4169219" cy="28072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400" y="1651584"/>
            <a:ext cx="2240663" cy="2844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ইন্ডিয়াম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5203688" y="2319165"/>
            <a:ext cx="711687" cy="23847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3484132" y="2280738"/>
            <a:ext cx="142192" cy="1576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26001" y="2243932"/>
            <a:ext cx="692727" cy="651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8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3626324" y="2363216"/>
            <a:ext cx="2099677" cy="532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233555" y="3297450"/>
            <a:ext cx="1039091" cy="7411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19200" y="634425"/>
            <a:ext cx="6504953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(জার্মেনিয়ামের সাথে ইন্ডিয়াম)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202436" y="4711005"/>
            <a:ext cx="6586728" cy="1384995"/>
          </a:xfrm>
          <a:prstGeom prst="rect">
            <a:avLst/>
          </a:prstGeom>
          <a:solidFill>
            <a:schemeClr val="tx1"/>
          </a:solidFill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অর্ধপরিবাহীতে গরিষ্ঠ আধান বাহক হচ্ছে হোল এবং তাপমাত্রার কার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 লঘিষ্ঠ চার্জ বাহক হচ্ছে ইলেক্ট্রন।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676400"/>
            <a:ext cx="6553200" cy="2819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943600" y="5925131"/>
            <a:ext cx="1478280" cy="325640"/>
          </a:xfrm>
          <a:blipFill>
            <a:blip r:embed="rId2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b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bn-IN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9591" y="5914293"/>
            <a:ext cx="5113019" cy="371881"/>
          </a:xfrm>
          <a:solidFill>
            <a:schemeClr val="tx1"/>
          </a:solidFill>
        </p:spPr>
        <p:txBody>
          <a:bodyPr/>
          <a:lstStyle/>
          <a:p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মোঃ এরশাদ আলী,ঢাকা দাক্ষিণ সরকারি কলেজ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6-Point Star 4"/>
          <p:cNvSpPr/>
          <p:nvPr/>
        </p:nvSpPr>
        <p:spPr>
          <a:xfrm>
            <a:off x="1176865" y="609600"/>
            <a:ext cx="6824135" cy="2133600"/>
          </a:xfrm>
          <a:prstGeom prst="star6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53777" y="1206668"/>
            <a:ext cx="27879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3711714"/>
            <a:ext cx="6553200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কতগুলু অপদ্রব্যের নাম লিখ ?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89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3625955" y="2607471"/>
            <a:ext cx="1434890" cy="118585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54211" y="1812646"/>
            <a:ext cx="1578379" cy="9800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2057400"/>
            <a:ext cx="457200" cy="457200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181600" y="2979514"/>
            <a:ext cx="457200" cy="457200"/>
          </a:xfrm>
          <a:prstGeom prst="ellips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757978" y="2718090"/>
            <a:ext cx="1304445" cy="980049"/>
          </a:xfrm>
          <a:prstGeom prst="ellipse">
            <a:avLst/>
          </a:prstGeom>
          <a:noFill/>
          <a:ln w="381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114800" y="3886200"/>
            <a:ext cx="457200" cy="457200"/>
          </a:xfrm>
          <a:prstGeom prst="ellips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114800" y="2971800"/>
            <a:ext cx="457200" cy="45720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554211" y="3681046"/>
            <a:ext cx="1578379" cy="890954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81755" y="2700997"/>
            <a:ext cx="1304445" cy="98004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3002280"/>
            <a:ext cx="457200" cy="457200"/>
          </a:xfrm>
          <a:prstGeom prst="ellipse">
            <a:avLst/>
          </a:prstGeom>
          <a:solidFill>
            <a:srgbClr val="92D05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06256" y="2628103"/>
            <a:ext cx="152400" cy="152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865823" y="2792695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92623" y="3452446"/>
            <a:ext cx="152400" cy="152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86200" y="3686250"/>
            <a:ext cx="152400" cy="152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639845" y="3456409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675745" y="2772637"/>
            <a:ext cx="152400" cy="152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872700" y="2628103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626389" y="3662758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029200" y="3968672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419600" y="44958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532489" y="4212418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249411" y="3580744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05555" y="3187035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95009" y="2698055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505200" y="2218827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4019004" y="1755531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959408" y="1975209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598701" y="2695605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910023" y="330708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480979" y="3621938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181600" y="2423162"/>
            <a:ext cx="152400" cy="152400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4038600" y="2057400"/>
            <a:ext cx="56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105400" y="3008059"/>
            <a:ext cx="56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66756" y="3914745"/>
            <a:ext cx="56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71800" y="3035808"/>
            <a:ext cx="56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30533" y="3008059"/>
            <a:ext cx="56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94978" y="685587"/>
            <a:ext cx="5982645" cy="696406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(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জার্মেনিয়ামের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r>
              <a:rPr lang="bn-IN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48" name="Straight Arrow Connector 47"/>
          <p:cNvCxnSpPr>
            <a:endCxn id="37" idx="3"/>
          </p:cNvCxnSpPr>
          <p:nvPr/>
        </p:nvCxnSpPr>
        <p:spPr>
          <a:xfrm flipH="1">
            <a:off x="4607852" y="2033733"/>
            <a:ext cx="1525841" cy="22372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>
            <a:off x="5294607" y="2474177"/>
            <a:ext cx="882183" cy="2649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4542155" y="2842649"/>
            <a:ext cx="1623145" cy="248841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133693" y="1755531"/>
            <a:ext cx="21721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জার্মেনিয়াম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 ইলেক্ট্রন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আর্সেনিক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4902283"/>
            <a:ext cx="6553200" cy="1269917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( আর্সেনিক পঞ্চযোজী 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অপদ্রব্য-দাতা পরমাণু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514555" y="4922611"/>
            <a:ext cx="6486445" cy="1249589"/>
          </a:xfrm>
          <a:prstGeom prst="rect">
            <a:avLst/>
          </a:prstGeom>
          <a:solidFill>
            <a:schemeClr val="tx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জার্মেনিয়াম চারটি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ক্ট্রন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করলেও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আর্সেনিকেবাড়তি ইলেক্ট্রনটি মুক্ত ইলেকট্রন হিসাবে পরিবহণ ব্যাণ্ডে </a:t>
            </a:r>
          </a:p>
          <a:p>
            <a:pPr algn="ctr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অবস্থান করে ।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Nটাইপ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অর্ধপরিবাহীতে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গরিষ্ঠ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বাহক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807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9436" y="330487"/>
            <a:ext cx="8575964" cy="6172200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41" y="1524000"/>
            <a:ext cx="6719455" cy="3463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0" y="4840646"/>
            <a:ext cx="11430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276600" y="3124200"/>
            <a:ext cx="1177636" cy="7345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20629" y="3124200"/>
            <a:ext cx="746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1853208"/>
            <a:ext cx="2026085" cy="10423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 smtClean="0"/>
              <a:t>   মুক্ত ইলেকট্রন               </a:t>
            </a:r>
          </a:p>
          <a:p>
            <a:endParaRPr lang="bn-IN" dirty="0"/>
          </a:p>
          <a:p>
            <a:r>
              <a:rPr lang="bn-IN" dirty="0" smtClean="0"/>
              <a:t>অ্যান্টিমনি</a:t>
            </a:r>
            <a:endParaRPr lang="bn-IN" dirty="0"/>
          </a:p>
          <a:p>
            <a:r>
              <a:rPr lang="bn-IN" dirty="0" smtClean="0"/>
              <a:t>                                          </a:t>
            </a:r>
          </a:p>
          <a:p>
            <a:r>
              <a:rPr lang="bn-IN" dirty="0"/>
              <a:t> </a:t>
            </a:r>
            <a:r>
              <a:rPr lang="bn-IN" dirty="0" smtClean="0"/>
              <a:t>        সিলিকন</a:t>
            </a:r>
          </a:p>
          <a:p>
            <a:endParaRPr lang="bn-IN" dirty="0" smtClean="0"/>
          </a:p>
          <a:p>
            <a:r>
              <a:rPr lang="bn-IN" dirty="0" smtClean="0"/>
              <a:t>               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3299" y="4000500"/>
            <a:ext cx="1731818" cy="106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562600" y="1981200"/>
            <a:ext cx="394680" cy="21397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038600" y="2652377"/>
            <a:ext cx="1743974" cy="778797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5638800" y="3124200"/>
            <a:ext cx="685800" cy="26287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417618" y="1534308"/>
            <a:ext cx="2895600" cy="4468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92118" y="511314"/>
            <a:ext cx="6671656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(সিলিকনের সাথে অ্যান্টিমনি)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720435" y="5247382"/>
            <a:ext cx="7467600" cy="1200329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টাইপ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অর্ধপরিবাহীর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অভ্যন্তরে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বহূ </a:t>
            </a:r>
            <a:r>
              <a:rPr lang="bn-IN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সংখ্যক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</a:t>
            </a:r>
            <a:r>
              <a:rPr lang="bn-IN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অল্প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IN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ংখ্য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হোল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bn-IN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ভেজাল পরমাণু </a:t>
            </a:r>
            <a:r>
              <a:rPr lang="en-US" sz="2000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Sb</a:t>
            </a:r>
            <a:r>
              <a:rPr lang="bn-IN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এর মধ্যে ইলেক্ট্রন ত্যাগের প্রবণতা দেখা যায়। তাই একে মনে হবে ঋনাত্বক ধর্মী।</a:t>
            </a:r>
            <a:r>
              <a:rPr lang="en-US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 ইলেক্ট্রন ত্যাগ করে বলে ভেজাল পরমাণুটি দাতা পরমাণু।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2118" y="1524000"/>
            <a:ext cx="6671656" cy="350520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2979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523768"/>
            <a:ext cx="3168172" cy="646331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</a:t>
            </a:r>
            <a:r>
              <a:rPr lang="bn-IN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 অর্ধপরিবাহী</a:t>
            </a:r>
            <a:r>
              <a:rPr lang="bn-BD" sz="28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সিলিকন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1752600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,আর্সেনিক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438400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প্লাটিনাম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2438400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আয়রন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5791200" y="869313"/>
            <a:ext cx="2895600" cy="848380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সঠিক হয়েছে।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5791200" y="770066"/>
            <a:ext cx="2895600" cy="865384"/>
          </a:xfrm>
          <a:prstGeom prst="horizontalScroll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 চেষ্টা কর।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569" y="5877803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iii.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9200" y="5181600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9256" y="5198882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ii.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49672" y="5867400"/>
            <a:ext cx="19050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iii.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21963" y="4161541"/>
            <a:ext cx="16450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ii. N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টাইপ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447800" y="3647420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টাইপ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71600" y="4680212"/>
            <a:ext cx="1358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iii.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বোরন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847344" y="3172902"/>
            <a:ext cx="4432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কোনগুলি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দূষিত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bn-BD" sz="3200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05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2000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705366" y="777972"/>
            <a:ext cx="2968578" cy="830880"/>
            <a:chOff x="3886200" y="212487"/>
            <a:chExt cx="2895600" cy="1115520"/>
          </a:xfrm>
        </p:grpSpPr>
        <p:sp>
          <p:nvSpPr>
            <p:cNvPr id="5" name="Oval 4"/>
            <p:cNvSpPr/>
            <p:nvPr/>
          </p:nvSpPr>
          <p:spPr>
            <a:xfrm>
              <a:off x="3886200" y="212487"/>
              <a:ext cx="2895600" cy="111552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978151" y="381000"/>
              <a:ext cx="2727449" cy="879095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  <a:sp3d extrusionH="57150">
                <a:bevelT w="38100" h="38100" prst="relaxedInset"/>
              </a:sp3d>
            </a:bodyPr>
            <a:lstStyle/>
            <a:p>
              <a:pPr algn="ctr" eaLnBrk="0" hangingPunct="0">
                <a:defRPr/>
              </a:pPr>
              <a:endParaRPr lang="en-US" sz="4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679092" y="777972"/>
            <a:ext cx="7753260" cy="5419858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 w="76200">
            <a:solidFill>
              <a:srgbClr val="00B050"/>
            </a:solidFill>
          </a:ln>
        </p:spPr>
        <p:txBody>
          <a:bodyPr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NikoshBAN"/>
              <a:hlinkClick r:id="rId2" action="ppaction://hlinksldjump"/>
            </a:endParaRPr>
          </a:p>
          <a:p>
            <a:endParaRPr lang="en-US" sz="2800" dirty="0">
              <a:solidFill>
                <a:schemeClr val="tx1"/>
              </a:solidFill>
              <a:latin typeface="NikoshBAN"/>
              <a:hlinkClick r:id="rId2" action="ppaction://hlinksldjump"/>
            </a:endParaRPr>
          </a:p>
          <a:p>
            <a:endParaRPr lang="en-US" sz="2800" dirty="0" smtClean="0">
              <a:solidFill>
                <a:srgbClr val="F8F8F8"/>
              </a:solidFill>
              <a:latin typeface="NikoshBAN"/>
              <a:hlinkClick r:id="rId2" action="ppaction://hlinksldjump"/>
            </a:endParaRPr>
          </a:p>
          <a:p>
            <a:endParaRPr lang="en-US" sz="2800" dirty="0" smtClean="0">
              <a:solidFill>
                <a:srgbClr val="F8F8F8"/>
              </a:solidFill>
              <a:latin typeface="NikoshBAN" panose="02000000000000000000" pitchFamily="2" charset="0"/>
              <a:cs typeface="NikoshBAN" panose="02000000000000000000" pitchFamily="2" charset="0"/>
              <a:hlinkClick r:id="rId2" action="ppaction://hlinksldjump"/>
            </a:endParaRPr>
          </a:p>
          <a:p>
            <a:endParaRPr lang="en-US" sz="2800" dirty="0" smtClean="0">
              <a:solidFill>
                <a:srgbClr val="F8F8F8"/>
              </a:solidFill>
              <a:latin typeface="NikoshBAN" panose="02000000000000000000" pitchFamily="2" charset="0"/>
              <a:cs typeface="NikoshBAN" panose="02000000000000000000" pitchFamily="2" charset="0"/>
              <a:hlinkClick r:id="rId2" action="ppaction://hlinksldjump"/>
            </a:endParaRPr>
          </a:p>
          <a:p>
            <a:pPr algn="l"/>
            <a:endParaRPr lang="en-US" sz="2800" dirty="0" smtClean="0">
              <a:solidFill>
                <a:srgbClr val="F8F8F8"/>
              </a:solidFill>
              <a:latin typeface="NikoshBAN" panose="02000000000000000000" pitchFamily="2" charset="0"/>
              <a:cs typeface="NikoshBAN" panose="02000000000000000000" pitchFamily="2" charset="0"/>
              <a:hlinkClick r:id="rId2" action="ppaction://hlinksldjump"/>
            </a:endParaRPr>
          </a:p>
          <a:p>
            <a:pPr algn="l"/>
            <a:r>
              <a:rPr lang="bn-IN" sz="2800" dirty="0" smtClean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en-US" sz="2800" dirty="0" smtClean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endParaRPr lang="bn-IN" sz="2800" dirty="0" smtClean="0">
              <a:solidFill>
                <a:srgbClr val="F8F8F8"/>
              </a:solidFill>
              <a:latin typeface="NikoshBAN" panose="02000000000000000000" pitchFamily="2" charset="0"/>
              <a:cs typeface="NikoshBAN" panose="02000000000000000000" pitchFamily="2" charset="0"/>
              <a:hlinkClick r:id="rId2" action="ppaction://hlinksldjump"/>
            </a:endParaRPr>
          </a:p>
          <a:p>
            <a:pPr algn="l"/>
            <a:r>
              <a:rPr lang="en-US" sz="2800" dirty="0" smtClean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bn-IN" sz="2800" dirty="0" smtClean="0">
                <a:solidFill>
                  <a:srgbClr val="F8F8F8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মোঃ এরশাদ আলী</a:t>
            </a:r>
            <a:endParaRPr lang="en-US" sz="2800" dirty="0" smtClean="0">
              <a:solidFill>
                <a:srgbClr val="F8F8F8"/>
              </a:solidFill>
              <a:latin typeface="NikoshBAN" panose="02000000000000000000" pitchFamily="2" charset="0"/>
              <a:cs typeface="NikoshBAN" panose="02000000000000000000" pitchFamily="2" charset="0"/>
              <a:hlinkClick r:id="rId2" action="ppaction://hlinksldjump"/>
            </a:endParaRPr>
          </a:p>
          <a:p>
            <a:pPr algn="l"/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সহকারী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অধ্যাপক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ঢাকাদক্ষিন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সরকারি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কলেজ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গোলাপগঞ্জ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সিলেট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।</a:t>
            </a:r>
            <a: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/>
            </a:r>
            <a:br>
              <a:rPr lang="en-US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</a:b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 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ইন্ডেক্স নং-</a:t>
            </a: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4</a:t>
            </a:r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৩৪৭৭৬</a:t>
            </a:r>
            <a:endParaRPr lang="en-US" sz="24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  <a:hlinkClick r:id="rId2" action="ppaction://hlinksldjump"/>
            </a:endParaRPr>
          </a:p>
          <a:p>
            <a:pPr algn="l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</a:t>
            </a:r>
          </a:p>
          <a:p>
            <a:pPr algn="l"/>
            <a:r>
              <a:rPr lang="bn-IN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DCD. ID-22 Batch-27(Year 2013)</a:t>
            </a:r>
            <a:r>
              <a:rPr lang="bn-IN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  <a:hlinkClick r:id="rId2" action="ppaction://hlinksldjump"/>
              </a:rPr>
              <a:t/>
            </a:r>
            <a:br>
              <a:rPr lang="bn-IN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  <a:hlinkClick r:id="rId2" action="ppaction://hlinksldjump"/>
              </a:rPr>
            </a:br>
            <a:r>
              <a:rPr lang="en-US" sz="2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</a:t>
            </a:r>
            <a:r>
              <a:rPr lang="en-US" sz="2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sldjump"/>
              </a:rPr>
              <a:t>Email:md.ershadali68@gmail.com</a:t>
            </a:r>
            <a:r>
              <a:rPr lang="bn-IN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/>
            </a:r>
            <a:br>
              <a:rPr lang="bn-IN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</a:br>
            <a:r>
              <a:rPr lang="en-US" sz="2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 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মোবাইল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> নং-০১৭১৮১৬৮৭৪৯</a:t>
            </a:r>
            <a: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  <a:t/>
            </a:r>
            <a:br>
              <a:rPr lang="bn-IN" sz="27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2" action="ppaction://hlinksldjump"/>
              </a:rPr>
            </a:br>
            <a:r>
              <a:rPr lang="en-US" sz="135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/>
                <a:hlinkClick r:id="rId2" action="ppaction://hlinksldjump"/>
              </a:rPr>
              <a:t/>
            </a:r>
            <a:br>
              <a:rPr lang="en-US" sz="135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NikoshBAN"/>
                <a:hlinkClick r:id="rId2" action="ppaction://hlinksldjump"/>
              </a:rPr>
            </a:br>
            <a:endParaRPr lang="en-US" sz="1350" dirty="0">
              <a:solidFill>
                <a:schemeClr val="accent4">
                  <a:lumMod val="20000"/>
                  <a:lumOff val="80000"/>
                </a:schemeClr>
              </a:solidFill>
              <a:latin typeface="NikoshBAN"/>
              <a:hlinkClick r:id="rId2" action="ppaction://hlinksldjump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1186" y="2508688"/>
            <a:ext cx="2587527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শিক্ষক</a:t>
            </a: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</a:t>
            </a:r>
            <a:r>
              <a:rPr lang="en-US" sz="24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পরিচিতি</a:t>
            </a:r>
            <a:endParaRPr lang="en-US" sz="2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48668" y="1205552"/>
            <a:ext cx="2237732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 </a:t>
            </a:r>
            <a:r>
              <a:rPr lang="en-US" sz="36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পরিচিতি</a:t>
            </a:r>
            <a:endParaRPr lang="en-US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5105400" y="2305081"/>
            <a:ext cx="3048000" cy="3638519"/>
          </a:xfrm>
          <a:prstGeom prst="rect">
            <a:avLst/>
          </a:prstGeom>
          <a:solidFill>
            <a:schemeClr val="tx1"/>
          </a:solidFill>
          <a:ln>
            <a:solidFill>
              <a:srgbClr val="00B0F0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bn-IN" sz="3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পদার্থবিজ্ঞান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(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IN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</a:p>
          <a:p>
            <a:pPr marL="0" indent="0">
              <a:buNone/>
            </a:pPr>
            <a:r>
              <a:rPr lang="bn-IN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3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</a:p>
          <a:p>
            <a:pPr marL="0" indent="0">
              <a:buNone/>
            </a:pPr>
            <a:r>
              <a:rPr lang="bn-IN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সেমিকন্ডাক্টর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ইলেক্ট্রনিক্স</a:t>
            </a:r>
            <a:r>
              <a:rPr lang="en-US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2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100" dirty="0">
              <a:latin typeface="NikoshB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71738" y="2477869"/>
            <a:ext cx="2045753" cy="646331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3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3429000" y="990600"/>
            <a:ext cx="2172667" cy="914400"/>
          </a:xfrm>
          <a:prstGeom prst="ellipse">
            <a:avLst/>
          </a:prstGeom>
          <a:noFill/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37" y="942245"/>
            <a:ext cx="2216727" cy="12797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0" y="2334768"/>
            <a:ext cx="4191000" cy="360526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51109" y="944462"/>
            <a:ext cx="2258167" cy="1324101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774299" y="914400"/>
            <a:ext cx="2332734" cy="129540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6" t="-6843" r="49419" b="7602"/>
          <a:stretch/>
        </p:blipFill>
        <p:spPr>
          <a:xfrm rot="5400000">
            <a:off x="6442817" y="389799"/>
            <a:ext cx="1177636" cy="23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573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8644" y="906959"/>
            <a:ext cx="3549512" cy="769441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মুল্যায়ণ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8614" y="3682425"/>
            <a:ext cx="48397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বহির্জাত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অর্ধপরিবাহী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8614" y="2895600"/>
            <a:ext cx="5824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বিশু</a:t>
            </a:r>
            <a:r>
              <a:rPr lang="bn-IN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দ্ধ অর্ধপরিবাহীর নাম লিখ ?</a:t>
            </a:r>
            <a:r>
              <a:rPr lang="bn-BD" sz="32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9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981200" y="778664"/>
            <a:ext cx="3962400" cy="1143000"/>
            <a:chOff x="2743200" y="76200"/>
            <a:chExt cx="3962400" cy="114300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6" name="32-Point Star 5"/>
            <p:cNvSpPr/>
            <p:nvPr/>
          </p:nvSpPr>
          <p:spPr>
            <a:xfrm>
              <a:off x="2743200" y="76200"/>
              <a:ext cx="3962400" cy="1143000"/>
            </a:xfrm>
            <a:prstGeom prst="star32">
              <a:avLst/>
            </a:prstGeom>
            <a:grpFill/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52800" y="333375"/>
              <a:ext cx="2895600" cy="70788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4000" b="1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40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810000" y="3124200"/>
            <a:ext cx="22860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040" y="2057400"/>
            <a:ext cx="4800600" cy="303133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999190" y="5408490"/>
            <a:ext cx="621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P 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>
                  <a:lumMod val="85000"/>
                  <a:lumOff val="1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257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 rot="561096">
            <a:off x="836202" y="1749956"/>
            <a:ext cx="7580638" cy="13457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RightUp"/>
              <a:lightRig rig="threePt" dir="t"/>
            </a:scene3d>
          </a:bodyPr>
          <a:lstStyle/>
          <a:p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07886" y="2104732"/>
            <a:ext cx="2985428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Bevel 21"/>
          <p:cNvSpPr/>
          <p:nvPr/>
        </p:nvSpPr>
        <p:spPr>
          <a:xfrm>
            <a:off x="825822" y="829091"/>
            <a:ext cx="7239155" cy="847309"/>
          </a:xfrm>
          <a:prstGeom prst="bevel">
            <a:avLst>
              <a:gd name="adj" fmla="val 2464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25821" y="5311895"/>
            <a:ext cx="7239155" cy="555505"/>
          </a:xfrm>
          <a:prstGeom prst="rect">
            <a:avLst/>
          </a:prstGeom>
          <a:solidFill>
            <a:schemeClr val="accent1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IN" sz="33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চিত্র?</a:t>
            </a:r>
            <a:endParaRPr lang="bn-IN" sz="33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3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01212" y="821328"/>
            <a:ext cx="5334000" cy="63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" t="33232"/>
          <a:stretch/>
        </p:blipFill>
        <p:spPr>
          <a:xfrm rot="5400000">
            <a:off x="724241" y="1954276"/>
            <a:ext cx="3058834" cy="26554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5821" y="5105400"/>
            <a:ext cx="7339207" cy="838200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3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জাংশন ডায়োডের ছবি যা অর্ধপরিবাহী দ্বারা তৈরী</a:t>
            </a:r>
            <a:endParaRPr lang="bn-IN" sz="33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744502"/>
            <a:ext cx="4483577" cy="30466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88327" y="2013848"/>
            <a:ext cx="1752600" cy="9579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25822" y="1676400"/>
            <a:ext cx="7239155" cy="32004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1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evel 8"/>
          <p:cNvSpPr/>
          <p:nvPr/>
        </p:nvSpPr>
        <p:spPr>
          <a:xfrm>
            <a:off x="990599" y="913703"/>
            <a:ext cx="7086601" cy="2743897"/>
          </a:xfrm>
          <a:prstGeom prst="beve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52600" y="1432240"/>
            <a:ext cx="5486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Bevel 5"/>
          <p:cNvSpPr/>
          <p:nvPr/>
        </p:nvSpPr>
        <p:spPr>
          <a:xfrm>
            <a:off x="990599" y="3657599"/>
            <a:ext cx="7086601" cy="2362201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51709" y="3810000"/>
            <a:ext cx="58881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36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গঠনের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কৌশল</a:t>
            </a:r>
            <a:r>
              <a:rPr lang="bn-I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6531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9600" y="577830"/>
            <a:ext cx="8001000" cy="5746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orizontal Scroll 3"/>
          <p:cNvSpPr/>
          <p:nvPr/>
        </p:nvSpPr>
        <p:spPr>
          <a:xfrm>
            <a:off x="996766" y="3720671"/>
            <a:ext cx="6889865" cy="1282039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2615530" y="813184"/>
            <a:ext cx="3175670" cy="901532"/>
          </a:xfrm>
          <a:prstGeom prst="roundRect">
            <a:avLst/>
          </a:prstGeom>
          <a:solidFill>
            <a:schemeClr val="tx2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40022" y="3947154"/>
            <a:ext cx="670528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বিশুদ্ধ অর্ধপরিবাহী এবং অপদ্রব্য পদার্থের নাম ও এদের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মৌলের ইলেক্ট্রন বিন্যাস জানতে পারবে। 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3370564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bn-IN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0" y="2094510"/>
            <a:ext cx="3904463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18853" y="817153"/>
            <a:ext cx="2169025" cy="6306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7" name="Horizontal Scroll 16"/>
          <p:cNvSpPr/>
          <p:nvPr/>
        </p:nvSpPr>
        <p:spPr>
          <a:xfrm>
            <a:off x="990600" y="3090155"/>
            <a:ext cx="6889865" cy="796045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অর্ধপরিবাহীর প্রকারভেদ জানতে পারবে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990600" y="4813961"/>
            <a:ext cx="6889865" cy="1282039"/>
          </a:xfrm>
          <a:prstGeom prst="horizont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96766" y="4989493"/>
            <a:ext cx="684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টাইপ এবং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N</a:t>
            </a:r>
            <a:r>
              <a:rPr lang="bn-I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টাইপ অর্ধপরিবা</a:t>
            </a:r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হী</a:t>
            </a:r>
            <a:r>
              <a:rPr lang="bn-IN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গঠন বর্ণনা করতে </a:t>
            </a:r>
            <a:endParaRPr lang="en-US" sz="280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28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  <a:endParaRPr lang="en-US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94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62000" y="1524000"/>
            <a:ext cx="2209800" cy="64633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74362291"/>
              </p:ext>
            </p:extLst>
          </p:nvPr>
        </p:nvGraphicFramePr>
        <p:xfrm>
          <a:off x="533400" y="381000"/>
          <a:ext cx="8281416" cy="6024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7400" y="1273314"/>
            <a:ext cx="2929465" cy="707886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দুই প্রকার-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 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এবং</a:t>
            </a:r>
            <a:r>
              <a:rPr lang="en-US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</a:t>
            </a:r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টাইপ অর্ধপরিবাহী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1" y="1287546"/>
            <a:ext cx="2514599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দুই প্রকার -</a:t>
            </a:r>
          </a:p>
          <a:p>
            <a:r>
              <a:rPr lang="bn-IN" sz="2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দূষিত এবং বিশুদ্ধ অর্ধপরিবাহী</a:t>
            </a:r>
            <a:endParaRPr lang="en-US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4617" y="-385116"/>
            <a:ext cx="7412182" cy="457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1" y="457200"/>
            <a:ext cx="8077198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অর্ধপরিবাহীর প্রকারভেদ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568" y="4953000"/>
            <a:ext cx="8187264" cy="1372080"/>
          </a:xfrm>
          <a:prstGeom prst="rect">
            <a:avLst/>
          </a:prstGeom>
          <a:solidFill>
            <a:schemeClr val="tx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এক বিশেষ ধরনের পদার্থ, যাদের তড়িৎ পরিবাহিতা পরিবাহী এবং অন্তরকের মাঝামাঝি। সিলিকন, জার্মেনিয়াম, ক্যাডমিয়াম সালফাইড, গ্যালিয়াম আর্সেনাইড ইত্যাদি</a:t>
            </a:r>
            <a:r>
              <a:rPr lang="bn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বিশুদ্ধ</a:t>
            </a:r>
            <a:r>
              <a:rPr lang="as-IN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অর্ধপরিবাহী পদার্থের </a:t>
            </a:r>
            <a:r>
              <a:rPr lang="as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0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evel 9"/>
          <p:cNvSpPr/>
          <p:nvPr/>
        </p:nvSpPr>
        <p:spPr>
          <a:xfrm>
            <a:off x="140422" y="1362409"/>
            <a:ext cx="8708327" cy="3555017"/>
          </a:xfrm>
          <a:prstGeom prst="bevel">
            <a:avLst>
              <a:gd name="adj" fmla="val 521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140423" y="410879"/>
            <a:ext cx="8708326" cy="904350"/>
          </a:xfrm>
          <a:prstGeom prst="bevel">
            <a:avLst/>
          </a:prstGeom>
          <a:solidFill>
            <a:schemeClr val="tx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tx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11" y="1751415"/>
            <a:ext cx="3742935" cy="259198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" y="609600"/>
            <a:ext cx="845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দুটি  বিশুদ্ধ অর্ধপরিবাহী পদার্থের নাম ও ইলেক্ট্রন বিন্যাস</a:t>
            </a:r>
            <a:r>
              <a:rPr lang="bn-IN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4929007"/>
            <a:ext cx="8439912" cy="152349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বিশুদ্ধ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অর্ধপরিবাহী - জার্মেনিয়াম এবং সিলিকন।  এদের    সর্ববহিস্থ  স্তরে ৪(চার)টি করে ইলেক্ট্রন থাকে । এরা পর্যায় সারণীর ৪র্থ গ্রুপের সদস্য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সমযোজী বন্ধন গঠন করে ।নিম্নতাপমাত্রায় এদের মুক্ত ইলেক্ট্রন থাকে না 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640" y="1698016"/>
            <a:ext cx="3718682" cy="2591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05639" y="1715693"/>
            <a:ext cx="3723722" cy="29455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37176" y="1771168"/>
            <a:ext cx="467279" cy="369332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0545" y="1746784"/>
            <a:ext cx="467279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18339" y="4267200"/>
            <a:ext cx="3705983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জার্মেনিয়ামের ইলেকট্রন বিন্যাস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6665" y="4303776"/>
            <a:ext cx="3742935" cy="381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bn-IN" dirty="0" smtClean="0"/>
              <a:t>সিলিকনের ইলেক্ট্রন বিন্যাস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" y="1717455"/>
            <a:ext cx="3723722" cy="294377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47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5649" y="304801"/>
            <a:ext cx="8623100" cy="6225748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035673" y="3268639"/>
            <a:ext cx="3636900" cy="15092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39064"/>
            <a:ext cx="4267200" cy="3361536"/>
          </a:xfrm>
          <a:prstGeom prst="rect">
            <a:avLst/>
          </a:prstGeom>
        </p:spPr>
      </p:pic>
      <p:sp>
        <p:nvSpPr>
          <p:cNvPr id="4" name="Bevel 3"/>
          <p:cNvSpPr/>
          <p:nvPr/>
        </p:nvSpPr>
        <p:spPr>
          <a:xfrm>
            <a:off x="380999" y="566116"/>
            <a:ext cx="8269601" cy="805484"/>
          </a:xfrm>
          <a:prstGeom prst="beve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কয়েকটি  অপদ্রব্য </a:t>
            </a:r>
            <a:r>
              <a:rPr lang="bn-IN" sz="3200" dirty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পদার্থের </a:t>
            </a:r>
            <a:r>
              <a:rPr lang="bn-IN" sz="3200" dirty="0" smtClean="0">
                <a:solidFill>
                  <a:schemeClr val="tx2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ও এদের ইলেক্ট্রন বিন্যাস </a:t>
            </a:r>
            <a:endParaRPr lang="en-US" sz="3200" dirty="0">
              <a:solidFill>
                <a:schemeClr val="tx2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0999" y="4953000"/>
            <a:ext cx="8285101" cy="1384995"/>
          </a:xfrm>
          <a:prstGeom prst="rect">
            <a:avLst/>
          </a:prstGeom>
          <a:solidFill>
            <a:schemeClr val="tx1"/>
          </a:solidFill>
          <a:ln w="762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অপদ্রব্য-অ্যালুমিনিয়াম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গ্যালিয়াম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ইন্ডিয়াম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ত্রিযোজী গ্রহীতা অপদ্রব্য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এদের সর্ববহিস্থ স্তরে ৩টি করে ইলেক্ট্রন থাকে ।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এরা পর্যায় সারণীর ৩য় সারির মৌল।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" r="19774"/>
          <a:stretch/>
        </p:blipFill>
        <p:spPr>
          <a:xfrm>
            <a:off x="5029200" y="1460669"/>
            <a:ext cx="3636900" cy="17235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029200" y="1472672"/>
            <a:ext cx="494434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10400" y="1752600"/>
            <a:ext cx="56803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229600" y="1447800"/>
            <a:ext cx="421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46928" y="3218692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82808" y="3203701"/>
            <a:ext cx="440826" cy="43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62462" y="3918532"/>
            <a:ext cx="314876" cy="2978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29558" y="3733800"/>
            <a:ext cx="780685" cy="67686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23264" y="3352800"/>
            <a:ext cx="1593273" cy="1395394"/>
          </a:xfrm>
          <a:prstGeom prst="ellipse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86600" y="3969332"/>
            <a:ext cx="202844" cy="2082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350356" y="3958921"/>
            <a:ext cx="202844" cy="2290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921114" y="4092937"/>
            <a:ext cx="223128" cy="25194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188556" y="4495800"/>
            <a:ext cx="202844" cy="2290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40956" y="3505200"/>
            <a:ext cx="202844" cy="22904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852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5937" y="190954"/>
            <a:ext cx="8507063" cy="6409156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7" y="1229109"/>
            <a:ext cx="3740727" cy="3619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" t="1465" r="-1" b="8959"/>
          <a:stretch/>
        </p:blipFill>
        <p:spPr>
          <a:xfrm>
            <a:off x="4724400" y="1229110"/>
            <a:ext cx="3671455" cy="3619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53844" y="1168497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1200745"/>
            <a:ext cx="609600" cy="475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037" y="5181793"/>
            <a:ext cx="7827818" cy="954107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অপদ্রব্য- আর্সেনিক , অ্যান্টিমনি,ফসফরাস,বিসমাথ পঞ্চযোজী  দাতা অপদ্রব্য । এদের সর্ববহিস্থ স্তরে ৫টি ইলেক্ট্রন আছে ।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568036" y="387349"/>
            <a:ext cx="7827819" cy="679451"/>
          </a:xfrm>
          <a:prstGeom prst="beve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দূষিত বা বহির্জাত পদার্থের </a:t>
            </a:r>
            <a:r>
              <a:rPr lang="bn-IN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 ও ইলেক্ট্রন বিন্যাস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53844" y="1229109"/>
            <a:ext cx="3804356" cy="3619135"/>
          </a:xfrm>
          <a:prstGeom prst="rect">
            <a:avLst/>
          </a:prstGeom>
          <a:noFill/>
          <a:ln w="76200">
            <a:solidFill>
              <a:srgbClr val="2626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08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3981</TotalTime>
  <Words>946</Words>
  <Application>Microsoft Office PowerPoint</Application>
  <PresentationFormat>On-screen Show (4:3)</PresentationFormat>
  <Paragraphs>170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Garamond</vt:lpstr>
      <vt:lpstr>NikoshBAN</vt:lpstr>
      <vt:lpstr>Times New Roman</vt:lpstr>
      <vt:lpstr>Vrinda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পাঠে সবাইকে স্বাগতম</dc:title>
  <dc:creator>BIHS</dc:creator>
  <cp:lastModifiedBy>Windows User</cp:lastModifiedBy>
  <cp:revision>683</cp:revision>
  <dcterms:created xsi:type="dcterms:W3CDTF">2016-06-15T03:49:13Z</dcterms:created>
  <dcterms:modified xsi:type="dcterms:W3CDTF">2020-08-07T23:53:57Z</dcterms:modified>
</cp:coreProperties>
</file>