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75" r:id="rId9"/>
    <p:sldId id="262" r:id="rId10"/>
    <p:sldId id="264" r:id="rId11"/>
    <p:sldId id="265" r:id="rId12"/>
    <p:sldId id="266" r:id="rId13"/>
    <p:sldId id="267" r:id="rId14"/>
    <p:sldId id="284" r:id="rId15"/>
    <p:sldId id="273" r:id="rId16"/>
    <p:sldId id="268" r:id="rId17"/>
    <p:sldId id="269" r:id="rId18"/>
    <p:sldId id="270" r:id="rId19"/>
    <p:sldId id="271" r:id="rId20"/>
    <p:sldId id="272" r:id="rId21"/>
    <p:sldId id="274" r:id="rId22"/>
    <p:sldId id="277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BCA44-7908-5B4B-A6CE-66CA5EE691E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1CF37-90E6-6746-BE13-AF9FC9063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6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নাম: ফারহানা তাসমিন</a:t>
            </a:r>
          </a:p>
          <a:p>
            <a:r>
              <a:rPr lang="en-US"/>
              <a:t>প্রভাষক( মনোবিজ্ঞান)</a:t>
            </a:r>
          </a:p>
          <a:p>
            <a:r>
              <a:rPr lang="en-US"/>
              <a:t>আব্দুল আউয়াল বিশ্ববিদ্যালয় কলেজ,তেলিহাটী,শ্রীপুর, গাজীপুর।</a:t>
            </a:r>
          </a:p>
          <a:p>
            <a:r>
              <a:rPr lang="en-US" b="1"/>
              <a:t>শ্রেণিঃ একাদশ</a:t>
            </a:r>
          </a:p>
          <a:p>
            <a:r>
              <a:rPr lang="en-US" b="1"/>
              <a:t>বিষয়ঃমনোবিজ্ঞান</a:t>
            </a:r>
          </a:p>
          <a:p>
            <a:r>
              <a:rPr lang="en-US" b="1"/>
              <a:t>অধ্যায়ঃ৪র্থ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D11-2745-F049-9767-ABF9AA302D8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48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0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6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66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3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1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079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015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6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628C9F-4687-AC48-963E-5B3B12299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7ECCB28-303A-864E-9C96-045E3C4A2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78594"/>
            <a:ext cx="11340703" cy="64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52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763D96A-AB60-4C4F-BA30-6430A1F5D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96766"/>
            <a:ext cx="6448426" cy="3786187"/>
          </a:xfr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9DA1236-1309-4C4E-B847-068FB22E7B33}"/>
              </a:ext>
            </a:extLst>
          </p:cNvPr>
          <p:cNvSpPr/>
          <p:nvPr/>
        </p:nvSpPr>
        <p:spPr>
          <a:xfrm>
            <a:off x="838200" y="0"/>
            <a:ext cx="10484644" cy="269676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সুনির্দিষ্ট ও নিঁখুত বর্ণনা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A3FE3A-76B5-7447-9FB9-FEE9F101C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08" y="2696766"/>
            <a:ext cx="4921820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43D62D1-3CC7-AE41-AE98-650569BF8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6" y="2049860"/>
            <a:ext cx="10694992" cy="4433093"/>
          </a:xfr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1ACD056-7745-864B-B6D0-B7BFE82EABD0}"/>
              </a:ext>
            </a:extLst>
          </p:cNvPr>
          <p:cNvSpPr/>
          <p:nvPr/>
        </p:nvSpPr>
        <p:spPr>
          <a:xfrm>
            <a:off x="806446" y="-160734"/>
            <a:ext cx="11230773" cy="2768203"/>
          </a:xfrm>
          <a:prstGeom prst="rightArrow">
            <a:avLst>
              <a:gd name="adj1" fmla="val 48529"/>
              <a:gd name="adj2" fmla="val 8500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বিজ্ঞানসম্মত পদ্ধতি ও চিন্তাধারার প্রয়োগ  </a:t>
            </a:r>
          </a:p>
        </p:txBody>
      </p:sp>
    </p:spTree>
    <p:extLst>
      <p:ext uri="{BB962C8B-B14F-4D97-AF65-F5344CB8AC3E}">
        <p14:creationId xmlns:p14="http://schemas.microsoft.com/office/powerpoint/2010/main" val="11942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7034AA2B-EF3E-564E-A3C2-5CF16BD413AE}"/>
              </a:ext>
            </a:extLst>
          </p:cNvPr>
          <p:cNvSpPr/>
          <p:nvPr/>
        </p:nvSpPr>
        <p:spPr>
          <a:xfrm>
            <a:off x="875110" y="0"/>
            <a:ext cx="11316890" cy="2946797"/>
          </a:xfrm>
          <a:prstGeom prst="rightArrow">
            <a:avLst>
              <a:gd name="adj1" fmla="val 50000"/>
              <a:gd name="adj2" fmla="val 12923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সাধারণ বা সামান্যধর্মী  সিদ্ধান্ত গ্রহণ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1895800-5546-D546-904B-86B232473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0" y="2553891"/>
            <a:ext cx="11162108" cy="40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1DC9BCE7-C43D-1348-B162-177B7C54D83B}"/>
              </a:ext>
            </a:extLst>
          </p:cNvPr>
          <p:cNvSpPr/>
          <p:nvPr/>
        </p:nvSpPr>
        <p:spPr>
          <a:xfrm>
            <a:off x="779859" y="0"/>
            <a:ext cx="11078767" cy="314325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ভবিষ্যত ফলাফল গণনা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0578026-96AA-B847-B4B5-AB90AB48C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6" y="2752723"/>
            <a:ext cx="10601325" cy="37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9877719C-CF89-E840-BECA-F20F12EB5E5B}"/>
              </a:ext>
            </a:extLst>
          </p:cNvPr>
          <p:cNvSpPr/>
          <p:nvPr/>
        </p:nvSpPr>
        <p:spPr>
          <a:xfrm>
            <a:off x="752021" y="1446609"/>
            <a:ext cx="10713697" cy="4929188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নির্দিষ্ট পরিস্থিতি  সম্পর্কে যথাযথ জ্ঞানদান,নীতি প্রণয়ন ও সিদ্ধান্ত গ্রহণের ক্ষেত্রে পরিসংখ্যান  প্রয়োজন । </a:t>
            </a:r>
          </a:p>
          <a:p>
            <a:pPr algn="ctr"/>
            <a:r>
              <a:rPr lang="en-US" sz="3200" b="1">
                <a:solidFill>
                  <a:schemeClr val="tx1"/>
                </a:solidFill>
              </a:rPr>
              <a:t>মানব কল্যাণ যেকোনো সমস্যা সম্পর্কে সম্যক ধারণা লাভ করার জন্য পরিসংখ্যান দরকার।          </a:t>
            </a:r>
          </a:p>
        </p:txBody>
      </p:sp>
    </p:spTree>
    <p:extLst>
      <p:ext uri="{BB962C8B-B14F-4D97-AF65-F5344CB8AC3E}">
        <p14:creationId xmlns:p14="http://schemas.microsoft.com/office/powerpoint/2010/main" val="4183544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6969-8BFB-634B-BB03-715FAF28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688" y="160877"/>
            <a:ext cx="9232106" cy="1446953"/>
          </a:xfrm>
        </p:spPr>
        <p:txBody>
          <a:bodyPr/>
          <a:lstStyle/>
          <a:p>
            <a:r>
              <a:rPr lang="en-US" b="1"/>
              <a:t>একক কাজ</a:t>
            </a:r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307647E6-9BC5-794C-8271-86FB8FB48953}"/>
              </a:ext>
            </a:extLst>
          </p:cNvPr>
          <p:cNvSpPr/>
          <p:nvPr/>
        </p:nvSpPr>
        <p:spPr>
          <a:xfrm>
            <a:off x="327422" y="2536031"/>
            <a:ext cx="11537156" cy="4161092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মনোবিজ্ঞানে পরিসংখ্যান প্রয়োজন কেন ব্যাখ্যা কর।  </a:t>
            </a:r>
          </a:p>
        </p:txBody>
      </p:sp>
    </p:spTree>
    <p:extLst>
      <p:ext uri="{BB962C8B-B14F-4D97-AF65-F5344CB8AC3E}">
        <p14:creationId xmlns:p14="http://schemas.microsoft.com/office/powerpoint/2010/main" val="1319589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4C0B-3F03-5D47-8C76-DD37112B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93" y="-143219"/>
            <a:ext cx="10750154" cy="3717132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উপাত্ত (Data):কোনো সমস্যা নিয়ে গবেষণা করতে হলে প্রথমে সে সম্পর্কে ধারণা অর্জন করতে হয়। এই ধারণা যখন সংখ্যাগতভাবে প্রকাশ করা হয় তাকে উপাত্ত বলে।   </a:t>
            </a:r>
            <a:r>
              <a:rPr lang="en-US" sz="6000" b="1"/>
              <a:t>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BAA4CD-53DF-5749-A322-0C5A036F9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2" y="2944415"/>
            <a:ext cx="10750153" cy="37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C790-2835-FE41-BEF8-81A60052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86437"/>
            <a:ext cx="10058402" cy="2074118"/>
          </a:xfrm>
        </p:spPr>
        <p:txBody>
          <a:bodyPr>
            <a:normAutofit/>
          </a:bodyPr>
          <a:lstStyle/>
          <a:p>
            <a:r>
              <a:rPr lang="en-US" b="1"/>
              <a:t>বৈশিষ্ট্যের ভিত্তিতে উপাত্ত দুই প্রকার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94E0C03-6243-3B4E-BBF7-5FC120E1090F}"/>
              </a:ext>
            </a:extLst>
          </p:cNvPr>
          <p:cNvSpPr/>
          <p:nvPr/>
        </p:nvSpPr>
        <p:spPr>
          <a:xfrm>
            <a:off x="1066799" y="2018109"/>
            <a:ext cx="3750469" cy="1893093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গুণবাচক উপাত্ত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C6F55B6-FBCF-3147-B86D-6CD101214814}"/>
              </a:ext>
            </a:extLst>
          </p:cNvPr>
          <p:cNvSpPr/>
          <p:nvPr/>
        </p:nvSpPr>
        <p:spPr>
          <a:xfrm>
            <a:off x="1066800" y="4425181"/>
            <a:ext cx="3750469" cy="2074118"/>
          </a:xfrm>
          <a:prstGeom prst="rightArrow">
            <a:avLst>
              <a:gd name="adj1" fmla="val 45422"/>
              <a:gd name="adj2" fmla="val 7948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পরিমাণবাচক উপাত্ত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9C6B55F-D0A1-EC4A-8BDD-4E71AB2A7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69" y="1752600"/>
            <a:ext cx="3750470" cy="267258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838C1AF-94D5-3A44-9D57-8633A8BC4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37" y="1739342"/>
            <a:ext cx="3315891" cy="267258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7000C9D-7DA8-0249-B8F8-D81FC229F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68" y="4388773"/>
            <a:ext cx="3750469" cy="246922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98FD027-15D0-EB42-9D76-176960DC3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84" y="4388773"/>
            <a:ext cx="3452185" cy="24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61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8FEE-D0E1-C245-B9D0-9496E5A4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1" y="370417"/>
            <a:ext cx="10763250" cy="1859804"/>
          </a:xfrm>
        </p:spPr>
        <p:txBody>
          <a:bodyPr>
            <a:normAutofit/>
          </a:bodyPr>
          <a:lstStyle/>
          <a:p>
            <a:r>
              <a:rPr lang="en-US" sz="5400" b="1"/>
              <a:t>উৎসের ভিত্তিতে উপাত্ত দুই প্রকার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71887C4-09A9-A24B-BEF5-AD8101EA8CEA}"/>
              </a:ext>
            </a:extLst>
          </p:cNvPr>
          <p:cNvSpPr/>
          <p:nvPr/>
        </p:nvSpPr>
        <p:spPr>
          <a:xfrm>
            <a:off x="807529" y="1962102"/>
            <a:ext cx="4193096" cy="1859804"/>
          </a:xfrm>
          <a:prstGeom prst="rightArrow">
            <a:avLst>
              <a:gd name="adj1" fmla="val 50000"/>
              <a:gd name="adj2" fmla="val 7466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প্রাথমিক বা মুখ্য উপাত্ত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F079B51-830A-2646-8600-FD422038E19C}"/>
              </a:ext>
            </a:extLst>
          </p:cNvPr>
          <p:cNvSpPr/>
          <p:nvPr/>
        </p:nvSpPr>
        <p:spPr>
          <a:xfrm>
            <a:off x="611076" y="4224842"/>
            <a:ext cx="4389549" cy="1859804"/>
          </a:xfrm>
          <a:prstGeom prst="rightArrow">
            <a:avLst>
              <a:gd name="adj1" fmla="val 46159"/>
              <a:gd name="adj2" fmla="val 9225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মাধ্যমিক বা গৌণ উপাত্ত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22F0D02-0DBF-DB4E-8833-AD492C9CA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2103120"/>
            <a:ext cx="7242040" cy="43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7EF9-F778-3D46-A918-BA5BF9A6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250031"/>
            <a:ext cx="10840640" cy="1774579"/>
          </a:xfrm>
        </p:spPr>
        <p:txBody>
          <a:bodyPr/>
          <a:lstStyle/>
          <a:p>
            <a:r>
              <a:rPr lang="en-US" b="1"/>
              <a:t>বিন্যাসের ভিত্তিতে উপাত্ত দুই প্রকার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4D8E84C-A67C-BD4E-8845-F8E90BA23339}"/>
              </a:ext>
            </a:extLst>
          </p:cNvPr>
          <p:cNvSpPr/>
          <p:nvPr/>
        </p:nvSpPr>
        <p:spPr>
          <a:xfrm>
            <a:off x="602145" y="1837087"/>
            <a:ext cx="4523495" cy="2125264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অবিন্যস্ত বা অশ্রেণীবদ্ধ উপাত্ত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F60867D-D1CE-5740-81FC-2054D4B5DAA4}"/>
              </a:ext>
            </a:extLst>
          </p:cNvPr>
          <p:cNvSpPr/>
          <p:nvPr/>
        </p:nvSpPr>
        <p:spPr>
          <a:xfrm>
            <a:off x="602145" y="3962351"/>
            <a:ext cx="4237745" cy="2605039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বিন্যস্ত বা শ্রেণীবদ্ধ উপাত্ত 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98DD719-B617-4B45-A1D5-B6F137388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9" y="2024610"/>
            <a:ext cx="6404391" cy="170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1B5BF53-3B6F-BE47-9BA6-E44D9CD06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31" y="3714751"/>
            <a:ext cx="6419559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03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F5D2-9A07-F74D-9EBA-3008D162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828" y="321124"/>
            <a:ext cx="7785496" cy="2429220"/>
          </a:xfrm>
        </p:spPr>
        <p:txBody>
          <a:bodyPr>
            <a:noAutofit/>
          </a:bodyPr>
          <a:lstStyle/>
          <a:p>
            <a:r>
              <a:rPr lang="en-US" sz="4400" b="1"/>
              <a:t>সবাইকে ফুলেল শুভেচ্ছা জানিয়ে আজকের মনোবিজ্ঞানের ক্লাস শুরু করছি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54CB59-03C8-1747-9DAC-FED5FB357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3036094"/>
            <a:ext cx="11662172" cy="3500782"/>
          </a:xfrm>
        </p:spPr>
      </p:pic>
    </p:spTree>
    <p:extLst>
      <p:ext uri="{BB962C8B-B14F-4D97-AF65-F5344CB8AC3E}">
        <p14:creationId xmlns:p14="http://schemas.microsoft.com/office/powerpoint/2010/main" val="307517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0861-449C-3041-8321-EFDF88A8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296" y="339328"/>
            <a:ext cx="7606903" cy="2286000"/>
          </a:xfrm>
        </p:spPr>
        <p:txBody>
          <a:bodyPr/>
          <a:lstStyle/>
          <a:p>
            <a:r>
              <a:rPr lang="en-US" b="1"/>
              <a:t>দলীয় কাজ </a:t>
            </a:r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53303CA2-84B0-7448-947B-32EC915460EE}"/>
              </a:ext>
            </a:extLst>
          </p:cNvPr>
          <p:cNvSpPr/>
          <p:nvPr/>
        </p:nvSpPr>
        <p:spPr>
          <a:xfrm>
            <a:off x="589359" y="2670048"/>
            <a:ext cx="11251407" cy="3848624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বিভিন্ন দৃষ্টিকোণ থেকে  উপাত্তের শ্রেণীবিভাগ ব্যাখ্যা কর।     </a:t>
            </a:r>
          </a:p>
        </p:txBody>
      </p:sp>
    </p:spTree>
    <p:extLst>
      <p:ext uri="{BB962C8B-B14F-4D97-AF65-F5344CB8AC3E}">
        <p14:creationId xmlns:p14="http://schemas.microsoft.com/office/powerpoint/2010/main" val="390231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28B2-819B-6B4C-95AA-97D4AB80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357189"/>
            <a:ext cx="7124700" cy="1745931"/>
          </a:xfrm>
        </p:spPr>
        <p:txBody>
          <a:bodyPr/>
          <a:lstStyle/>
          <a:p>
            <a:r>
              <a:rPr lang="en-US" b="1"/>
              <a:t>মূল্যায়ন </a:t>
            </a:r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C19C3109-4BEC-A940-ACD0-EB7A2C3675CB}"/>
              </a:ext>
            </a:extLst>
          </p:cNvPr>
          <p:cNvSpPr/>
          <p:nvPr/>
        </p:nvSpPr>
        <p:spPr>
          <a:xfrm>
            <a:off x="1341380" y="1919954"/>
            <a:ext cx="10463667" cy="4938046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 ১/“পরিসংখ্যান হচ্ছে পরস্পর সম্পর্কযুক্ত যেকোনো অনুসন্ধানের তথ্যের সংখ্যাসূচক বিবৃতি”- সংজ্ঞাটি কার?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২/প্রাপ্ত ফলাফলের ভিত্তিতে ভবিষ্যৎ সম্পর্কে পূর্বানুমান করে কোন শাখা?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৩/মেধা কোন ধরনের উপাত্ত?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৪/টেবিল আকারে সাজানো উপাত্তসমূহকে কী বলে?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৫/ এলোমেলো উপাত্তসমূহকে কী বলে?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৬/Statista কোন দেশীয় শব্দ? 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৭/Status কোন দেশীয় শব্দ?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৮/সংগৃহীত    তথ্যাবলির সংখ্যাভিত্তিক বর্ণনাকে কী বলে ?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৯/গবেষণার কাঁচামাল হিসেবে কী ব্যবহৃত হয় ?  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         ১০/ মূল উৎস থেকে প্রথমবার সংগৃহীত উপাত্তকে কী বলে ?  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১১/</a:t>
            </a:r>
            <a:r>
              <a:rPr lang="en-US" sz="1800" b="1">
                <a:solidFill>
                  <a:schemeClr val="tx1"/>
                </a:solidFill>
              </a:rPr>
              <a:t>“পরিসংখ্যান পদ্ধতি হলো সেসব কৌশল   যা পরিমাণগত বা সংখ্যাবাচক  উপাত্ত সংগ্রহের ব্যাখ্যাকে সহজ করার জন্য ব্যবহৃত হয়।”-সংজ্ঞাটি কার? 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C19C3109-4BEC-A940-ACD0-EB7A2C3675CB}"/>
              </a:ext>
            </a:extLst>
          </p:cNvPr>
          <p:cNvSpPr/>
          <p:nvPr/>
        </p:nvSpPr>
        <p:spPr>
          <a:xfrm>
            <a:off x="941785" y="1428750"/>
            <a:ext cx="10994459" cy="509380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 ১/“পরিসংখ্যান হচ্ছে পরস্পর সম্পর্কযুক্ত যেকোনো অনুসন্ধানের তথ্যের সংখ্যাসূচক বিবৃতি”- সংজ্ঞাটি কার? #উত্তরঃ ড.এ.এল.বাউলী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২/প্রাপ্ত ফলাফলের ভিত্তিতে ভবিষ্যৎ সম্পর্কে পূর্বানুমান করে কোন শাখা? #উত্তরঃপরিসংখ্যান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৩/মেধা কোন ধরনের উপাত্ত? #উত্তরঃ গুণবাচক উপাত্ত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৪/টেবিল আকারে সাজানো উপাত্তসমূহকে কী বলে? #উত্তরঃ বিন্যস্ত উপাত্ত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৫/ এলোমেলো উপাত্তসমূহকে কী বলে? #উত্তরঃঅবিন্যস্ত উপাত্ত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৬/Statista কোন দেশীয় শব্দ? #উত্তরঃইতালীয় 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৭/Status কোন দেশীয় শব্দ?#উত্তরঃল্যাটিন  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৮/সংগৃহীত    তথ্যাবলির সংখ্যাভিত্তিক বর্ণনাকে কী বলে ? #উত্তরঃ পরিসংখ্যান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৯/গবেষণার কাঁচামাল হিসেবে কী ব্যবহৃত হয় ? #উত্তরঃউপাত্ত  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         ১০/ মূল উৎস থেকে প্রথমবার সংগৃহীত উপাত্তকে কী বলে ? #উত্তরঃ মুখ্য  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১১/</a:t>
            </a:r>
            <a:r>
              <a:rPr lang="en-US" sz="1800" b="1">
                <a:solidFill>
                  <a:schemeClr val="tx1"/>
                </a:solidFill>
              </a:rPr>
              <a:t>“পরিসংখ্যান পদ্ধতি হলো সেসব কৌশল   যা পরিমাণগত বা সংখ্যাবাচক  উপাত্ত সংগ্রহের ব্যাখ্যাকে সহজ করার জন্য ব্যবহৃত হয়।”-সংজ্ঞাটি কার? # উত্তরঃ </a:t>
            </a:r>
            <a:br>
              <a:rPr lang="en-US" sz="1800" b="1">
                <a:solidFill>
                  <a:schemeClr val="tx1"/>
                </a:solidFill>
              </a:rPr>
            </a:br>
            <a:r>
              <a:rPr lang="en-US" sz="1800" b="1">
                <a:solidFill>
                  <a:schemeClr val="tx1"/>
                </a:solidFill>
              </a:rPr>
              <a:t>ব্লোমার্স ও লিন্ডকোয়েস্ট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63F4F7-2D7C-3245-BEC6-AE45994F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-142875"/>
            <a:ext cx="7124700" cy="2157069"/>
          </a:xfrm>
        </p:spPr>
        <p:txBody>
          <a:bodyPr/>
          <a:lstStyle/>
          <a:p>
            <a:r>
              <a:rPr lang="en-US" b="1"/>
              <a:t>উত্তর মিলিয়ে নাও </a:t>
            </a:r>
          </a:p>
        </p:txBody>
      </p:sp>
    </p:spTree>
    <p:extLst>
      <p:ext uri="{BB962C8B-B14F-4D97-AF65-F5344CB8AC3E}">
        <p14:creationId xmlns:p14="http://schemas.microsoft.com/office/powerpoint/2010/main" val="60538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CEBB-1549-934D-8FBB-AC7E84AA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642594"/>
            <a:ext cx="7124700" cy="1714844"/>
          </a:xfrm>
        </p:spPr>
        <p:txBody>
          <a:bodyPr>
            <a:normAutofit/>
          </a:bodyPr>
          <a:lstStyle/>
          <a:p>
            <a:r>
              <a:rPr lang="en-US" sz="6000" b="1"/>
              <a:t>বাড়িরকাজ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2C806-3082-1747-B197-82B02EF2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829" y="2103120"/>
            <a:ext cx="9071372" cy="4112286"/>
          </a:xfrm>
        </p:spPr>
        <p:txBody>
          <a:bodyPr>
            <a:normAutofit fontScale="55000" lnSpcReduction="20000"/>
          </a:bodyPr>
          <a:lstStyle/>
          <a:p>
            <a:r>
              <a:rPr lang="en-US" sz="2800" b="1"/>
              <a:t>১/পরিসংখ্যান কী?</a:t>
            </a:r>
          </a:p>
          <a:p>
            <a:pPr marL="0" indent="0">
              <a:buNone/>
            </a:pPr>
            <a:r>
              <a:rPr lang="en-US" sz="2800" b="1"/>
              <a:t>  ২/ উপাত্ত কী?</a:t>
            </a:r>
          </a:p>
          <a:p>
            <a:r>
              <a:rPr lang="en-US" sz="2800" b="1"/>
              <a:t>৩/শিক্ষার হার পরিমাণবাচক উপাত্ত কেন? </a:t>
            </a:r>
          </a:p>
          <a:p>
            <a:r>
              <a:rPr lang="en-US" sz="2800" b="1"/>
              <a:t>৪/  মনোবিজ্ঞানে পরিসংখ্যান প্রয়োজন কেন? </a:t>
            </a:r>
          </a:p>
          <a:p>
            <a:r>
              <a:rPr lang="en-US" sz="2800" b="1"/>
              <a:t>৫/ গায়ের বর্ণ,মেধা,কর্মদক্ষতাকে গুণবাচক উপাত্ত বলা হয় কেন? </a:t>
            </a:r>
          </a:p>
          <a:p>
            <a:r>
              <a:rPr lang="en-US" sz="2800" b="1"/>
              <a:t>৬/  বিন্যাসের ভিত্তিতে উপাত্তকে কয়ভাগে ভাগ করা যায়? ব্যাখ্যা কর। </a:t>
            </a:r>
          </a:p>
          <a:p>
            <a:r>
              <a:rPr lang="en-US" sz="2800" b="1"/>
              <a:t>৭/ শিক্ষার হার পরিমাণবাচক উপাত্ত কেন?  </a:t>
            </a:r>
          </a:p>
          <a:p>
            <a:r>
              <a:rPr lang="en-US" sz="2800" b="1"/>
              <a:t>৮/ উপাত্তসমূহকে বিন্যাস্ত করা হয় কেন? </a:t>
            </a:r>
          </a:p>
          <a:p>
            <a:r>
              <a:rPr lang="en-US" sz="2800" b="1"/>
              <a:t>৯/ গবেষণার ক্ষেত্রে উপাত্ত গুরুত্বপূর্ণ কেন? </a:t>
            </a:r>
          </a:p>
          <a:p>
            <a:r>
              <a:rPr lang="en-US" sz="2800" b="1"/>
              <a:t>১০/ গ্রামের লোকসংখ্যা পরিমাণবাচক উপাত্ত কেন?    </a:t>
            </a:r>
          </a:p>
          <a:p>
            <a:r>
              <a:rPr lang="en-US" sz="2800" b="1"/>
              <a:t>১১/শ্রেণিবদ্ধ উপাত্তসমূহকে বিন্যস্ত উপাত্ত বলা হয় কেন?   </a:t>
            </a:r>
          </a:p>
          <a:p>
            <a:r>
              <a:rPr lang="en-US" sz="2800" b="1"/>
              <a:t>১২/ উপাত্তের প্রকারভেদ ব্যাখ্যা কর। </a:t>
            </a:r>
          </a:p>
          <a:p>
            <a:r>
              <a:rPr lang="en-US" sz="2800" b="1"/>
              <a:t>১৩/   জন. সি.রাচের মতে পরিসংখ্যান কী? </a:t>
            </a:r>
          </a:p>
        </p:txBody>
      </p:sp>
    </p:spTree>
    <p:extLst>
      <p:ext uri="{BB962C8B-B14F-4D97-AF65-F5344CB8AC3E}">
        <p14:creationId xmlns:p14="http://schemas.microsoft.com/office/powerpoint/2010/main" val="27949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C739-290F-6D47-A3E8-96B46CC1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12" y="642593"/>
            <a:ext cx="6338888" cy="1554109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সবাইকে অসংখ্য ধন্যবাদ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5B739B-4E83-AF46-9B26-766CE5771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4" y="2196702"/>
            <a:ext cx="11447860" cy="4661297"/>
          </a:xfrm>
        </p:spPr>
      </p:pic>
    </p:spTree>
    <p:extLst>
      <p:ext uri="{BB962C8B-B14F-4D97-AF65-F5344CB8AC3E}">
        <p14:creationId xmlns:p14="http://schemas.microsoft.com/office/powerpoint/2010/main" val="60514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616" y="836712"/>
            <a:ext cx="6696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4642" y="426573"/>
            <a:ext cx="44889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744072" y="2276872"/>
            <a:ext cx="0" cy="20882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72064" y="2564904"/>
            <a:ext cx="0" cy="144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16080" y="2636912"/>
            <a:ext cx="0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61CF23-FC00-A74F-86E7-49BDB4E7F3CB}"/>
              </a:ext>
            </a:extLst>
          </p:cNvPr>
          <p:cNvSpPr txBox="1"/>
          <p:nvPr/>
        </p:nvSpPr>
        <p:spPr>
          <a:xfrm>
            <a:off x="1650185" y="2392446"/>
            <a:ext cx="4225546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/>
              <a:t>নাম: ফারহানা তাসমিন</a:t>
            </a:r>
          </a:p>
          <a:p>
            <a:r>
              <a:rPr lang="en-US" sz="2400"/>
              <a:t>প্রভাষক( মনোবিজ্ঞান)</a:t>
            </a:r>
          </a:p>
          <a:p>
            <a:r>
              <a:rPr lang="en-US" sz="2400"/>
              <a:t>আব্দুল আউয়াল বিশ্ববিদ্যালয় কলেজ,তেলিহাটী,শ্রীপুর, গাজীপুর।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45E9F-1326-6745-B1E4-686374024023}"/>
              </a:ext>
            </a:extLst>
          </p:cNvPr>
          <p:cNvSpPr txBox="1"/>
          <p:nvPr/>
        </p:nvSpPr>
        <p:spPr>
          <a:xfrm rot="10800000" flipV="1">
            <a:off x="7357238" y="2610326"/>
            <a:ext cx="4287067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/>
              <a:t>শ্রেণিঃ একাদশ/দ্বাদশ</a:t>
            </a:r>
          </a:p>
          <a:p>
            <a:r>
              <a:rPr lang="en-US" sz="2800" b="1"/>
              <a:t>বিষয়ঃমনোবিজ্ঞান</a:t>
            </a:r>
          </a:p>
          <a:p>
            <a:r>
              <a:rPr lang="en-US" sz="2800" b="1"/>
              <a:t>অধ্যায়ঃ৮ম</a:t>
            </a:r>
            <a:endParaRPr lang="en-US" sz="2800"/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8D9FAD86-9DB8-4842-ACEC-79C742D8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4" y="4476274"/>
            <a:ext cx="987027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  <p:bldP spid="11" grpId="2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82C7-AD8C-D44A-82F4-5AB2DF0F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718" y="0"/>
            <a:ext cx="7660481" cy="2014194"/>
          </a:xfrm>
        </p:spPr>
        <p:txBody>
          <a:bodyPr/>
          <a:lstStyle/>
          <a:p>
            <a:r>
              <a:rPr lang="en-US" b="1"/>
              <a:t>ছবিগুলোতে আমরা কী দেখছি?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F09C1B-1A62-E848-B976-379B9C728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9" y="2014194"/>
            <a:ext cx="5547738" cy="443304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E64F68A-25CC-0B45-8EBB-359E47553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97" y="2014194"/>
            <a:ext cx="5364053" cy="443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7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19BF-4AD1-DD4D-8BAB-A04858C7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922" y="-285751"/>
            <a:ext cx="7178278" cy="2786063"/>
          </a:xfrm>
        </p:spPr>
        <p:txBody>
          <a:bodyPr/>
          <a:lstStyle/>
          <a:p>
            <a:r>
              <a:rPr lang="en-US" b="1"/>
              <a:t>আজকের পাঠঃ পরিসংখ্যান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214775-E86E-9341-9847-6044CD067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2014194"/>
            <a:ext cx="10806111" cy="4558056"/>
          </a:xfrm>
        </p:spPr>
      </p:pic>
    </p:spTree>
    <p:extLst>
      <p:ext uri="{BB962C8B-B14F-4D97-AF65-F5344CB8AC3E}">
        <p14:creationId xmlns:p14="http://schemas.microsoft.com/office/powerpoint/2010/main" val="360602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5CA0-E2DB-B24F-8245-C747B772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90" y="642594"/>
            <a:ext cx="7428309" cy="1268359"/>
          </a:xfrm>
        </p:spPr>
        <p:txBody>
          <a:bodyPr/>
          <a:lstStyle/>
          <a:p>
            <a:r>
              <a:rPr lang="en-US" b="1"/>
              <a:t>শিখনফলঃ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ED67A-870B-2C47-9A08-DA0DD375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1910953"/>
            <a:ext cx="11434165" cy="5375672"/>
          </a:xfrm>
        </p:spPr>
        <p:txBody>
          <a:bodyPr>
            <a:normAutofit/>
          </a:bodyPr>
          <a:lstStyle/>
          <a:p>
            <a:r>
              <a:rPr lang="en-US" sz="3600" b="1"/>
              <a:t>এই পাঠ শেষে শিক্ষার্থীরা -</a:t>
            </a:r>
          </a:p>
          <a:p>
            <a:r>
              <a:rPr lang="en-US" sz="3600" b="1"/>
              <a:t>পরিসংখ্যান কাকে বলে তা বলতে পারবে ।</a:t>
            </a:r>
          </a:p>
          <a:p>
            <a:r>
              <a:rPr lang="en-US" sz="3600" b="1"/>
              <a:t>মনোবিজ্ঞানে পরিসংখ্যানের প্রয়োজনীয়তা ব্যাখ্যা করতে পারবে ।</a:t>
            </a:r>
          </a:p>
          <a:p>
            <a:r>
              <a:rPr lang="en-US" sz="3600" b="1"/>
              <a:t>উপাত্ত কী এবং বিভিন্ন দৃষ্টিকোণ থেকে   উপাত্তের শ্রেণীবিভাগ ব্যাখ্যা করতে পারবে ।        </a:t>
            </a:r>
          </a:p>
        </p:txBody>
      </p:sp>
    </p:spTree>
    <p:extLst>
      <p:ext uri="{BB962C8B-B14F-4D97-AF65-F5344CB8AC3E}">
        <p14:creationId xmlns:p14="http://schemas.microsoft.com/office/powerpoint/2010/main" val="103873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5E54-EDDD-4646-A693-91577AB9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37553"/>
            <a:ext cx="11186234" cy="2991447"/>
          </a:xfrm>
        </p:spPr>
        <p:txBody>
          <a:bodyPr>
            <a:noAutofit/>
          </a:bodyPr>
          <a:lstStyle/>
          <a:p>
            <a:r>
              <a:rPr lang="en-US" sz="3200" b="1"/>
              <a:t>পরিসংখ্যানের ইংরেজি প্রতিশব্দ ‘Statistics’শব্দটি ইতালীয় শব্দ  ‘Statista‘ অথবা ল্যাটিন শব্দ  ‘Status’ থেকে সৃষ্টি হয়েছে।      পরিসংখ্যান হলো এমন এক বিজ্ঞান যা পূর্ব নির্ধারিত কোনো উদ্দেশ্যে সংগৃহীত  পরস্পর সম্পর্কযুক্ত   তথ্যাবলীর সংখ্যাভিত্তিক বর্ণনা।  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6E22A35-E603-EF41-87F6-AE8B7055C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2" y="3429000"/>
            <a:ext cx="11049307" cy="3206102"/>
          </a:xfrm>
        </p:spPr>
      </p:pic>
    </p:spTree>
    <p:extLst>
      <p:ext uri="{BB962C8B-B14F-4D97-AF65-F5344CB8AC3E}">
        <p14:creationId xmlns:p14="http://schemas.microsoft.com/office/powerpoint/2010/main" val="124227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1EB6-EE0D-9B42-8794-AD2B3B9C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" y="375047"/>
            <a:ext cx="10715625" cy="3053953"/>
          </a:xfrm>
        </p:spPr>
        <p:txBody>
          <a:bodyPr>
            <a:normAutofit fontScale="90000"/>
          </a:bodyPr>
          <a:lstStyle/>
          <a:p>
            <a:r>
              <a:rPr lang="en-US" sz="2400" b="1"/>
              <a:t>#ড.এ.এল.বাউলীর মতে, “পরিসংখ্যান হচ্ছে পরস্পর সম্পর্কযুক্ত যেকোনো   অনুসন্ধানের বিবৃতি।” </a:t>
            </a:r>
            <a:br>
              <a:rPr lang="en-US" sz="2400" b="1"/>
            </a:br>
            <a:r>
              <a:rPr lang="en-US" sz="2400" b="1"/>
              <a:t># ব্লোমার্স ও লিন্ডকোয়েস্টের মতে, “পরিসংখ্যান পদ্ধতি হলো সেসব কৌশল   যা পরিমাণগত বা সংখ্যাবাচক  উপাত্ত সংগ্রহের ব্যাখ্যাকে সহজ করার জন্য ব্যবহৃত হয়।”</a:t>
            </a:r>
            <a:br>
              <a:rPr lang="en-US" sz="2400" b="1"/>
            </a:br>
            <a:r>
              <a:rPr lang="en-US" sz="2400" b="1"/>
              <a:t>#জন. সি.রাচের মতে, “পরিসংখ্যান হলো সেই সংখ্যাবাচক প্রক্রিয়া  যা ঘটনার পরিমাপ করে এবং ফলাফল তুলনা করে।”  </a:t>
            </a:r>
            <a:br>
              <a:rPr lang="en-US" sz="2400" b="1"/>
            </a:br>
            <a:endParaRPr lang="en-US" sz="24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10190D-3D58-4F46-ABEE-DB4A97B1C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" y="3107531"/>
            <a:ext cx="11394281" cy="3375422"/>
          </a:xfrm>
        </p:spPr>
      </p:pic>
    </p:spTree>
    <p:extLst>
      <p:ext uri="{BB962C8B-B14F-4D97-AF65-F5344CB8AC3E}">
        <p14:creationId xmlns:p14="http://schemas.microsoft.com/office/powerpoint/2010/main" val="42149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5FDC-0978-0E4D-A9BF-DE649E00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09" y="213969"/>
            <a:ext cx="10803732" cy="1625547"/>
          </a:xfrm>
        </p:spPr>
        <p:txBody>
          <a:bodyPr>
            <a:normAutofit/>
          </a:bodyPr>
          <a:lstStyle/>
          <a:p>
            <a:r>
              <a:rPr lang="en-US" sz="4400" b="1"/>
              <a:t>মনোবিজ্ঞানে পরিসংখ্যানের প্রয়োজনীয়তা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B575B82-EDF9-9E4A-83E5-3518ED4B0690}"/>
              </a:ext>
            </a:extLst>
          </p:cNvPr>
          <p:cNvSpPr/>
          <p:nvPr/>
        </p:nvSpPr>
        <p:spPr>
          <a:xfrm>
            <a:off x="875110" y="1604913"/>
            <a:ext cx="7965282" cy="214555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পরীক্ষণ পদ্ধতির পরিপূরক 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ACC2BE4-79D1-6F4E-B9F1-24E15B8F3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42" y="3494065"/>
            <a:ext cx="2938463" cy="336393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4BDFCD9-9E7A-EB42-BA2B-AD0BA06A1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59" y="3494065"/>
            <a:ext cx="4366021" cy="336393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5D402EA-83FB-D14C-886B-493BC225D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7" y="3494065"/>
            <a:ext cx="4217195" cy="33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Savon</vt:lpstr>
      <vt:lpstr>PowerPoint Presentation</vt:lpstr>
      <vt:lpstr>সবাইকে ফুলেল শুভেচ্ছা জানিয়ে আজকের মনোবিজ্ঞানের ক্লাস শুরু করছি     </vt:lpstr>
      <vt:lpstr>PowerPoint Presentation</vt:lpstr>
      <vt:lpstr>ছবিগুলোতে আমরা কী দেখছি? </vt:lpstr>
      <vt:lpstr>আজকের পাঠঃ পরিসংখ্যান   </vt:lpstr>
      <vt:lpstr>শিখনফলঃ </vt:lpstr>
      <vt:lpstr>পরিসংখ্যানের ইংরেজি প্রতিশব্দ ‘Statistics’শব্দটি ইতালীয় শব্দ  ‘Statista‘ অথবা ল্যাটিন শব্দ  ‘Status’ থেকে সৃষ্টি হয়েছে।      পরিসংখ্যান হলো এমন এক বিজ্ঞান যা পূর্ব নির্ধারিত কোনো উদ্দেশ্যে সংগৃহীত  পরস্পর সম্পর্কযুক্ত   তথ্যাবলীর সংখ্যাভিত্তিক বর্ণনা।   </vt:lpstr>
      <vt:lpstr>#ড.এ.এল.বাউলীর মতে, “পরিসংখ্যান হচ্ছে পরস্পর সম্পর্কযুক্ত যেকোনো   অনুসন্ধানের বিবৃতি।”  # ব্লোমার্স ও লিন্ডকোয়েস্টের মতে, “পরিসংখ্যান পদ্ধতি হলো সেসব কৌশল   যা পরিমাণগত বা সংখ্যাবাচক  উপাত্ত সংগ্রহের ব্যাখ্যাকে সহজ করার জন্য ব্যবহৃত হয়।” #জন. সি.রাচের মতে, “পরিসংখ্যান হলো সেই সংখ্যাবাচক প্রক্রিয়া  যা ঘটনার পরিমাপ করে এবং ফলাফল তুলনা করে।”   </vt:lpstr>
      <vt:lpstr>মনোবিজ্ঞানে পরিসংখ্যানের প্রয়োজনীয়তা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উপাত্ত (Data):কোনো সমস্যা নিয়ে গবেষণা করতে হলে প্রথমে সে সম্পর্কে ধারণা অর্জন করতে হয়। এই ধারণা যখন সংখ্যাগতভাবে প্রকাশ করা হয় তাকে উপাত্ত বলে।      </vt:lpstr>
      <vt:lpstr>বৈশিষ্ট্যের ভিত্তিতে উপাত্ত দুই প্রকার </vt:lpstr>
      <vt:lpstr>উৎসের ভিত্তিতে উপাত্ত দুই প্রকার </vt:lpstr>
      <vt:lpstr>বিন্যাসের ভিত্তিতে উপাত্ত দুই প্রকার </vt:lpstr>
      <vt:lpstr>দলীয় কাজ </vt:lpstr>
      <vt:lpstr>মূল্যায়ন </vt:lpstr>
      <vt:lpstr>উত্তর মিলিয়ে নাও </vt:lpstr>
      <vt:lpstr>বাড়িরকাজ </vt:lpstr>
      <vt:lpstr>সবাইকে অসংখ্য ধন্যবাদ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18</cp:revision>
  <dcterms:created xsi:type="dcterms:W3CDTF">2020-08-04T05:08:23Z</dcterms:created>
  <dcterms:modified xsi:type="dcterms:W3CDTF">2020-08-08T06:25:52Z</dcterms:modified>
</cp:coreProperties>
</file>