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73" r:id="rId9"/>
    <p:sldId id="267" r:id="rId10"/>
    <p:sldId id="274" r:id="rId11"/>
    <p:sldId id="272" r:id="rId12"/>
    <p:sldId id="275" r:id="rId13"/>
    <p:sldId id="276" r:id="rId14"/>
    <p:sldId id="277" r:id="rId15"/>
    <p:sldId id="271" r:id="rId16"/>
    <p:sldId id="269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49508-8A7F-467A-B576-5B06EA200CAD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1AE9-A015-47C5-A986-337CDD2E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1AE9-A015-47C5-A986-337CDD2E13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4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0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9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79D8-8C14-451F-978C-C4AEF6111FEA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B3BA-0718-43A7-9A3B-3A3447511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595" y="638630"/>
            <a:ext cx="9144000" cy="4389196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ও </a:t>
            </a:r>
            <a:b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স্বাগতম 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975" y="0"/>
            <a:ext cx="92440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ক্ষেত্রে ,প্রকৃত আয়=স্থানান্তর আয়।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সুতরাং, খাজনা= প্রকৃত আয়- স্থানান্তর আয় =শূন্য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3" y="1642822"/>
            <a:ext cx="9086850" cy="504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52330" y="1283404"/>
            <a:ext cx="61859" cy="26270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2846927" y="1300991"/>
            <a:ext cx="24861" cy="26179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31559" y="2659559"/>
            <a:ext cx="1882630" cy="35530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46927" y="3878434"/>
            <a:ext cx="3808706" cy="405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87507" y="844997"/>
            <a:ext cx="67693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দাম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P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S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SG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4335" y="2165748"/>
            <a:ext cx="89757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P0                 </a:t>
            </a:r>
            <a:r>
              <a:rPr lang="en-US" sz="40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E        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53274" y="2848767"/>
            <a:ext cx="762372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O                Q0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Q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</a:t>
            </a:r>
            <a:r>
              <a:rPr lang="en-US" sz="36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ভূমির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যোগান  </a:t>
            </a:r>
            <a:endParaRPr kumimoji="0" lang="bn-IN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886274" y="2670836"/>
            <a:ext cx="1793324" cy="12003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অর্থনৈতিক</a:t>
            </a:r>
            <a:endParaRPr lang="en-US" sz="36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খাজনা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15743" y="90337"/>
            <a:ext cx="88710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খ।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সম্পূর্ণ অস্থিতিস্থাপক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-171450" y="5315505"/>
            <a:ext cx="1191577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এরূপ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ক্ষেত্রে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উপকরণের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যোগানকে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সম্পূর্ণ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স্থির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ধরা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হলে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খাজনা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প্রকৃত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আয়ের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সমান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নির্ধারিত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হয়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। 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67481" y="1998426"/>
            <a:ext cx="1607297" cy="1571775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4741382"/>
            <a:ext cx="119157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যখন উপকরণের যোগান সম্পূর্ণ অস্থিতিস্থাপক হয়  ,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90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0" y="-150912"/>
            <a:ext cx="1219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যেমন</a:t>
            </a:r>
            <a:endParaRPr lang="en-US" sz="3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OQ0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পরিমাণ উপকরণের যোগান স্থির দেখানো হলো। 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DD 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চাহিদার ফলে খাজনা তথা অর্থনৈতিক খাজনা নির্ধারিত হয় 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OQ0EP0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অর্থাৎ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RENT=Actual Earning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এক্ষেত্রে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transfer earning 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হলো শূন্য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lang="bn-IN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449" y="2157412"/>
            <a:ext cx="8001425" cy="472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3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89973" y="2702835"/>
            <a:ext cx="15770" cy="116429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2846927" y="1300991"/>
            <a:ext cx="24861" cy="26179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51242" y="1443545"/>
            <a:ext cx="2073253" cy="2199768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896649" y="2050792"/>
            <a:ext cx="2753735" cy="1863898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33669" y="2702835"/>
            <a:ext cx="1896935" cy="27625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46927" y="3879985"/>
            <a:ext cx="2931510" cy="462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01925" y="1077929"/>
            <a:ext cx="64444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দাম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P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s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97966" y="1595708"/>
            <a:ext cx="132618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a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3133" y="2447301"/>
            <a:ext cx="90058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P0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E0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</a:t>
            </a:r>
            <a:endParaRPr lang="en-US" sz="40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5879" y="3344212"/>
            <a:ext cx="68191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</a:t>
            </a:r>
            <a:r>
              <a:rPr lang="en-US" sz="32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D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O   q1  q2  q0        Q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 </a:t>
            </a:r>
            <a:r>
              <a:rPr lang="en-US" sz="32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</a:t>
            </a:r>
            <a:r>
              <a:rPr lang="en-US" sz="32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" y="37451"/>
            <a:ext cx="10158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পূর্ণ স্থিতিস্থাপক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অপেক্ষা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কম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ight Triangle 46"/>
          <p:cNvSpPr/>
          <p:nvPr/>
        </p:nvSpPr>
        <p:spPr>
          <a:xfrm flipV="1">
            <a:off x="2871788" y="2714329"/>
            <a:ext cx="1779038" cy="1159844"/>
          </a:xfrm>
          <a:prstGeom prst="rtTriangle">
            <a:avLst/>
          </a:prstGeom>
          <a:pattFill prst="trellis">
            <a:fgClr>
              <a:srgbClr val="7030A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4064485" y="2730460"/>
            <a:ext cx="3806" cy="1195798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452416" y="2716647"/>
            <a:ext cx="1806" cy="1202320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320" y="4943749"/>
            <a:ext cx="11937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OQ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উপকরণের 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OP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অক্ষে দাম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,OS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উপকরণের যোগান 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DD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উপকরণের চাহিদা প্রকাশ করে।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OS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রেখায় উপকরণের যোগান দাম দেখান হয়।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128588"/>
            <a:ext cx="119375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DD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প্রক্ষিতে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প্রতিযোগিতামূলক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OP0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থাকলেOP0E0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Oq1উপকরণ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এবংoq2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cdপরিমাণ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Oq0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OP0E0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(OP0E0q0) 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(OE0q0)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005" t="13339" r="42189" b="28753"/>
          <a:stretch/>
        </p:blipFill>
        <p:spPr>
          <a:xfrm>
            <a:off x="3586161" y="2886076"/>
            <a:ext cx="5057777" cy="382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120801" y="1513495"/>
            <a:ext cx="31540" cy="241276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2846927" y="1300991"/>
            <a:ext cx="24861" cy="26179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474147" y="1815573"/>
            <a:ext cx="1293308" cy="1380778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16941" y="2404368"/>
            <a:ext cx="1234613" cy="1198587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9357" y="3216260"/>
            <a:ext cx="1277214" cy="0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59253" y="2552536"/>
            <a:ext cx="1274084" cy="43003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46927" y="3879985"/>
            <a:ext cx="2931510" cy="462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53261" y="1127164"/>
            <a:ext cx="64444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দাম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Y             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kumimoji="0" lang="en-SG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17116" y="780514"/>
            <a:ext cx="120264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D0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56571" y="2200503"/>
            <a:ext cx="9005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P0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F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6571" y="2991822"/>
            <a:ext cx="9005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P              E   D0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3261" y="3327483"/>
            <a:ext cx="68191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D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O            S             Q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জমির চাহিদা ও যোগান 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90863" y="52956"/>
            <a:ext cx="72849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bn-IN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 </a:t>
            </a:r>
            <a:r>
              <a:rPr kumimoji="0" lang="en-US" sz="5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চিত্রটি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লক্ষ্য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) </a:t>
            </a:r>
            <a:r>
              <a:rPr kumimoji="0" lang="hi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98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85812" y="840605"/>
            <a:ext cx="901541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ক)খাজনা কাকে বলে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        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খ ) খাজনা দামকে প্রভাবিত করে কী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উত্তরের স্বপক্ষে যুক্তি দাও ।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গ) উদ্দীপকের চিত্র টি কোন খাজনা তত্ত্বের সাথে সম্পর্কিত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 কর ।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ঘ) উদ্দীপকে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DD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চাহিদা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রেখা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0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0</a:t>
            </a: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বৃদ্ধি পেলে খাজনার উপর কী প্রভাব পরবে ব্যাখ্যা কর </a:t>
            </a:r>
            <a:endParaRPr kumimoji="0" lang="bn-IN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2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656" y="1241733"/>
            <a:ext cx="61687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সবাইকে 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    </a:t>
            </a:r>
            <a:endParaRPr lang="bn-BD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অনেক 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ধন্যবাদ 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5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০১৭১১০৬৩৩৮৭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shyamal</a:t>
            </a:r>
            <a:r>
              <a:rPr lang="en-US" sz="3200" dirty="0" smtClean="0">
                <a:cs typeface="NikoshBAN" panose="02000000000000000000" pitchFamily="2" charset="0"/>
              </a:rPr>
              <a:t>2665@gmail.com</a:t>
            </a:r>
            <a:endParaRPr lang="en-US" sz="32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1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8234" y="696036"/>
            <a:ext cx="5445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6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0" y="665162"/>
            <a:ext cx="4433888" cy="1325563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76" y="1990725"/>
            <a:ext cx="8672511" cy="2074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35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87" y="63501"/>
            <a:ext cx="5491163" cy="1325563"/>
          </a:xfrm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5629" y="3454301"/>
            <a:ext cx="11591216" cy="1097855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72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</a:t>
            </a:r>
            <a:r>
              <a:rPr lang="bn-IN" sz="48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ক।যখন </a:t>
            </a:r>
            <a:r>
              <a:rPr lang="bn-IN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উপকরণের যোগান পূর্ণ </a:t>
            </a:r>
            <a:r>
              <a:rPr lang="bn-IN" sz="48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স্থিতিস্থাপক</a:t>
            </a:r>
            <a:r>
              <a:rPr lang="en-US" sz="48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hi-IN" sz="48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0976" y="1186657"/>
            <a:ext cx="12011024" cy="93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 দেওয়া হয় তা ব্যাখ্যা করতে পারবে।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65405" y="4667944"/>
            <a:ext cx="100481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খ।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সম্পূর্ণ অস্থিতিস্থাপক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এবং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0976" y="2126457"/>
            <a:ext cx="11820523" cy="1688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410282" y="5350597"/>
            <a:ext cx="106768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পূর্ণ স্থিতিস্থাপক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অপেক্ষা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কম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 </a:t>
            </a:r>
            <a:r>
              <a:rPr kumimoji="0" lang="bn-IN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hi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58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87" y="0"/>
            <a:ext cx="11987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খাজনাঃ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মালিককে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খাজনা । 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13" y="3495579"/>
            <a:ext cx="112299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অস্থিতিস্থাপক যোগান     ২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 উর্বরতার পার্থক্য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।অবস্থানগত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    ৪। ক্রমহ্রাসমান প্রান্তিক উৎপাদন বিধির কার্যকারিতা    ৫।উপাদানের সীমিত যোগান      ৬।স্থানান্তর ব্যয়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71651" y="2240777"/>
            <a:ext cx="6743699" cy="93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 দেওয়া হয় ? 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9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692" y="285750"/>
            <a:ext cx="11368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খাজনা সংক্রান্ত আধুনিক তত্ত্ব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818" y="1415245"/>
            <a:ext cx="113685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(Supply price or Transfer Earning 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(Actual Earning)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26" y="142875"/>
            <a:ext cx="120300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 খাজনা= প্রকৃত আয়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Actual Earning)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–স্থানান্তর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(Transfer Earning)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428626" y="3956300"/>
            <a:ext cx="88710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ক।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পূর্ণ স্থিতিস্থাপক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28626" y="4732531"/>
            <a:ext cx="88710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খ।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সম্পূর্ণ অস্থিতিস্থাপক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28626" y="5508762"/>
            <a:ext cx="10158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যখন উপকরণের যোগান পূর্ণ স্থিতিস্থাপক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অপেক্ষা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কম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78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404795" y="2797286"/>
            <a:ext cx="22518" cy="10666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2846927" y="1300991"/>
            <a:ext cx="24861" cy="26179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846927" y="2805481"/>
            <a:ext cx="3661468" cy="1008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46927" y="3878434"/>
            <a:ext cx="3808706" cy="405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53261" y="1127164"/>
            <a:ext cx="64444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দাম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P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SG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S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3007" y="2254562"/>
            <a:ext cx="89757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P0              </a:t>
            </a:r>
            <a:r>
              <a:rPr lang="en-US" sz="40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E              S0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01748" y="1295786"/>
            <a:ext cx="3884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পূর্ণ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স্থিতিস্থাপক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যোগান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রেখা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3261" y="3366589"/>
            <a:ext cx="762372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D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O            Q0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Q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</a:t>
            </a:r>
            <a:r>
              <a:rPr lang="en-US" sz="36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ভূমির</a:t>
            </a:r>
            <a:r>
              <a:rPr lang="en-US" sz="36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যোগান </a:t>
            </a:r>
            <a:endParaRPr kumimoji="0" lang="bn-IN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1353261" y="411696"/>
            <a:ext cx="88710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( ক।</a:t>
            </a: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যখন উপকরণের যোগান পূর্ণ স্থিতিস্থাপক) 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980050" y="1911045"/>
            <a:ext cx="1693039" cy="1375964"/>
          </a:xfrm>
          <a:custGeom>
            <a:avLst/>
            <a:gdLst>
              <a:gd name="connsiteX0" fmla="*/ 0 w 1800225"/>
              <a:gd name="connsiteY0" fmla="*/ 0 h 1114425"/>
              <a:gd name="connsiteX1" fmla="*/ 557213 w 1800225"/>
              <a:gd name="connsiteY1" fmla="*/ 800100 h 1114425"/>
              <a:gd name="connsiteX2" fmla="*/ 1800225 w 1800225"/>
              <a:gd name="connsiteY2" fmla="*/ 1114425 h 1114425"/>
              <a:gd name="connsiteX3" fmla="*/ 1800225 w 1800225"/>
              <a:gd name="connsiteY3" fmla="*/ 1114425 h 1114425"/>
              <a:gd name="connsiteX4" fmla="*/ 1800225 w 1800225"/>
              <a:gd name="connsiteY4" fmla="*/ 1114425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1114425">
                <a:moveTo>
                  <a:pt x="0" y="0"/>
                </a:moveTo>
                <a:cubicBezTo>
                  <a:pt x="128588" y="307181"/>
                  <a:pt x="257176" y="614363"/>
                  <a:pt x="557213" y="800100"/>
                </a:cubicBezTo>
                <a:cubicBezTo>
                  <a:pt x="857250" y="985837"/>
                  <a:pt x="1800225" y="1114425"/>
                  <a:pt x="1800225" y="1114425"/>
                </a:cubicBezTo>
                <a:lnTo>
                  <a:pt x="1800225" y="1114425"/>
                </a:lnTo>
                <a:lnTo>
                  <a:pt x="1800225" y="1114425"/>
                </a:lnTo>
              </a:path>
            </a:pathLst>
          </a:cu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871787" y="2801216"/>
            <a:ext cx="1533007" cy="10772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NO RENT</a:t>
            </a:r>
            <a:r>
              <a:rPr lang="bn-IN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lang="bn-IN" sz="20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আয়ের সম্পূর্ণটাই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IN" sz="20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যোগান মূল্য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917882" y="1963643"/>
            <a:ext cx="545013" cy="73667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0" y="5077385"/>
            <a:ext cx="1219199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চিত্রে যোগান রেখা পূর্ণ স্থিতিস্থাপক, তাই জমির আয়ের সম্পূর্ণটাই যোগান দাম হবে,কোনো উদ্বৃত্ত থাকে না।তাই এক্ষেত্রে খাজনা সৃষ্টি হয় না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871788" y="-127723"/>
            <a:ext cx="3953923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আধুনিক</a:t>
            </a:r>
            <a:r>
              <a:rPr lang="en-US" sz="4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খাজনা</a:t>
            </a:r>
            <a:r>
              <a:rPr lang="en-US" sz="4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তত্ত্ব</a:t>
            </a:r>
            <a:r>
              <a:rPr lang="en-US" sz="44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11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714</Words>
  <Application>Microsoft Office PowerPoint</Application>
  <PresentationFormat>Widescreen</PresentationFormat>
  <Paragraphs>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 শুভেচ্ছা              ও                   স্বাগতম </vt:lpstr>
      <vt:lpstr>                 পরিচিতি </vt:lpstr>
      <vt:lpstr>PowerPoint Presentation</vt:lpstr>
      <vt:lpstr> পাঠ শিরোনাম </vt:lpstr>
      <vt:lpstr>        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HP</dc:creator>
  <cp:lastModifiedBy>HP</cp:lastModifiedBy>
  <cp:revision>86</cp:revision>
  <dcterms:created xsi:type="dcterms:W3CDTF">2019-08-09T12:05:25Z</dcterms:created>
  <dcterms:modified xsi:type="dcterms:W3CDTF">2020-08-08T06:38:29Z</dcterms:modified>
</cp:coreProperties>
</file>