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8" r:id="rId5"/>
    <p:sldId id="274" r:id="rId6"/>
    <p:sldId id="273" r:id="rId7"/>
    <p:sldId id="277" r:id="rId8"/>
    <p:sldId id="261" r:id="rId9"/>
    <p:sldId id="276" r:id="rId10"/>
    <p:sldId id="259" r:id="rId11"/>
    <p:sldId id="275" r:id="rId12"/>
    <p:sldId id="260" r:id="rId13"/>
    <p:sldId id="262" r:id="rId14"/>
    <p:sldId id="263" r:id="rId15"/>
    <p:sldId id="264" r:id="rId16"/>
    <p:sldId id="265" r:id="rId17"/>
    <p:sldId id="266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3058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489609"/>
            <a:ext cx="8305800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স্বাগতম</a:t>
            </a:r>
            <a:endParaRPr lang="en-US" sz="138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9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838200"/>
            <a:ext cx="313419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কেন্দ্রীয় ব্যাংক পরিচিতি</a:t>
            </a:r>
            <a:endParaRPr lang="en-US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28837"/>
            <a:ext cx="3473914" cy="2600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3095624"/>
            <a:ext cx="2095500" cy="666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" y="2438400"/>
            <a:ext cx="1969973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4191000"/>
            <a:ext cx="2095500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871537"/>
            <a:ext cx="2362201" cy="1704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38"/>
            <a:ext cx="2339630" cy="542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" y="4876800"/>
            <a:ext cx="2004609" cy="198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74" y="5581650"/>
            <a:ext cx="3810000" cy="5715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022764" y="3465289"/>
            <a:ext cx="632170" cy="37509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8627259">
            <a:off x="2111030" y="5070252"/>
            <a:ext cx="632170" cy="37509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4316472" y="5031898"/>
            <a:ext cx="632170" cy="37509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4219085">
            <a:off x="6389515" y="4754167"/>
            <a:ext cx="632170" cy="37509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8609711">
            <a:off x="6052647" y="1512652"/>
            <a:ext cx="632170" cy="37509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2120023">
            <a:off x="2372534" y="1668067"/>
            <a:ext cx="632170" cy="37509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0621731">
            <a:off x="6465714" y="3314048"/>
            <a:ext cx="632170" cy="37509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4369715" y="1285868"/>
            <a:ext cx="373284" cy="876312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762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52400"/>
            <a:ext cx="8762999" cy="6477000"/>
            <a:chOff x="152400" y="152400"/>
            <a:chExt cx="8762999" cy="6477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2400"/>
              <a:ext cx="8762999" cy="6477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149" y="2133600"/>
              <a:ext cx="2095500" cy="2095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9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9" y="2209800"/>
            <a:ext cx="8286750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0782"/>
            <a:ext cx="56388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80246"/>
            <a:ext cx="263565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একক কাজ</a:t>
            </a:r>
            <a:endParaRPr lang="en-US" sz="4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219200"/>
            <a:ext cx="6486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/>
              <a:t># </a:t>
            </a:r>
            <a:r>
              <a:rPr lang="bn-BD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বাংলাদেশর প্রধান ব্যাংকের নাম কি লিখ</a:t>
            </a:r>
            <a:r>
              <a:rPr lang="bn-IN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27430"/>
            <a:ext cx="7332457" cy="4215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828800"/>
            <a:ext cx="5203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/>
              <a:t># </a:t>
            </a:r>
            <a:r>
              <a:rPr lang="bn-BD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কেন্দ্রীয় ব্যাংক কাকে বলে লিখ ।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3505200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85800"/>
            <a:ext cx="41148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27" y="2237509"/>
            <a:ext cx="4114800" cy="3782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4978" y="5867400"/>
            <a:ext cx="2616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i="1" dirty="0" smtClean="0">
                <a:solidFill>
                  <a:srgbClr val="00B050"/>
                </a:solidFill>
              </a:rPr>
              <a:t>মুদ্রা প্রচলন</a:t>
            </a:r>
            <a:endParaRPr lang="en-US" sz="4000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6019800"/>
            <a:ext cx="232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i="1" dirty="0" smtClean="0">
                <a:solidFill>
                  <a:srgbClr val="0070C0"/>
                </a:solidFill>
              </a:rPr>
              <a:t>অনুমোদন পত্র</a:t>
            </a: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0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3459"/>
            <a:ext cx="4343400" cy="3143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3574473"/>
            <a:ext cx="455295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57200"/>
            <a:ext cx="4048125" cy="535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5867400"/>
            <a:ext cx="152798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ঋনদান</a:t>
            </a:r>
            <a:endParaRPr lang="en-US" sz="40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497" y="6197025"/>
            <a:ext cx="257795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বানিজ্যিক ব্যাংক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902803"/>
            <a:ext cx="2879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মাছ ব্যবসায়</a:t>
            </a:r>
            <a:endParaRPr lang="en-US" sz="48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207818"/>
            <a:ext cx="7924800" cy="2992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3351068"/>
            <a:ext cx="7924800" cy="323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180022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/>
              <a:t>শ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8272946" y="1030783"/>
            <a:ext cx="98135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/>
              <a:t> </a:t>
            </a:r>
            <a:r>
              <a:rPr lang="bn-BD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শিল্প</a:t>
            </a:r>
            <a:endParaRPr lang="en-US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624293" y="4465023"/>
            <a:ext cx="218040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দ্রব্য</a:t>
            </a:r>
            <a:r>
              <a:rPr lang="bn-IN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মূ</a:t>
            </a:r>
            <a:r>
              <a:rPr lang="bn-BD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ল্য নিয়ন্ত্রন</a:t>
            </a:r>
            <a:endParaRPr lang="en-US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344" y="194102"/>
            <a:ext cx="313900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দলীয় কাজঃ</a:t>
            </a:r>
            <a:endParaRPr lang="en-US" sz="5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371600"/>
            <a:ext cx="811953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কেন্দ্রীয় ব্যাংকের প্রধান  উদ্দেশ্য গুলো লিখ</a:t>
            </a:r>
            <a:r>
              <a:rPr lang="bn-IN" sz="4000" b="1" dirty="0" smtClean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667000"/>
            <a:ext cx="229101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60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সমাধান</a:t>
            </a:r>
            <a:endParaRPr lang="en-US" sz="60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144" y="3962400"/>
            <a:ext cx="86106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১।মুদ্রাবাজার গঠন ও নিয়ন্ত্রন ২।অর্থনৈতিক উন্নয়ন ৩।নোট ও মুদ্রা প্রচলন ৪। ব্যাংকসমূহের ব্যাংকার ৫। ঋণ নিয়ন্ত্রন ৬। </a:t>
            </a:r>
            <a:r>
              <a:rPr lang="bn-IN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মূ</a:t>
            </a:r>
            <a:r>
              <a:rPr lang="bn-BD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ল্যস্তর স্হিতিশীল রাখা</a:t>
            </a:r>
            <a:r>
              <a:rPr lang="bn-IN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bn-BD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2552302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66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মূল্যায়ন</a:t>
            </a:r>
            <a:endParaRPr lang="en-US" sz="66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00200"/>
            <a:ext cx="7374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১। কেন্দ্রীয় ব্যাংক একটি দেশের</a:t>
            </a:r>
            <a:r>
              <a:rPr lang="en-US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……………….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7214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i )</a:t>
            </a:r>
            <a:r>
              <a:rPr lang="bn-BD" sz="24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প্রধান ব্যাংক</a:t>
            </a:r>
            <a:r>
              <a:rPr lang="en-US" sz="24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  ii )</a:t>
            </a:r>
            <a:r>
              <a:rPr lang="bn-BD" sz="24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 সরকারি ব্যাংক </a:t>
            </a:r>
            <a:r>
              <a:rPr lang="en-US" sz="24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iii)</a:t>
            </a:r>
            <a:r>
              <a:rPr lang="bn-BD" sz="24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বানিজ্যিক ব্যাংক</a:t>
            </a:r>
            <a:endParaRPr lang="en-US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276600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1811" y="2844225"/>
            <a:ext cx="3486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উপরের কোনটি সঠিক-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4067" y="3439180"/>
            <a:ext cx="4851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ক)  </a:t>
            </a:r>
            <a:r>
              <a:rPr lang="en-US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i   </a:t>
            </a:r>
            <a:r>
              <a:rPr lang="bn-BD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খ) </a:t>
            </a:r>
            <a:r>
              <a:rPr lang="en-US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ii   </a:t>
            </a:r>
            <a:r>
              <a:rPr lang="bn-BD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গ)</a:t>
            </a:r>
            <a:r>
              <a:rPr lang="en-US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i</a:t>
            </a:r>
            <a:r>
              <a:rPr lang="bn-BD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ও</a:t>
            </a:r>
            <a:r>
              <a:rPr lang="en-US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ii </a:t>
            </a:r>
            <a:r>
              <a:rPr lang="bn-BD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ঘ)</a:t>
            </a:r>
            <a:r>
              <a:rPr lang="en-US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i, ii </a:t>
            </a:r>
            <a:r>
              <a:rPr lang="bn-BD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ও</a:t>
            </a:r>
            <a:r>
              <a:rPr lang="en-US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iii</a:t>
            </a:r>
            <a:endParaRPr lang="en-US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114800"/>
            <a:ext cx="6718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২</a:t>
            </a:r>
            <a:r>
              <a:rPr lang="bn-BD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। কেন্দ্রীয় ব্যাংকের জন্ম</a:t>
            </a:r>
            <a:r>
              <a:rPr lang="en-US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………….</a:t>
            </a:r>
            <a:r>
              <a:rPr lang="bn-BD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হিসাবে</a:t>
            </a:r>
            <a:r>
              <a:rPr lang="bn-BD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5673" y="4876800"/>
            <a:ext cx="7275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ক) অর্থব্যবস্হার নিয়ন্ত্রক  খ) বাজারব্যবস্হা্র নিয়ন্ত্রক গ) শিল্পব্যবস্হা্র  নিয়ন্ত্রক ঘ) সরকারব্যবস্হার নিয়ন্ত্রক ।  </a:t>
            </a:r>
            <a:endParaRPr lang="en-US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0" name="L-Shape 9"/>
          <p:cNvSpPr/>
          <p:nvPr/>
        </p:nvSpPr>
        <p:spPr>
          <a:xfrm rot="18798397">
            <a:off x="3680064" y="3300400"/>
            <a:ext cx="744302" cy="293031"/>
          </a:xfrm>
          <a:prstGeom prst="corne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8798397">
            <a:off x="1742327" y="4730284"/>
            <a:ext cx="744302" cy="293031"/>
          </a:xfrm>
          <a:prstGeom prst="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4572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পাঠ উপস্থাপনায় </a:t>
            </a:r>
            <a:endParaRPr lang="en-US" sz="60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7772400" cy="40934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মোঃ মিজানুর রহমান</a:t>
            </a:r>
          </a:p>
          <a:p>
            <a:r>
              <a:rPr lang="bn-BD" sz="4000" dirty="0">
                <a:latin typeface="SolaimanLipi" panose="03000609000000000000" pitchFamily="65" charset="0"/>
                <a:cs typeface="SolaimanLipi" panose="03000609000000000000" pitchFamily="65" charset="0"/>
              </a:rPr>
              <a:t>সহকারি  শিক্ষক</a:t>
            </a:r>
            <a:r>
              <a:rPr lang="bn-IN" sz="4000" dirty="0">
                <a:latin typeface="SolaimanLipi" panose="03000609000000000000" pitchFamily="65" charset="0"/>
                <a:cs typeface="SolaimanLipi" panose="03000609000000000000" pitchFamily="65" charset="0"/>
              </a:rPr>
              <a:t> (</a:t>
            </a:r>
            <a:r>
              <a:rPr lang="en-US" sz="4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ব্যবসায়</a:t>
            </a:r>
            <a:r>
              <a:rPr lang="en-US" sz="4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শিক্ষা</a:t>
            </a:r>
            <a:r>
              <a:rPr lang="en-US" sz="4000" dirty="0">
                <a:latin typeface="SolaimanLipi" panose="03000609000000000000" pitchFamily="65" charset="0"/>
                <a:cs typeface="SolaimanLipi" panose="03000609000000000000" pitchFamily="65" charset="0"/>
              </a:rPr>
              <a:t>) </a:t>
            </a:r>
            <a:endParaRPr lang="bn-BD" sz="40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bn-BD" sz="4000" dirty="0">
                <a:latin typeface="SolaimanLipi" panose="03000609000000000000" pitchFamily="65" charset="0"/>
                <a:cs typeface="SolaimanLipi" panose="03000609000000000000" pitchFamily="65" charset="0"/>
              </a:rPr>
              <a:t>বলইবুনিয়া মাধ্যমিক বিদ্যালয়</a:t>
            </a:r>
          </a:p>
          <a:p>
            <a:r>
              <a:rPr lang="bn-BD" sz="4000" dirty="0">
                <a:latin typeface="SolaimanLipi" panose="03000609000000000000" pitchFamily="65" charset="0"/>
                <a:cs typeface="SolaimanLipi" panose="03000609000000000000" pitchFamily="65" charset="0"/>
              </a:rPr>
              <a:t>বেতাগী,বরগুনা।</a:t>
            </a:r>
          </a:p>
          <a:p>
            <a:r>
              <a:rPr lang="bn-BD" sz="4000" dirty="0">
                <a:latin typeface="SolaimanLipi" panose="03000609000000000000" pitchFamily="65" charset="0"/>
                <a:cs typeface="SolaimanLipi" panose="03000609000000000000" pitchFamily="65" charset="0"/>
              </a:rPr>
              <a:t>মোবাইল </a:t>
            </a:r>
            <a:r>
              <a:rPr lang="bn-BD" sz="40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নং-</a:t>
            </a:r>
            <a:r>
              <a:rPr lang="bn-IN" sz="40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BD" sz="4000" dirty="0" smtClean="0">
                <a:cs typeface="SolaimanLipi" panose="03000609000000000000" pitchFamily="65" charset="0"/>
              </a:rPr>
              <a:t>০১৭১৪-৯৩৪৯০৬</a:t>
            </a:r>
            <a:endParaRPr lang="bn-BD" sz="4000" dirty="0">
              <a:cs typeface="SolaimanLipi" panose="03000609000000000000" pitchFamily="65" charset="0"/>
            </a:endParaRPr>
          </a:p>
          <a:p>
            <a:r>
              <a:rPr lang="bn-BD" sz="4000" dirty="0">
                <a:latin typeface="SolaimanLipi" panose="03000609000000000000" pitchFamily="65" charset="0"/>
                <a:cs typeface="SolaimanLipi" panose="03000609000000000000" pitchFamily="65" charset="0"/>
              </a:rPr>
              <a:t>ই-মেইলঃ  </a:t>
            </a:r>
            <a:r>
              <a:rPr lang="en-US" sz="3200" b="1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mdmrahman17@gmail.com</a:t>
            </a:r>
            <a:endParaRPr lang="en-US" sz="32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4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331052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60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বাড়ির কাজ</a:t>
            </a:r>
            <a:endParaRPr lang="en-US" sz="60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81880"/>
            <a:ext cx="830580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জনাব </a:t>
            </a:r>
            <a:r>
              <a:rPr lang="bn-IN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এম,</a:t>
            </a:r>
            <a:r>
              <a:rPr lang="bn-BD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রহমান একজন</a:t>
            </a:r>
            <a:r>
              <a:rPr lang="bn-IN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স্কুল</a:t>
            </a:r>
            <a:r>
              <a:rPr lang="bn-BD" sz="3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শিক্ষক তিনি তার বেতন তুলে এনে তার ছেলেকে বলেন দেখতো এই সব টাকায় একটি নাম ও মাঝখানে একটা আফছা দাগ আছে কেন ? তারপর তিনি ছেলেকে সব বোঝালেন ।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029200"/>
            <a:ext cx="8305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#জনাব </a:t>
            </a:r>
            <a:r>
              <a:rPr lang="bn-IN" sz="36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এম</a:t>
            </a:r>
            <a:r>
              <a:rPr lang="bn-BD" sz="36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রহমানের টাকায় মাঝখানে আফছা দাগটির উদ্দেশ্য কি ? বুঝিয়ে লিখ </a:t>
            </a:r>
            <a:r>
              <a:rPr lang="bn-BD" sz="28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3352"/>
            <a:ext cx="8915400" cy="7029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288650">
            <a:off x="304800" y="1371600"/>
            <a:ext cx="7315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i="1" dirty="0" smtClean="0">
                <a:solidFill>
                  <a:schemeClr val="bg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ধন্যবাদ</a:t>
            </a:r>
            <a:endParaRPr lang="en-US" sz="19900" i="1" dirty="0">
              <a:solidFill>
                <a:schemeClr val="bg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14400"/>
            <a:ext cx="42672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পাঠ পরিচিতি</a:t>
            </a:r>
            <a:endParaRPr lang="en-US" sz="5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67000"/>
            <a:ext cx="754380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বিষয়ঃ ফিন্যান্স ও ব্যাংকিং</a:t>
            </a:r>
          </a:p>
          <a:p>
            <a:r>
              <a:rPr lang="bn-IN" sz="60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শ্রেণিঃ দশম</a:t>
            </a:r>
          </a:p>
          <a:p>
            <a:r>
              <a:rPr lang="bn-IN" sz="60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অধ্যায়ঃ ত্রয়োদশ</a:t>
            </a:r>
            <a:endParaRPr lang="bn-IN" sz="60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bn-IN" sz="60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সময়ঃ ৫০ মিনিট। </a:t>
            </a:r>
          </a:p>
        </p:txBody>
      </p:sp>
    </p:spTree>
    <p:extLst>
      <p:ext uri="{BB962C8B-B14F-4D97-AF65-F5344CB8AC3E}">
        <p14:creationId xmlns:p14="http://schemas.microsoft.com/office/powerpoint/2010/main" val="5164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205196"/>
            <a:ext cx="5257800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1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10600" cy="67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"/>
            <a:ext cx="4343400" cy="655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4800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38200"/>
            <a:ext cx="500489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7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আজকের পাঠঃ</a:t>
            </a:r>
            <a:endParaRPr lang="en-US" sz="7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511866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কেন্দ্রীয় ব্যাংক</a:t>
            </a:r>
          </a:p>
          <a:p>
            <a:pPr algn="ctr"/>
            <a:r>
              <a:rPr lang="en-US" sz="96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Central Bank </a:t>
            </a:r>
            <a:endParaRPr lang="en-US" sz="96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1229" y="685800"/>
            <a:ext cx="291778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শিখন ফলঃ</a:t>
            </a:r>
            <a:endParaRPr lang="en-US" sz="5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8382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১।বাংলাদেশের প্রধান ব্যাংক কোনটি বলতে পারবে</a:t>
            </a:r>
            <a:r>
              <a:rPr lang="en-US" sz="32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3200" b="1" dirty="0" smtClean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lvl="0"/>
            <a:r>
              <a:rPr lang="bn-BD" sz="3200" b="1" dirty="0">
                <a:solidFill>
                  <a:prstClr val="black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২।কেন্দ্রীয় ব্যাংক কাকে </a:t>
            </a:r>
            <a:r>
              <a:rPr lang="bn-BD" sz="3200" b="1" dirty="0" smtClean="0">
                <a:solidFill>
                  <a:prstClr val="black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বলে</a:t>
            </a:r>
            <a:r>
              <a:rPr lang="bn-IN" sz="3200" b="1" dirty="0" smtClean="0">
                <a:solidFill>
                  <a:prstClr val="black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তা</a:t>
            </a:r>
            <a:r>
              <a:rPr lang="bn-BD" sz="3200" b="1" dirty="0" smtClean="0">
                <a:solidFill>
                  <a:prstClr val="black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বলতে </a:t>
            </a:r>
            <a:r>
              <a:rPr lang="bn-BD" sz="3200" b="1" dirty="0" smtClean="0">
                <a:solidFill>
                  <a:prstClr val="black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পারবে</a:t>
            </a:r>
            <a:r>
              <a:rPr lang="en-US" sz="3200" b="1" dirty="0" smtClean="0">
                <a:solidFill>
                  <a:prstClr val="black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3200" b="1" dirty="0">
              <a:solidFill>
                <a:prstClr val="black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bn-BD" sz="32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৩।কেন্দ্রীয় ব্যাংকের প্রধান উদ্দেশ্য কি কি বলতে </a:t>
            </a:r>
            <a:r>
              <a:rPr lang="bn-BD" sz="3200" b="1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পারবে</a:t>
            </a:r>
            <a:r>
              <a:rPr lang="en-US" sz="3200" b="1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r>
              <a:rPr lang="en-US" sz="32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7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686800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u="sng" dirty="0" smtClean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কেন্দ্রীয় ব্যাংকের সংজ্ঞাঃ</a:t>
            </a:r>
          </a:p>
          <a:p>
            <a:pPr algn="ctr"/>
            <a:endParaRPr lang="bn-IN" sz="4800" b="1" u="sng" dirty="0" smtClean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bn-BD" sz="4800" b="1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# যে ব্যাংক একটি দেশের মুদ্রা প্রচলন,</a:t>
            </a:r>
            <a:endParaRPr lang="bn-IN" sz="4800" b="1" dirty="0" smtClean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bn-IN" sz="4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4800" b="1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bn-BD" sz="4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অর্থ সরবরাহ,অর্থ মান </a:t>
            </a:r>
            <a:r>
              <a:rPr lang="bn-BD" sz="4800" b="1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নিয়ন্ত্রন,ঋন</a:t>
            </a:r>
            <a:endParaRPr lang="bn-IN" sz="4800" b="1" dirty="0" smtClean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bn-IN" sz="4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4800" b="1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bn-BD" sz="4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নিয়ন্ত্রন করে থাকে অর্থাৎ </a:t>
            </a:r>
            <a:r>
              <a:rPr lang="bn-BD" sz="4800" b="1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সমগ্র</a:t>
            </a:r>
            <a:endParaRPr lang="bn-IN" sz="4800" b="1" dirty="0" smtClean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bn-IN" sz="4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4800" b="1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bn-BD" sz="4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অর্থব্যবস্থাকে নিয়ন্ত্রন করে </a:t>
            </a:r>
            <a:r>
              <a:rPr lang="bn-BD" sz="4800" b="1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থাকে</a:t>
            </a:r>
            <a:endParaRPr lang="bn-IN" sz="4800" b="1" dirty="0" smtClean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bn-IN" sz="4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IN" sz="4800" b="1" dirty="0" smtClean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 </a:t>
            </a:r>
            <a:r>
              <a:rPr lang="bn-BD" sz="4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তাকে কেন্দ্রীয় ব্যাংক বলে। </a:t>
            </a:r>
            <a:endParaRPr lang="en-US" sz="4800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en-US" sz="2400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303</Words>
  <Application>Microsoft Office PowerPoint</Application>
  <PresentationFormat>On-screen Show (4:3)</PresentationFormat>
  <Paragraphs>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SolaimanLipi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MR</cp:lastModifiedBy>
  <cp:revision>97</cp:revision>
  <dcterms:created xsi:type="dcterms:W3CDTF">2006-08-16T00:00:00Z</dcterms:created>
  <dcterms:modified xsi:type="dcterms:W3CDTF">2020-08-08T05:45:35Z</dcterms:modified>
</cp:coreProperties>
</file>