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7" r:id="rId9"/>
    <p:sldId id="291" r:id="rId10"/>
    <p:sldId id="262" r:id="rId11"/>
    <p:sldId id="285" r:id="rId12"/>
    <p:sldId id="284" r:id="rId13"/>
    <p:sldId id="263" r:id="rId14"/>
    <p:sldId id="264" r:id="rId15"/>
    <p:sldId id="286" r:id="rId16"/>
    <p:sldId id="287" r:id="rId17"/>
    <p:sldId id="288" r:id="rId18"/>
    <p:sldId id="268" r:id="rId19"/>
    <p:sldId id="269" r:id="rId20"/>
    <p:sldId id="270" r:id="rId21"/>
    <p:sldId id="271" r:id="rId22"/>
    <p:sldId id="272" r:id="rId23"/>
    <p:sldId id="273" r:id="rId24"/>
    <p:sldId id="289" r:id="rId25"/>
    <p:sldId id="274" r:id="rId26"/>
    <p:sldId id="290" r:id="rId27"/>
    <p:sldId id="275" r:id="rId28"/>
    <p:sldId id="276" r:id="rId29"/>
    <p:sldId id="277" r:id="rId30"/>
    <p:sldId id="280" r:id="rId31"/>
    <p:sldId id="281" r:id="rId32"/>
    <p:sldId id="282" r:id="rId33"/>
    <p:sldId id="279" r:id="rId34"/>
    <p:sldId id="278" r:id="rId35"/>
    <p:sldId id="283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532675"/>
    <a:srgbClr val="97BAFF"/>
    <a:srgbClr val="C80051"/>
    <a:srgbClr val="352641"/>
    <a:srgbClr val="06C0C5"/>
    <a:srgbClr val="D8C5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0" d="0"/>
          <a:sy n="0" d="0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viewProps" Target="viewProp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notesMaster" Target="notesMasters/notesMaster1.xml" /><Relationship Id="rId40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8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4858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59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7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7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8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6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7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58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58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78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7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8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34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5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3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37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19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0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2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2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48625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6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6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4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60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60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605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606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607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8593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9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48595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48596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597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9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8/6/2020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1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4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4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 /><Relationship Id="rId1" Type="http://schemas.openxmlformats.org/officeDocument/2006/relationships/slideLayout" Target="../slideLayouts/slideLayout1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5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29.jpeg" /><Relationship Id="rId1" Type="http://schemas.openxmlformats.org/officeDocument/2006/relationships/slideLayout" Target="../slideLayouts/slideLayout5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 /><Relationship Id="rId2" Type="http://schemas.openxmlformats.org/officeDocument/2006/relationships/image" Target="../media/image31.jpeg" /><Relationship Id="rId1" Type="http://schemas.openxmlformats.org/officeDocument/2006/relationships/slideLayout" Target="../slideLayouts/slideLayout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 /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4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 /><Relationship Id="rId2" Type="http://schemas.openxmlformats.org/officeDocument/2006/relationships/image" Target="../media/image36.jpeg" /><Relationship Id="rId1" Type="http://schemas.openxmlformats.org/officeDocument/2006/relationships/slideLayout" Target="../slideLayouts/slideLayout5.xml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 /><Relationship Id="rId2" Type="http://schemas.openxmlformats.org/officeDocument/2006/relationships/image" Target="../media/image38.jpeg" /><Relationship Id="rId1" Type="http://schemas.openxmlformats.org/officeDocument/2006/relationships/slideLayout" Target="../slideLayouts/slideLayout4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 /><Relationship Id="rId2" Type="http://schemas.openxmlformats.org/officeDocument/2006/relationships/image" Target="../media/image40.jpeg" /><Relationship Id="rId1" Type="http://schemas.openxmlformats.org/officeDocument/2006/relationships/slideLayout" Target="../slideLayouts/slideLayout4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 /><Relationship Id="rId1" Type="http://schemas.openxmlformats.org/officeDocument/2006/relationships/slideLayout" Target="../slideLayouts/slideLayout1.xml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 /><Relationship Id="rId2" Type="http://schemas.openxmlformats.org/officeDocument/2006/relationships/image" Target="../media/image43.jpeg" /><Relationship Id="rId1" Type="http://schemas.openxmlformats.org/officeDocument/2006/relationships/slideLayout" Target="../slideLayouts/slideLayout7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 /><Relationship Id="rId2" Type="http://schemas.openxmlformats.org/officeDocument/2006/relationships/image" Target="../media/image45.jpeg" /><Relationship Id="rId1" Type="http://schemas.openxmlformats.org/officeDocument/2006/relationships/slideLayout" Target="../slideLayouts/slideLayout4.xml" 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9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 /><Relationship Id="rId1" Type="http://schemas.openxmlformats.org/officeDocument/2006/relationships/slideLayout" Target="../slideLayouts/slideLayout1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 /><Relationship Id="rId1" Type="http://schemas.openxmlformats.org/officeDocument/2006/relationships/slideLayout" Target="../slideLayouts/slideLayout8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 /><Relationship Id="rId1" Type="http://schemas.openxmlformats.org/officeDocument/2006/relationships/slideLayout" Target="../slideLayouts/slideLayout8.xml" 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 /><Relationship Id="rId2" Type="http://schemas.openxmlformats.org/officeDocument/2006/relationships/image" Target="../media/image51.jpe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 /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8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jpe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4.xml" /><Relationship Id="rId4" Type="http://schemas.openxmlformats.org/officeDocument/2006/relationships/image" Target="../media/image1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48586" name="Title 1"/>
          <p:cNvSpPr>
            <a:spLocks noGrp="1"/>
          </p:cNvSpPr>
          <p:nvPr>
            <p:ph type="title"/>
          </p:nvPr>
        </p:nvSpPr>
        <p:spPr>
          <a:xfrm>
            <a:off x="1961100" y="2719606"/>
            <a:ext cx="8269794" cy="1418787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Autofit/>
          </a:bodyPr>
          <a:lstStyle/>
          <a:p>
            <a:pPr rtl="1"/>
            <a:r>
              <a:rPr lang="en-US" sz="7200" b="1">
                <a:solidFill>
                  <a:srgbClr val="7030A0"/>
                </a:solidFill>
              </a:rPr>
              <a:t>السلام عليكم ورحمة الله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725C405A-469F-1045-8995-054F07721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12" y="146695"/>
            <a:ext cx="4313272" cy="24262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5688B24B-93D8-5C4D-AC31-648F1F09A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2661" y="58263"/>
            <a:ext cx="1681754" cy="16817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344" y="1465493"/>
            <a:ext cx="9109468" cy="4781279"/>
          </a:xfrm>
          <a:prstGeom prst="rect">
            <a:avLst/>
          </a:prstGeom>
        </p:spPr>
      </p:pic>
      <p:sp>
        <p:nvSpPr>
          <p:cNvPr id="1048611" name="Subtitle 5"/>
          <p:cNvSpPr>
            <a:spLocks noGrp="1"/>
          </p:cNvSpPr>
          <p:nvPr>
            <p:ph type="subTitle" idx="1"/>
          </p:nvPr>
        </p:nvSpPr>
        <p:spPr>
          <a:xfrm>
            <a:off x="2710272" y="225599"/>
            <a:ext cx="6801612" cy="1239894"/>
          </a:xfrm>
        </p:spPr>
        <p:txBody>
          <a:bodyPr/>
          <a:lstStyle/>
          <a:p>
            <a:pPr rtl="1"/>
            <a:r>
              <a:rPr lang="en-US" sz="5400" b="1"/>
              <a:t>المطار الدولى شاه جلال</a:t>
            </a:r>
            <a:r>
              <a:rPr lang="en-US" b="1"/>
              <a:t> (رح)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BA91B-DDBF-464D-A920-D39F0D495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1102" y="500158"/>
            <a:ext cx="7729728" cy="1188720"/>
          </a:xfrm>
        </p:spPr>
        <p:txBody>
          <a:bodyPr>
            <a:normAutofit/>
          </a:bodyPr>
          <a:lstStyle/>
          <a:p>
            <a:pPr rtl="1"/>
            <a:r>
              <a:rPr lang="en-US" sz="6000" b="1">
                <a:solidFill>
                  <a:srgbClr val="002060"/>
                </a:solidFill>
                <a:latin typeface="Tahoma" panose="020B0604030504040204" pitchFamily="34" charset="0"/>
              </a:rPr>
              <a:t>الدخول فى المطار</a:t>
            </a:r>
            <a:endParaRPr lang="en-US" sz="6000"/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C2C01E61-521D-394E-85B1-3AAEAD7603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54940" y="2135019"/>
            <a:ext cx="5807319" cy="3871545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5F57FB59-4836-AD4A-8720-79BA98556D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8647" y="2135018"/>
            <a:ext cx="5807319" cy="38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97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64D356-1E1A-514D-8042-759844B98C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2238" y="353463"/>
            <a:ext cx="7729728" cy="1188720"/>
          </a:xfrm>
        </p:spPr>
        <p:txBody>
          <a:bodyPr>
            <a:normAutofit/>
          </a:bodyPr>
          <a:lstStyle/>
          <a:p>
            <a:pPr rtl="1"/>
            <a:r>
              <a:rPr lang="ar-AE" sz="5400" b="1" i="0">
                <a:solidFill>
                  <a:srgbClr val="7030A0"/>
                </a:solidFill>
                <a:effectLst/>
                <a:latin typeface="Helvetica"/>
              </a:rPr>
              <a:t>التسجيل على الرحلة</a:t>
            </a:r>
            <a:endParaRPr lang="en-US" sz="5400">
              <a:solidFill>
                <a:srgbClr val="7030A0"/>
              </a:solidFill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4F57F7C0-7F98-394B-958D-816D364258E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0634" y="2317088"/>
            <a:ext cx="5856468" cy="4027475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9B758DDA-C641-D340-9C88-D2B32005C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0687" y="2317087"/>
            <a:ext cx="5856468" cy="402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50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Title 1"/>
          <p:cNvSpPr>
            <a:spLocks noGrp="1"/>
          </p:cNvSpPr>
          <p:nvPr>
            <p:ph type="title"/>
          </p:nvPr>
        </p:nvSpPr>
        <p:spPr>
          <a:xfrm>
            <a:off x="1991737" y="185958"/>
            <a:ext cx="8193879" cy="1233624"/>
          </a:xfrm>
          <a:noFill/>
          <a:ln>
            <a:noFill/>
          </a:ln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B0F0"/>
                </a:solidFill>
              </a:rPr>
              <a:t>تقديم جواز السفر إلى المؤظف</a:t>
            </a:r>
          </a:p>
        </p:txBody>
      </p:sp>
      <p:pic>
        <p:nvPicPr>
          <p:cNvPr id="2097158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648232"/>
            <a:ext cx="12192000" cy="52097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ctrTitle"/>
          </p:nvPr>
        </p:nvSpPr>
        <p:spPr>
          <a:xfrm>
            <a:off x="2463865" y="134470"/>
            <a:ext cx="7236964" cy="1439555"/>
          </a:xfrm>
          <a:noFill/>
          <a:ln>
            <a:noFill/>
          </a:ln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0070C0"/>
                </a:solidFill>
              </a:rPr>
              <a:t>اختبار جواز السفر</a:t>
            </a:r>
          </a:p>
        </p:txBody>
      </p:sp>
      <p:pic>
        <p:nvPicPr>
          <p:cNvPr id="2097159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0362"/>
            <a:ext cx="12192000" cy="516763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7B4A-0741-044C-A9F5-E4F6BE25B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7278" y="641265"/>
            <a:ext cx="2719503" cy="5575470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7030A0"/>
                </a:solidFill>
              </a:rPr>
              <a:t>استلام بطاقة الصعود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C54488CA-0A9A-2942-A0E2-AB6656026C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53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F02C5-9D17-1043-95A5-7176C4857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55" y="1308032"/>
            <a:ext cx="2479809" cy="4241935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002060"/>
                </a:solidFill>
              </a:rPr>
              <a:t>إجراءات</a:t>
            </a:r>
            <a:br>
              <a:rPr lang="en-US" sz="5400" b="1">
                <a:solidFill>
                  <a:srgbClr val="002060"/>
                </a:solidFill>
              </a:rPr>
            </a:br>
            <a:r>
              <a:rPr lang="en-US" sz="5400" b="1">
                <a:solidFill>
                  <a:srgbClr val="002060"/>
                </a:solidFill>
              </a:rPr>
              <a:t>الهجرة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02CCA9-81A3-6643-91ED-0FBE41728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4984" y="0"/>
            <a:ext cx="94170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01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CBD70-47E4-1345-807D-AF63EE957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200" y="1124137"/>
            <a:ext cx="2365313" cy="4609726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0070C0"/>
                </a:solidFill>
              </a:rPr>
              <a:t>التفتيش الأمنى النهائي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1FB1314-C5B0-8443-B210-B70D2C4865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781" y="0"/>
            <a:ext cx="93192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15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ext Placeholder 4"/>
          <p:cNvSpPr>
            <a:spLocks noGrp="1"/>
          </p:cNvSpPr>
          <p:nvPr>
            <p:ph type="body" idx="1"/>
          </p:nvPr>
        </p:nvSpPr>
        <p:spPr>
          <a:xfrm>
            <a:off x="976869" y="1629295"/>
            <a:ext cx="4270248" cy="704087"/>
          </a:xfrm>
        </p:spPr>
        <p:txBody>
          <a:bodyPr>
            <a:noAutofit/>
          </a:bodyPr>
          <a:lstStyle/>
          <a:p>
            <a:pPr rtl="1"/>
            <a:r>
              <a:rPr lang="en-US" sz="4800" b="1">
                <a:solidFill>
                  <a:srgbClr val="0070C0"/>
                </a:solidFill>
              </a:rPr>
              <a:t>الصعود</a:t>
            </a:r>
          </a:p>
        </p:txBody>
      </p:sp>
      <p:pic>
        <p:nvPicPr>
          <p:cNvPr id="2097167" name="Picture 12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151917" y="2738529"/>
            <a:ext cx="5723521" cy="3942179"/>
          </a:xfrm>
          <a:prstGeom prst="rect">
            <a:avLst/>
          </a:prstGeom>
        </p:spPr>
      </p:pic>
      <p:sp>
        <p:nvSpPr>
          <p:cNvPr id="104862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723036" y="1517758"/>
            <a:ext cx="4581281" cy="815624"/>
          </a:xfrm>
        </p:spPr>
        <p:txBody>
          <a:bodyPr>
            <a:noAutofit/>
          </a:bodyPr>
          <a:lstStyle/>
          <a:p>
            <a:pPr rtl="1"/>
            <a:r>
              <a:rPr lang="en-US" sz="4800" b="1">
                <a:solidFill>
                  <a:srgbClr val="0070C0"/>
                </a:solidFill>
              </a:rPr>
              <a:t>الإقامة على الكرسي</a:t>
            </a:r>
          </a:p>
        </p:txBody>
      </p:sp>
      <p:sp>
        <p:nvSpPr>
          <p:cNvPr id="1048628" name="Title 1"/>
          <p:cNvSpPr>
            <a:spLocks noGrp="1"/>
          </p:cNvSpPr>
          <p:nvPr>
            <p:ph type="title"/>
          </p:nvPr>
        </p:nvSpPr>
        <p:spPr>
          <a:xfrm>
            <a:off x="2108890" y="182317"/>
            <a:ext cx="7729728" cy="1188720"/>
          </a:xfrm>
        </p:spPr>
        <p:txBody>
          <a:bodyPr>
            <a:normAutofit/>
          </a:bodyPr>
          <a:lstStyle/>
          <a:p>
            <a:pPr rtl="1"/>
            <a:r>
              <a:rPr lang="en-US" sz="5400" b="1"/>
              <a:t>يصعد الراحل إلى الطائرة</a:t>
            </a:r>
          </a:p>
        </p:txBody>
      </p:sp>
      <p:pic>
        <p:nvPicPr>
          <p:cNvPr id="2097168" name="Picture 20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50233" y="2738530"/>
            <a:ext cx="5723521" cy="394217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Text Placeholder 4"/>
          <p:cNvSpPr>
            <a:spLocks noGrp="1"/>
          </p:cNvSpPr>
          <p:nvPr>
            <p:ph type="body" idx="1"/>
          </p:nvPr>
        </p:nvSpPr>
        <p:spPr>
          <a:xfrm>
            <a:off x="1045757" y="1576456"/>
            <a:ext cx="4270248" cy="1263577"/>
          </a:xfrm>
        </p:spPr>
        <p:txBody>
          <a:bodyPr>
            <a:noAutofit/>
          </a:bodyPr>
          <a:lstStyle/>
          <a:p>
            <a:pPr rtl="1"/>
            <a:r>
              <a:rPr lang="en-US" sz="4800" b="1">
                <a:solidFill>
                  <a:srgbClr val="00B050"/>
                </a:solidFill>
              </a:rPr>
              <a:t>الاستعداد</a:t>
            </a:r>
          </a:p>
        </p:txBody>
      </p:sp>
      <p:sp>
        <p:nvSpPr>
          <p:cNvPr id="104863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912871" y="1696303"/>
            <a:ext cx="4270248" cy="1023883"/>
          </a:xfrm>
        </p:spPr>
        <p:txBody>
          <a:bodyPr>
            <a:noAutofit/>
          </a:bodyPr>
          <a:lstStyle/>
          <a:p>
            <a:pPr rtl="1"/>
            <a:r>
              <a:rPr lang="en-US" sz="4800" b="1">
                <a:solidFill>
                  <a:srgbClr val="00B050"/>
                </a:solidFill>
              </a:rPr>
              <a:t>الطيران</a:t>
            </a:r>
          </a:p>
        </p:txBody>
      </p:sp>
      <p:sp>
        <p:nvSpPr>
          <p:cNvPr id="1048631" name="Title 1"/>
          <p:cNvSpPr>
            <a:spLocks noGrp="1"/>
          </p:cNvSpPr>
          <p:nvPr>
            <p:ph type="title"/>
          </p:nvPr>
        </p:nvSpPr>
        <p:spPr>
          <a:xfrm>
            <a:off x="1869520" y="267890"/>
            <a:ext cx="8489837" cy="1428413"/>
          </a:xfrm>
        </p:spPr>
        <p:txBody>
          <a:bodyPr>
            <a:noAutofit/>
          </a:bodyPr>
          <a:lstStyle/>
          <a:p>
            <a:pPr rtl="1"/>
            <a:r>
              <a:rPr lang="en-US" sz="5400" b="1">
                <a:solidFill>
                  <a:srgbClr val="002060"/>
                </a:solidFill>
              </a:rPr>
              <a:t>تغادر الطائرة</a:t>
            </a:r>
          </a:p>
        </p:txBody>
      </p:sp>
      <p:pic>
        <p:nvPicPr>
          <p:cNvPr id="2097169" name="Picture 13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270494" y="2959880"/>
            <a:ext cx="5555003" cy="3568055"/>
          </a:xfrm>
          <a:prstGeom prst="rect">
            <a:avLst/>
          </a:prstGeom>
        </p:spPr>
      </p:pic>
      <p:pic>
        <p:nvPicPr>
          <p:cNvPr id="2097170" name="Picture 2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03380" y="2959880"/>
            <a:ext cx="5555002" cy="3568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C0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950" y="1344705"/>
            <a:ext cx="6896100" cy="4038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Title 5"/>
          <p:cNvSpPr>
            <a:spLocks noGrp="1"/>
          </p:cNvSpPr>
          <p:nvPr>
            <p:ph type="title"/>
          </p:nvPr>
        </p:nvSpPr>
        <p:spPr>
          <a:xfrm>
            <a:off x="2210761" y="915794"/>
            <a:ext cx="7729728" cy="1188720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chemeClr val="accent3"/>
                </a:solidFill>
              </a:rPr>
              <a:t>الطائرة مرفرفة فى الجو</a:t>
            </a:r>
          </a:p>
        </p:txBody>
      </p:sp>
      <p:pic>
        <p:nvPicPr>
          <p:cNvPr id="2097171" name="Picture 1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2974678"/>
            <a:ext cx="6116375" cy="3675503"/>
          </a:xfrm>
          <a:prstGeom prst="rect">
            <a:avLst/>
          </a:prstGeom>
        </p:spPr>
      </p:pic>
      <p:pic>
        <p:nvPicPr>
          <p:cNvPr id="2097172" name="Picture 25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16375" y="2974677"/>
            <a:ext cx="6075625" cy="36755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Title 5"/>
          <p:cNvSpPr>
            <a:spLocks noGrp="1"/>
          </p:cNvSpPr>
          <p:nvPr>
            <p:ph type="title"/>
          </p:nvPr>
        </p:nvSpPr>
        <p:spPr>
          <a:xfrm>
            <a:off x="2267810" y="206767"/>
            <a:ext cx="7729728" cy="1188720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002060"/>
                </a:solidFill>
              </a:rPr>
              <a:t>هبوط الطائرة</a:t>
            </a:r>
          </a:p>
        </p:txBody>
      </p:sp>
      <p:pic>
        <p:nvPicPr>
          <p:cNvPr id="2097173" name="Picture 9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188203"/>
            <a:ext cx="6060608" cy="4669797"/>
          </a:xfrm>
          <a:prstGeom prst="rect">
            <a:avLst/>
          </a:prstGeom>
        </p:spPr>
      </p:pic>
      <p:pic>
        <p:nvPicPr>
          <p:cNvPr id="2097174" name="Pictur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60608" y="2188203"/>
            <a:ext cx="6131392" cy="466979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Title 5"/>
          <p:cNvSpPr>
            <a:spLocks noGrp="1"/>
          </p:cNvSpPr>
          <p:nvPr>
            <p:ph type="title"/>
          </p:nvPr>
        </p:nvSpPr>
        <p:spPr>
          <a:xfrm>
            <a:off x="336325" y="427335"/>
            <a:ext cx="1216200" cy="6003330"/>
          </a:xfrm>
        </p:spPr>
        <p:txBody>
          <a:bodyPr vert="vert270">
            <a:normAutofit/>
          </a:bodyPr>
          <a:lstStyle/>
          <a:p>
            <a:pPr rtl="1"/>
            <a:r>
              <a:rPr lang="en-US" sz="5400" b="1">
                <a:solidFill>
                  <a:srgbClr val="FF0000"/>
                </a:solidFill>
              </a:rPr>
              <a:t>الهبوط من الطائرة</a:t>
            </a:r>
          </a:p>
        </p:txBody>
      </p:sp>
      <p:pic>
        <p:nvPicPr>
          <p:cNvPr id="2097175" name="Picture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0909" y="0"/>
            <a:ext cx="103510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Picture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23755" y="2188032"/>
            <a:ext cx="5674664" cy="3811091"/>
          </a:xfrm>
          <a:prstGeom prst="rect">
            <a:avLst/>
          </a:prstGeom>
        </p:spPr>
      </p:pic>
      <p:sp>
        <p:nvSpPr>
          <p:cNvPr id="1048643" name="Title 5"/>
          <p:cNvSpPr>
            <a:spLocks noGrp="1"/>
          </p:cNvSpPr>
          <p:nvPr>
            <p:ph type="title"/>
          </p:nvPr>
        </p:nvSpPr>
        <p:spPr>
          <a:xfrm>
            <a:off x="2231352" y="180788"/>
            <a:ext cx="7729728" cy="1188720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002060"/>
                </a:solidFill>
              </a:rPr>
              <a:t>استلام الأمتعة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EA1B87E-8251-164D-AD7B-D6BD9C5EB79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248395" y="2188032"/>
            <a:ext cx="5674664" cy="381109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9DDFCA2-6CE3-C040-BC53-563CF61D7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322" y="468676"/>
            <a:ext cx="8888637" cy="1235735"/>
          </a:xfrm>
        </p:spPr>
        <p:txBody>
          <a:bodyPr>
            <a:noAutofit/>
          </a:bodyPr>
          <a:lstStyle/>
          <a:p>
            <a:pPr rtl="1"/>
            <a:r>
              <a:rPr lang="en-US" sz="5400" b="1">
                <a:solidFill>
                  <a:srgbClr val="06C0C5"/>
                </a:solidFill>
              </a:rPr>
              <a:t>الخروج بعد إتمام جميع الإجراءات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C8156870-71A5-FF4D-9DB7-7AD104187EF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2205215"/>
            <a:ext cx="5722470" cy="380928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0ADAA3B8-8DD1-534F-A3FF-5B140AC92B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70605" y="2205216"/>
            <a:ext cx="6342162" cy="380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4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Title 5"/>
          <p:cNvSpPr>
            <a:spLocks noGrp="1"/>
          </p:cNvSpPr>
          <p:nvPr>
            <p:ph type="title"/>
          </p:nvPr>
        </p:nvSpPr>
        <p:spPr>
          <a:xfrm>
            <a:off x="2194462" y="218991"/>
            <a:ext cx="7729728" cy="1188720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70C0"/>
                </a:solidFill>
              </a:rPr>
              <a:t>الخروج من المطار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8B1A34C-D212-394C-ACE1-98D8CEAF48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42695" y="1990522"/>
            <a:ext cx="5620784" cy="4390719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4108EE7-FA19-FD47-A7E1-E3B74E852B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0371" y="1990522"/>
            <a:ext cx="5620784" cy="43907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363C4-6A77-A64F-8E7A-D1CB994CD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08413" y="330650"/>
            <a:ext cx="7805736" cy="73289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rtl="1"/>
            <a:r>
              <a:rPr lang="en-US" sz="5400" b="1">
                <a:solidFill>
                  <a:schemeClr val="tx1"/>
                </a:solidFill>
              </a:rPr>
              <a:t>هيا نعرف إجراءات المطار والمغادرة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0C1D3E-68AF-E843-BC78-52E085EE8E82}"/>
              </a:ext>
            </a:extLst>
          </p:cNvPr>
          <p:cNvSpPr txBox="1"/>
          <p:nvPr/>
        </p:nvSpPr>
        <p:spPr>
          <a:xfrm>
            <a:off x="476428" y="1056219"/>
            <a:ext cx="10751865" cy="56323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as-IN" sz="4000" b="1">
                <a:solidFill>
                  <a:srgbClr val="352641"/>
                </a:solidFill>
              </a:rPr>
              <a:t>বিমান সফরে যে ধাপগুলো অনুসরণ করা হয়</a:t>
            </a:r>
            <a:r>
              <a:rPr lang="en-US" sz="4000" b="1">
                <a:solidFill>
                  <a:srgbClr val="352641"/>
                </a:solidFill>
              </a:rPr>
              <a:t>…</a:t>
            </a:r>
          </a:p>
          <a:p>
            <a:pPr algn="l"/>
            <a:r>
              <a:rPr lang="as-IN" sz="4000" b="1">
                <a:solidFill>
                  <a:srgbClr val="352641"/>
                </a:solidFill>
              </a:rPr>
              <a:t>১। টিকেট বুকিং</a:t>
            </a:r>
            <a:endParaRPr lang="en-US" sz="4000" b="1">
              <a:solidFill>
                <a:srgbClr val="352641"/>
              </a:solidFill>
            </a:endParaRPr>
          </a:p>
          <a:p>
            <a:pPr algn="l"/>
            <a:r>
              <a:rPr lang="as-IN" sz="4000" b="1">
                <a:solidFill>
                  <a:srgbClr val="352641"/>
                </a:solidFill>
              </a:rPr>
              <a:t>২। ফ্লাইটের জন্য প্রস্তুতি</a:t>
            </a:r>
            <a:r>
              <a:rPr lang="en-US" sz="4000" b="1">
                <a:solidFill>
                  <a:srgbClr val="352641"/>
                </a:solidFill>
              </a:rPr>
              <a:t> </a:t>
            </a:r>
            <a:r>
              <a:rPr lang="as-IN" sz="4000" b="1">
                <a:solidFill>
                  <a:srgbClr val="352641"/>
                </a:solidFill>
              </a:rPr>
              <a:t>[পাসপোর্ট ও ভিসাসহ প্রয়োজনীয় সব কাগজপত্র, লাগেজ ইত্যাদি।] </a:t>
            </a:r>
            <a:endParaRPr lang="en-US" sz="4000" b="1">
              <a:solidFill>
                <a:srgbClr val="352641"/>
              </a:solidFill>
            </a:endParaRPr>
          </a:p>
          <a:p>
            <a:pPr algn="l"/>
            <a:r>
              <a:rPr lang="as-IN" sz="4000" b="1">
                <a:solidFill>
                  <a:srgbClr val="352641"/>
                </a:solidFill>
              </a:rPr>
              <a:t>৩। চেক ইন</a:t>
            </a:r>
            <a:endParaRPr lang="en-US" sz="4000" b="1">
              <a:solidFill>
                <a:srgbClr val="352641"/>
              </a:solidFill>
            </a:endParaRPr>
          </a:p>
          <a:p>
            <a:pPr algn="l"/>
            <a:r>
              <a:rPr lang="as-IN" sz="4000" b="1">
                <a:solidFill>
                  <a:srgbClr val="352641"/>
                </a:solidFill>
              </a:rPr>
              <a:t>৪। বোর্ডিং পাস</a:t>
            </a:r>
            <a:endParaRPr lang="en-US" sz="4000" b="1">
              <a:solidFill>
                <a:srgbClr val="352641"/>
              </a:solidFill>
            </a:endParaRPr>
          </a:p>
          <a:p>
            <a:pPr algn="l"/>
            <a:r>
              <a:rPr lang="as-IN" sz="4000" b="1">
                <a:solidFill>
                  <a:srgbClr val="352641"/>
                </a:solidFill>
              </a:rPr>
              <a:t>৫। ইমিগ্রেশন</a:t>
            </a:r>
            <a:endParaRPr lang="en-US" sz="4000" b="1">
              <a:solidFill>
                <a:srgbClr val="352641"/>
              </a:solidFill>
            </a:endParaRPr>
          </a:p>
          <a:p>
            <a:pPr algn="l"/>
            <a:r>
              <a:rPr lang="as-IN" sz="4000" b="1">
                <a:solidFill>
                  <a:srgbClr val="352641"/>
                </a:solidFill>
              </a:rPr>
              <a:t>৬। চূড়ান্ত চেকিং</a:t>
            </a:r>
            <a:endParaRPr lang="en-US" sz="4000" b="1">
              <a:solidFill>
                <a:srgbClr val="352641"/>
              </a:solidFill>
            </a:endParaRPr>
          </a:p>
          <a:p>
            <a:pPr algn="l"/>
            <a:r>
              <a:rPr lang="as-IN" sz="4000" b="1">
                <a:solidFill>
                  <a:srgbClr val="352641"/>
                </a:solidFill>
              </a:rPr>
              <a:t>৭। বোর্ডিং</a:t>
            </a:r>
            <a:endParaRPr lang="en-US" sz="4000" b="1">
              <a:solidFill>
                <a:srgbClr val="352641"/>
              </a:solidFill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5D0C6547-05C3-DD48-BEF5-838851B55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933" y="3660905"/>
            <a:ext cx="5587344" cy="30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7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9" name="Picture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3988" y="0"/>
            <a:ext cx="5141467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80" name="Picture 8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7029144" y="0"/>
            <a:ext cx="5122293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48" name="TextBox 2"/>
          <p:cNvSpPr txBox="1"/>
          <p:nvPr/>
        </p:nvSpPr>
        <p:spPr>
          <a:xfrm>
            <a:off x="5649322" y="105128"/>
            <a:ext cx="923330" cy="67528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vert="vert270" wrap="square" rtlCol="0">
            <a:spAutoFit/>
          </a:bodyPr>
          <a:lstStyle/>
          <a:p>
            <a:pPr algn="ctr" rtl="1"/>
            <a:r>
              <a:rPr lang="ar-AE" sz="4800" b="1">
                <a:solidFill>
                  <a:schemeClr val="bg1"/>
                </a:solidFill>
              </a:rPr>
              <a:t>الحوار </a:t>
            </a:r>
            <a:r>
              <a:rPr lang="en-US" sz="4800" b="1">
                <a:solidFill>
                  <a:schemeClr val="bg1"/>
                </a:solidFill>
              </a:rPr>
              <a:t> </a:t>
            </a:r>
            <a:r>
              <a:rPr lang="ar-AE" sz="4800" b="1">
                <a:solidFill>
                  <a:schemeClr val="bg1"/>
                </a:solidFill>
              </a:rPr>
              <a:t>فى "دخول فى المطار"</a:t>
            </a:r>
            <a:endParaRPr lang="en-US" sz="4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Title 5"/>
          <p:cNvSpPr>
            <a:spLocks noGrp="1"/>
          </p:cNvSpPr>
          <p:nvPr>
            <p:ph type="title"/>
          </p:nvPr>
        </p:nvSpPr>
        <p:spPr>
          <a:xfrm>
            <a:off x="5183212" y="0"/>
            <a:ext cx="1825576" cy="6858000"/>
          </a:xfr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>
            <a:normAutofit/>
          </a:bodyPr>
          <a:lstStyle/>
          <a:p>
            <a:pPr rtl="1"/>
            <a:r>
              <a:rPr lang="ar-AE" sz="4800" b="1">
                <a:solidFill>
                  <a:schemeClr val="bg1"/>
                </a:solidFill>
              </a:rPr>
              <a:t>الحوار</a:t>
            </a:r>
            <a:r>
              <a:rPr lang="en-US" sz="4800" b="1">
                <a:solidFill>
                  <a:schemeClr val="bg1"/>
                </a:solidFill>
              </a:rPr>
              <a:t> </a:t>
            </a:r>
            <a:r>
              <a:rPr lang="ar-AE" sz="4800" b="1">
                <a:solidFill>
                  <a:schemeClr val="bg1"/>
                </a:solidFill>
              </a:rPr>
              <a:t>فى "خروج من المطار"</a:t>
            </a:r>
            <a:endParaRPr lang="en-US" sz="4800" b="1">
              <a:solidFill>
                <a:schemeClr val="bg1"/>
              </a:solidFill>
            </a:endParaRPr>
          </a:p>
        </p:txBody>
      </p:sp>
      <p:pic>
        <p:nvPicPr>
          <p:cNvPr id="2097181" name="Picture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51832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97182" name="Picture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08788" y="0"/>
            <a:ext cx="5183212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3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482" y="0"/>
            <a:ext cx="12196482" cy="6858000"/>
          </a:xfrm>
          <a:prstGeom prst="rect">
            <a:avLst/>
          </a:prstGeom>
        </p:spPr>
      </p:pic>
      <p:sp>
        <p:nvSpPr>
          <p:cNvPr id="1048650" name="Title 1"/>
          <p:cNvSpPr>
            <a:spLocks noGrp="1"/>
          </p:cNvSpPr>
          <p:nvPr>
            <p:ph type="ctrTitle"/>
          </p:nvPr>
        </p:nvSpPr>
        <p:spPr>
          <a:xfrm>
            <a:off x="2460811" y="0"/>
            <a:ext cx="6785875" cy="1512904"/>
          </a:xfrm>
          <a:noFill/>
          <a:ln>
            <a:noFill/>
          </a:ln>
        </p:spPr>
        <p:txBody>
          <a:bodyPr>
            <a:normAutofit/>
          </a:bodyPr>
          <a:lstStyle/>
          <a:p>
            <a:pPr rtl="1"/>
            <a:r>
              <a:rPr lang="en-US" sz="6000" b="1">
                <a:solidFill>
                  <a:srgbClr val="002060"/>
                </a:solidFill>
              </a:rPr>
              <a:t>المفردات الحديثة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itle 1"/>
          <p:cNvSpPr>
            <a:spLocks noGrp="1"/>
          </p:cNvSpPr>
          <p:nvPr>
            <p:ph type="title"/>
          </p:nvPr>
        </p:nvSpPr>
        <p:spPr>
          <a:xfrm>
            <a:off x="765448" y="422362"/>
            <a:ext cx="4494998" cy="1134640"/>
          </a:xfrm>
        </p:spPr>
        <p:txBody>
          <a:bodyPr/>
          <a:lstStyle/>
          <a:p>
            <a:r>
              <a:rPr lang="en-US" sz="5400" b="1">
                <a:solidFill>
                  <a:srgbClr val="0070C0"/>
                </a:solidFill>
              </a:rPr>
              <a:t>Identity</a:t>
            </a:r>
            <a:r>
              <a:rPr lang="en-US"/>
              <a:t> </a:t>
            </a:r>
          </a:p>
        </p:txBody>
      </p:sp>
      <p:pic>
        <p:nvPicPr>
          <p:cNvPr id="2097154" name="Picture 6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7859" b="785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048600" name="Text Placeholder 4"/>
          <p:cNvSpPr>
            <a:spLocks noGrp="1"/>
          </p:cNvSpPr>
          <p:nvPr>
            <p:ph type="body" sz="half" idx="2"/>
          </p:nvPr>
        </p:nvSpPr>
        <p:spPr>
          <a:xfrm>
            <a:off x="135691" y="2492184"/>
            <a:ext cx="5754513" cy="3247265"/>
          </a:xfrm>
        </p:spPr>
        <p:txBody>
          <a:bodyPr>
            <a:noAutofit/>
          </a:bodyPr>
          <a:lstStyle/>
          <a:p>
            <a:r>
              <a:rPr lang="en-US" sz="4400" b="1">
                <a:solidFill>
                  <a:srgbClr val="7030A0"/>
                </a:solidFill>
              </a:rPr>
              <a:t>Mohamma Ala Uddin</a:t>
            </a:r>
          </a:p>
          <a:p>
            <a:r>
              <a:rPr lang="en-US" sz="3200" b="1">
                <a:solidFill>
                  <a:srgbClr val="002060"/>
                </a:solidFill>
              </a:rPr>
              <a:t>Arabic Lecturer</a:t>
            </a:r>
          </a:p>
          <a:p>
            <a:r>
              <a:rPr lang="en-US" sz="2400" b="1">
                <a:solidFill>
                  <a:schemeClr val="tx1"/>
                </a:solidFill>
              </a:rPr>
              <a:t>Chattagram Nesaria Kamil Madrasah</a:t>
            </a:r>
          </a:p>
          <a:p>
            <a:r>
              <a:rPr lang="en-US" sz="3200" b="1"/>
              <a:t>Pahartali, Chattogram. </a:t>
            </a:r>
          </a:p>
          <a:p>
            <a:r>
              <a:rPr lang="en-US" sz="3200" b="1">
                <a:solidFill>
                  <a:schemeClr val="accent3"/>
                </a:solidFill>
              </a:rPr>
              <a:t>alauddin.bd1952@gmail.com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6557304" y="328271"/>
            <a:ext cx="5189135" cy="1669553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00B050"/>
                </a:solidFill>
              </a:rPr>
              <a:t>العمل الانفرادى</a:t>
            </a:r>
          </a:p>
        </p:txBody>
      </p:sp>
      <p:graphicFrame>
        <p:nvGraphicFramePr>
          <p:cNvPr id="4194304" name="Table 4"/>
          <p:cNvGraphicFramePr>
            <a:graphicFrameLocks noGrp="1"/>
          </p:cNvGraphicFramePr>
          <p:nvPr/>
        </p:nvGraphicFramePr>
        <p:xfrm>
          <a:off x="0" y="0"/>
          <a:ext cx="6111744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558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35431">
                <a:tc>
                  <a:txBody>
                    <a:bodyPr/>
                    <a:lstStyle/>
                    <a:p>
                      <a:pPr algn="ctr"/>
                      <a:r>
                        <a:rPr lang="en-US" sz="440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440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76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دخول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تاكيد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376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الإندونيسية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جواز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376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الحجز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لون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376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السفر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رحلة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376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الحقيبة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الخطوط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53761"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سعيدة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600" b="1"/>
                        <a:t>تاشيرة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2097188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44" y="3847220"/>
            <a:ext cx="6080256" cy="2705100"/>
          </a:xfrm>
          <a:prstGeom prst="rect">
            <a:avLst/>
          </a:prstGeom>
        </p:spPr>
      </p:pic>
      <p:sp>
        <p:nvSpPr>
          <p:cNvPr id="1048656" name="TextBox 7"/>
          <p:cNvSpPr txBox="1"/>
          <p:nvPr/>
        </p:nvSpPr>
        <p:spPr>
          <a:xfrm>
            <a:off x="6494789" y="2137692"/>
            <a:ext cx="5314166" cy="1539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800" b="1">
                <a:solidFill>
                  <a:srgbClr val="002060"/>
                </a:solidFill>
              </a:rPr>
              <a:t>صل بين الكلمتين لتصححا تعبيرا مناسبا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Title 1"/>
          <p:cNvSpPr>
            <a:spLocks noGrp="1"/>
          </p:cNvSpPr>
          <p:nvPr>
            <p:ph type="title"/>
          </p:nvPr>
        </p:nvSpPr>
        <p:spPr>
          <a:xfrm>
            <a:off x="769620" y="679080"/>
            <a:ext cx="4486656" cy="1141497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0070C0"/>
                </a:solidFill>
              </a:rPr>
              <a:t>العمل بين الاثنين</a:t>
            </a:r>
          </a:p>
        </p:txBody>
      </p:sp>
      <p:pic>
        <p:nvPicPr>
          <p:cNvPr id="2097189" name="Picture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203277" y="2600226"/>
            <a:ext cx="5903265" cy="40934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58" name="Text Placeholder 4"/>
          <p:cNvSpPr>
            <a:spLocks noGrp="1"/>
          </p:cNvSpPr>
          <p:nvPr>
            <p:ph type="body" sz="half" idx="2"/>
          </p:nvPr>
        </p:nvSpPr>
        <p:spPr>
          <a:xfrm>
            <a:off x="444386" y="2600226"/>
            <a:ext cx="5137124" cy="3706748"/>
          </a:xfrm>
        </p:spPr>
        <p:txBody>
          <a:bodyPr anchor="ctr">
            <a:noAutofit/>
          </a:bodyPr>
          <a:lstStyle/>
          <a:p>
            <a:pPr algn="just" rtl="1"/>
            <a:r>
              <a:rPr lang="en-US" sz="4400" b="1">
                <a:solidFill>
                  <a:srgbClr val="6600CC"/>
                </a:solidFill>
              </a:rPr>
              <a:t>يفرق الأستاذ الطلاب مثنى مثنى، ويجعل أحدهما مؤظفا والآخر مسافرا، ويأمرهم أن يحاورا على الموضوع.</a:t>
            </a:r>
            <a:endParaRPr lang="en-US" sz="4400">
              <a:solidFill>
                <a:srgbClr val="6600CC"/>
              </a:solidFill>
            </a:endParaRPr>
          </a:p>
        </p:txBody>
      </p:sp>
      <p:sp>
        <p:nvSpPr>
          <p:cNvPr id="1048659" name="TextBox 2"/>
          <p:cNvSpPr txBox="1"/>
          <p:nvPr/>
        </p:nvSpPr>
        <p:spPr>
          <a:xfrm>
            <a:off x="7151297" y="989580"/>
            <a:ext cx="4007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800" b="1">
                <a:solidFill>
                  <a:srgbClr val="800000"/>
                </a:solidFill>
              </a:rPr>
              <a:t>تمرين الحوار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>
          <a:xfrm>
            <a:off x="769620" y="513462"/>
            <a:ext cx="4486656" cy="1141497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7030A0"/>
                </a:solidFill>
              </a:rPr>
              <a:t>العمل الجماعى</a:t>
            </a:r>
          </a:p>
        </p:txBody>
      </p:sp>
      <p:pic>
        <p:nvPicPr>
          <p:cNvPr id="2097190" name="Pictur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64843" y="2119494"/>
            <a:ext cx="6127157" cy="4136285"/>
          </a:xfrm>
          <a:prstGeom prst="rect">
            <a:avLst/>
          </a:prstGeom>
        </p:spPr>
      </p:pic>
      <p:sp>
        <p:nvSpPr>
          <p:cNvPr id="1048661" name="Text Placeholder 3"/>
          <p:cNvSpPr>
            <a:spLocks noGrp="1"/>
          </p:cNvSpPr>
          <p:nvPr>
            <p:ph type="body" sz="half" idx="2"/>
          </p:nvPr>
        </p:nvSpPr>
        <p:spPr>
          <a:xfrm>
            <a:off x="622774" y="2947697"/>
            <a:ext cx="4780348" cy="3308082"/>
          </a:xfrm>
        </p:spPr>
        <p:txBody>
          <a:bodyPr>
            <a:noAutofit/>
          </a:bodyPr>
          <a:lstStyle/>
          <a:p>
            <a:pPr algn="justLow" rtl="1"/>
            <a:r>
              <a:rPr lang="en-US" sz="4800" b="1">
                <a:solidFill>
                  <a:srgbClr val="993300"/>
                </a:solidFill>
              </a:rPr>
              <a:t>استخرج من الحوار المصار والأسماء الجامدة والمشتقة ثم اكتبها علىحدة.</a:t>
            </a:r>
          </a:p>
        </p:txBody>
      </p:sp>
      <p:sp>
        <p:nvSpPr>
          <p:cNvPr id="1048662" name="TextBox 6"/>
          <p:cNvSpPr txBox="1"/>
          <p:nvPr/>
        </p:nvSpPr>
        <p:spPr>
          <a:xfrm>
            <a:off x="6014910" y="424193"/>
            <a:ext cx="6177090" cy="1412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4400" b="1">
                <a:solidFill>
                  <a:srgbClr val="7030A0"/>
                </a:solidFill>
              </a:rPr>
              <a:t>يشتغل الطلاب</a:t>
            </a:r>
          </a:p>
          <a:p>
            <a:pPr algn="ctr" rtl="1"/>
            <a:r>
              <a:rPr lang="en-US" sz="4400" b="1">
                <a:solidFill>
                  <a:srgbClr val="7030A0"/>
                </a:solidFill>
              </a:rPr>
              <a:t>فى حل المشكلة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Title 1"/>
          <p:cNvSpPr>
            <a:spLocks noGrp="1"/>
          </p:cNvSpPr>
          <p:nvPr>
            <p:ph type="title"/>
          </p:nvPr>
        </p:nvSpPr>
        <p:spPr>
          <a:xfrm>
            <a:off x="4870756" y="0"/>
            <a:ext cx="7321243" cy="1540299"/>
          </a:xfrm>
          <a:solidFill>
            <a:schemeClr val="accent3">
              <a:lumMod val="75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chemeClr val="bg1"/>
                </a:solidFill>
              </a:rPr>
              <a:t>اختبار التقييم</a:t>
            </a:r>
          </a:p>
        </p:txBody>
      </p:sp>
      <p:pic>
        <p:nvPicPr>
          <p:cNvPr id="2097186" name="Picture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08259" y="1367067"/>
            <a:ext cx="7283738" cy="549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97187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21" y="1367067"/>
            <a:ext cx="4870755" cy="365590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>
          <a:xfrm>
            <a:off x="824256" y="1002949"/>
            <a:ext cx="2530344" cy="1615113"/>
          </a:xfrm>
        </p:spPr>
        <p:txBody>
          <a:bodyPr>
            <a:normAutofit fontScale="90000"/>
          </a:bodyPr>
          <a:lstStyle/>
          <a:p>
            <a:pPr rtl="1"/>
            <a:r>
              <a:rPr lang="en-US" sz="5400" b="1">
                <a:solidFill>
                  <a:srgbClr val="002060"/>
                </a:solidFill>
              </a:rPr>
              <a:t>الواجب</a:t>
            </a:r>
            <a:br>
              <a:rPr lang="en-US" sz="5400" b="1">
                <a:solidFill>
                  <a:srgbClr val="002060"/>
                </a:solidFill>
              </a:rPr>
            </a:br>
            <a:r>
              <a:rPr lang="en-US" sz="5400" b="1">
                <a:solidFill>
                  <a:srgbClr val="002060"/>
                </a:solidFill>
              </a:rPr>
              <a:t>المنزلى</a:t>
            </a:r>
          </a:p>
        </p:txBody>
      </p:sp>
      <p:pic>
        <p:nvPicPr>
          <p:cNvPr id="2097184" name="Pictur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856" y="0"/>
            <a:ext cx="8013143" cy="6858000"/>
          </a:xfrm>
          <a:prstGeom prst="rect">
            <a:avLst/>
          </a:prstGeom>
        </p:spPr>
      </p:pic>
      <p:pic>
        <p:nvPicPr>
          <p:cNvPr id="209718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429000"/>
            <a:ext cx="4178857" cy="3134143"/>
          </a:xfrm>
          <a:prstGeom prst="rect">
            <a:avLst/>
          </a:prstGeom>
        </p:spPr>
      </p:pic>
      <p:sp>
        <p:nvSpPr>
          <p:cNvPr id="1048652" name="TextBox 7"/>
          <p:cNvSpPr txBox="1"/>
          <p:nvPr/>
        </p:nvSpPr>
        <p:spPr>
          <a:xfrm>
            <a:off x="4418722" y="56179"/>
            <a:ext cx="7533410" cy="1691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rtl="1"/>
            <a:r>
              <a:rPr lang="ar-AE" sz="5400" b="1">
                <a:solidFill>
                  <a:schemeClr val="bg1"/>
                </a:solidFill>
              </a:rPr>
              <a:t>اكتب فقرة مختصرة على</a:t>
            </a:r>
            <a:endParaRPr lang="en-US" sz="5400" b="1">
              <a:solidFill>
                <a:schemeClr val="bg1"/>
              </a:solidFill>
            </a:endParaRPr>
          </a:p>
          <a:p>
            <a:pPr algn="ctr" rtl="1"/>
            <a:r>
              <a:rPr lang="ar-AE" sz="5400" b="1">
                <a:solidFill>
                  <a:schemeClr val="bg1"/>
                </a:solidFill>
              </a:rPr>
              <a:t>"المطار الدولى شاح جلال </a:t>
            </a:r>
            <a:r>
              <a:rPr lang="ar-AE" sz="3200" b="1">
                <a:solidFill>
                  <a:schemeClr val="bg1"/>
                </a:solidFill>
              </a:rPr>
              <a:t>(رح)</a:t>
            </a:r>
            <a:r>
              <a:rPr lang="ar-AE" sz="5400" b="1">
                <a:solidFill>
                  <a:schemeClr val="bg1"/>
                </a:solidFill>
              </a:rPr>
              <a:t>".</a:t>
            </a:r>
            <a:endParaRPr lang="en-US" sz="5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2241B-88F5-AD46-82D0-3B709D334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61868"/>
            <a:ext cx="8991600" cy="1645920"/>
          </a:xfrm>
          <a:solidFill>
            <a:srgbClr val="352641"/>
          </a:solidFill>
        </p:spPr>
        <p:txBody>
          <a:bodyPr>
            <a:normAutofit/>
          </a:bodyPr>
          <a:lstStyle/>
          <a:p>
            <a:pPr rtl="1"/>
            <a:r>
              <a:rPr lang="ar-AE" sz="6000" b="1">
                <a:solidFill>
                  <a:schemeClr val="tx1"/>
                </a:solidFill>
                <a:effectLst/>
              </a:rPr>
              <a:t>شكرا لانضمامك إلينا</a:t>
            </a:r>
            <a:endParaRPr lang="en-US" sz="6000" b="1">
              <a:solidFill>
                <a:schemeClr val="tx1"/>
              </a:solidFill>
            </a:endParaRPr>
          </a:p>
        </p:txBody>
      </p:sp>
      <p:pic>
        <p:nvPicPr>
          <p:cNvPr id="14" name="Picture 14">
            <a:extLst>
              <a:ext uri="{FF2B5EF4-FFF2-40B4-BE49-F238E27FC236}">
                <a16:creationId xmlns:a16="http://schemas.microsoft.com/office/drawing/2014/main" id="{048B180F-8164-094D-891D-9757EBFD4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088953"/>
            <a:ext cx="4572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239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>
          <a:xfrm>
            <a:off x="552520" y="0"/>
            <a:ext cx="5000391" cy="3300643"/>
          </a:xfrm>
        </p:spPr>
        <p:txBody>
          <a:bodyPr>
            <a:normAutofit/>
          </a:bodyPr>
          <a:lstStyle/>
          <a:p>
            <a:pPr rtl="1"/>
            <a:r>
              <a:rPr lang="en-US" sz="6000" b="1">
                <a:solidFill>
                  <a:srgbClr val="0070C0"/>
                </a:solidFill>
              </a:rPr>
              <a:t>تعارف الدرس</a:t>
            </a:r>
            <a:br>
              <a:rPr lang="en-US" sz="6000" b="1">
                <a:solidFill>
                  <a:srgbClr val="0070C0"/>
                </a:solidFill>
              </a:rPr>
            </a:br>
            <a:br>
              <a:rPr lang="en-US" sz="2400" b="1">
                <a:solidFill>
                  <a:srgbClr val="0070C0"/>
                </a:solidFill>
              </a:rPr>
            </a:br>
            <a:r>
              <a:rPr lang="en-US" sz="4900" b="1">
                <a:solidFill>
                  <a:srgbClr val="002060"/>
                </a:solidFill>
              </a:rPr>
              <a:t>الوحدة السادسة </a:t>
            </a:r>
            <a:br>
              <a:rPr lang="en-US" sz="4900" b="1">
                <a:solidFill>
                  <a:srgbClr val="002060"/>
                </a:solidFill>
              </a:rPr>
            </a:br>
            <a:r>
              <a:rPr lang="en-US" sz="4900" b="1">
                <a:solidFill>
                  <a:srgbClr val="002060"/>
                </a:solidFill>
              </a:rPr>
              <a:t>الدرس الثانى</a:t>
            </a:r>
          </a:p>
        </p:txBody>
      </p:sp>
      <p:pic>
        <p:nvPicPr>
          <p:cNvPr id="2097155" name="Picture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589574" y="0"/>
            <a:ext cx="5142304" cy="6858000"/>
          </a:xfrm>
          <a:prstGeom prst="rect">
            <a:avLst/>
          </a:prstGeom>
        </p:spPr>
      </p:pic>
      <p:pic>
        <p:nvPicPr>
          <p:cNvPr id="2097156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6521"/>
            <a:ext cx="6105432" cy="3431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Title 1"/>
          <p:cNvSpPr>
            <a:spLocks noGrp="1"/>
          </p:cNvSpPr>
          <p:nvPr>
            <p:ph type="title"/>
          </p:nvPr>
        </p:nvSpPr>
        <p:spPr>
          <a:xfrm>
            <a:off x="6990579" y="-4282"/>
            <a:ext cx="5201421" cy="1026868"/>
          </a:xfr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US"/>
            </a:br>
            <a:r>
              <a:rPr lang="en-US" sz="5400" b="1">
                <a:solidFill>
                  <a:srgbClr val="C00000"/>
                </a:solidFill>
              </a:rPr>
              <a:t>শিখন ফল </a:t>
            </a:r>
          </a:p>
        </p:txBody>
      </p:sp>
      <p:sp>
        <p:nvSpPr>
          <p:cNvPr id="1048610" name="Content Placeholder 2"/>
          <p:cNvSpPr>
            <a:spLocks noGrp="1"/>
          </p:cNvSpPr>
          <p:nvPr>
            <p:ph idx="1"/>
          </p:nvPr>
        </p:nvSpPr>
        <p:spPr>
          <a:xfrm>
            <a:off x="525658" y="1230405"/>
            <a:ext cx="11136609" cy="493079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rgbClr val="0070C0"/>
                </a:solidFill>
              </a:rPr>
              <a:t>এ পাঠ শেষে শিক্ষার্থীরা…   </a:t>
            </a: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★ </a:t>
            </a:r>
            <a:r>
              <a:rPr lang="as-IN" sz="3600" b="1">
                <a:solidFill>
                  <a:srgbClr val="0070C0"/>
                </a:solidFill>
              </a:rPr>
              <a:t>বিদেশ গমনে কী কী প্রয়োজন তা জানতে পারবে।</a:t>
            </a:r>
            <a:endParaRPr lang="en-US" sz="36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★ </a:t>
            </a:r>
            <a:r>
              <a:rPr lang="as-IN" sz="3600" b="1">
                <a:solidFill>
                  <a:srgbClr val="0070C0"/>
                </a:solidFill>
              </a:rPr>
              <a:t>বিমানে ভ্রমণের প্রক্রিয়া জানতে পারবে।</a:t>
            </a:r>
            <a:endParaRPr lang="en-US" sz="36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★</a:t>
            </a:r>
            <a:r>
              <a:rPr lang="as-IN" sz="3600" b="1">
                <a:solidFill>
                  <a:srgbClr val="0070C0"/>
                </a:solidFill>
              </a:rPr>
              <a:t>বিমানবন্দরে অফিসারের সাথে আরবি কথোপকথনের সক্ষমতা অর্জন হবে।</a:t>
            </a:r>
            <a:endParaRPr lang="en-US" sz="36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★</a:t>
            </a:r>
            <a:r>
              <a:rPr lang="as-IN" sz="3600" b="1">
                <a:solidFill>
                  <a:srgbClr val="0070C0"/>
                </a:solidFill>
              </a:rPr>
              <a:t>আধুনিক আরবি শব্দাবলী জা</a:t>
            </a:r>
            <a:r>
              <a:rPr lang="en-US" sz="3600" b="1">
                <a:solidFill>
                  <a:srgbClr val="0070C0"/>
                </a:solidFill>
              </a:rPr>
              <a:t>নতে পারবে</a:t>
            </a:r>
            <a:r>
              <a:rPr lang="as-IN" sz="3600" b="1">
                <a:solidFill>
                  <a:srgbClr val="0070C0"/>
                </a:solidFill>
              </a:rPr>
              <a:t>।</a:t>
            </a:r>
            <a:endParaRPr lang="en-US" sz="3600" b="1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3600" b="1">
                <a:solidFill>
                  <a:srgbClr val="0070C0"/>
                </a:solidFill>
              </a:rPr>
              <a:t>★ </a:t>
            </a:r>
            <a:r>
              <a:rPr lang="as-IN" sz="3600" b="1">
                <a:solidFill>
                  <a:srgbClr val="0070C0"/>
                </a:solidFill>
              </a:rPr>
              <a:t>বিমান ও বিমানবন্দর সংশ্লিষ্ট প্রয়োজনীয় তথ্য </a:t>
            </a:r>
            <a:r>
              <a:rPr lang="en-US" sz="3600" b="1">
                <a:solidFill>
                  <a:srgbClr val="0070C0"/>
                </a:solidFill>
              </a:rPr>
              <a:t>জানবে।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480741" cy="1069023"/>
          </a:xfrm>
          <a:ln>
            <a:noFill/>
          </a:ln>
        </p:spPr>
        <p:txBody>
          <a:bodyPr>
            <a:noAutofit/>
          </a:bodyPr>
          <a:lstStyle/>
          <a:p>
            <a:r>
              <a:rPr lang="en-US" sz="5400" b="1">
                <a:solidFill>
                  <a:srgbClr val="0070C0"/>
                </a:solidFill>
              </a:rPr>
              <a:t>جواز السفر</a:t>
            </a:r>
          </a:p>
        </p:txBody>
      </p:sp>
      <p:pic>
        <p:nvPicPr>
          <p:cNvPr id="2097160" name="Picture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6574" y="941294"/>
            <a:ext cx="10566400" cy="528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48615" name="Oval 2"/>
          <p:cNvSpPr/>
          <p:nvPr/>
        </p:nvSpPr>
        <p:spPr>
          <a:xfrm>
            <a:off x="5197899" y="2710193"/>
            <a:ext cx="18288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Arrow: Pentagon 7"/>
          <p:cNvSpPr/>
          <p:nvPr/>
        </p:nvSpPr>
        <p:spPr>
          <a:xfrm>
            <a:off x="847057" y="836502"/>
            <a:ext cx="3999592" cy="1652083"/>
          </a:xfrm>
          <a:prstGeom prst="homePlate">
            <a:avLst>
              <a:gd name="adj" fmla="val 0"/>
            </a:avLst>
          </a:prstGeom>
          <a:solidFill>
            <a:srgbClr val="7030A0"/>
          </a:solidFill>
          <a:ln>
            <a:solidFill>
              <a:srgbClr val="06C0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/>
              <a:t>التأشيرة</a:t>
            </a:r>
          </a:p>
        </p:txBody>
      </p:sp>
      <p:pic>
        <p:nvPicPr>
          <p:cNvPr id="2097161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1093"/>
            <a:ext cx="5693706" cy="37469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2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5693705" y="3111093"/>
            <a:ext cx="6498294" cy="3746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97163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3704" y="0"/>
            <a:ext cx="6498294" cy="31110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ctrTitle"/>
          </p:nvPr>
        </p:nvSpPr>
        <p:spPr>
          <a:xfrm>
            <a:off x="524702" y="443787"/>
            <a:ext cx="6308436" cy="1856210"/>
          </a:xfrm>
        </p:spPr>
        <p:txBody>
          <a:bodyPr>
            <a:normAutofit/>
          </a:bodyPr>
          <a:lstStyle/>
          <a:p>
            <a:r>
              <a:rPr lang="en-US" sz="5400" b="1">
                <a:solidFill>
                  <a:srgbClr val="0070C0"/>
                </a:solidFill>
              </a:rPr>
              <a:t>التذكرة</a:t>
            </a:r>
          </a:p>
        </p:txBody>
      </p:sp>
      <p:pic>
        <p:nvPicPr>
          <p:cNvPr id="2097164" name="Picture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79131" y="2836419"/>
            <a:ext cx="6599579" cy="37850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4EDCCCC-1491-854E-B84E-0104F173E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489" y="0"/>
            <a:ext cx="4849511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0C0DA-A385-1848-BE5A-3887B20E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2561" y="976290"/>
            <a:ext cx="4939902" cy="1482767"/>
          </a:xfrm>
        </p:spPr>
        <p:txBody>
          <a:bodyPr>
            <a:normAutofit/>
          </a:bodyPr>
          <a:lstStyle/>
          <a:p>
            <a:pPr rtl="1"/>
            <a:r>
              <a:rPr lang="en-US" sz="5400" b="1">
                <a:solidFill>
                  <a:srgbClr val="7030A0"/>
                </a:solidFill>
              </a:rPr>
              <a:t>بطاقة الصعود</a:t>
            </a:r>
            <a:endParaRPr lang="en-US" sz="5400" b="1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48F217CE-398F-A449-B990-910AF5E0A1F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5153025" cy="343534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CB18DF76-D450-C14A-8F0A-94782084B73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1325" y="3947617"/>
            <a:ext cx="4270375" cy="2398113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2BCE7FFA-B13E-AB4C-B241-8B7866712F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3025" y="3435348"/>
            <a:ext cx="7038975" cy="342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75806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35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Parcel</vt:lpstr>
      <vt:lpstr>السلام عليكم ورحمة الله</vt:lpstr>
      <vt:lpstr>PowerPoint Presentation</vt:lpstr>
      <vt:lpstr>Identity </vt:lpstr>
      <vt:lpstr>تعارف الدرس  الوحدة السادسة  الدرس الثانى</vt:lpstr>
      <vt:lpstr> শিখন ফল </vt:lpstr>
      <vt:lpstr>جواز السفر</vt:lpstr>
      <vt:lpstr>PowerPoint Presentation</vt:lpstr>
      <vt:lpstr>التذكرة</vt:lpstr>
      <vt:lpstr>بطاقة الصعود</vt:lpstr>
      <vt:lpstr>PowerPoint Presentation</vt:lpstr>
      <vt:lpstr>الدخول فى المطار</vt:lpstr>
      <vt:lpstr>التسجيل على الرحلة</vt:lpstr>
      <vt:lpstr>تقديم جواز السفر إلى المؤظف</vt:lpstr>
      <vt:lpstr>اختبار جواز السفر</vt:lpstr>
      <vt:lpstr>استلام بطاقة الصعود</vt:lpstr>
      <vt:lpstr>إجراءات الهجرة</vt:lpstr>
      <vt:lpstr>التفتيش الأمنى النهائي</vt:lpstr>
      <vt:lpstr>يصعد الراحل إلى الطائرة</vt:lpstr>
      <vt:lpstr>تغادر الطائرة</vt:lpstr>
      <vt:lpstr>الطائرة مرفرفة فى الجو</vt:lpstr>
      <vt:lpstr>هبوط الطائرة</vt:lpstr>
      <vt:lpstr>الهبوط من الطائرة</vt:lpstr>
      <vt:lpstr>استلام الأمتعة</vt:lpstr>
      <vt:lpstr>الخروج بعد إتمام جميع الإجراءات</vt:lpstr>
      <vt:lpstr>الخروج من المطار</vt:lpstr>
      <vt:lpstr>PowerPoint Presentation</vt:lpstr>
      <vt:lpstr>PowerPoint Presentation</vt:lpstr>
      <vt:lpstr>الحوار فى "خروج من المطار"</vt:lpstr>
      <vt:lpstr>المفردات الحديثة</vt:lpstr>
      <vt:lpstr>العمل الانفرادى</vt:lpstr>
      <vt:lpstr>العمل بين الاثنين</vt:lpstr>
      <vt:lpstr>العمل الجماعى</vt:lpstr>
      <vt:lpstr>اختبار التقييم</vt:lpstr>
      <vt:lpstr>الواجب المنزلى</vt:lpstr>
      <vt:lpstr>شكرا لانضمامك إلينا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Redmi Note 6 Pro</dc:creator>
  <cp:revision>9</cp:revision>
  <dcterms:created xsi:type="dcterms:W3CDTF">2020-08-03T16:39:57Z</dcterms:created>
  <dcterms:modified xsi:type="dcterms:W3CDTF">2020-08-05T19:27:54Z</dcterms:modified>
</cp:coreProperties>
</file>