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68" r:id="rId3"/>
    <p:sldId id="269" r:id="rId4"/>
    <p:sldId id="272" r:id="rId5"/>
    <p:sldId id="271" r:id="rId6"/>
    <p:sldId id="273" r:id="rId7"/>
    <p:sldId id="275" r:id="rId8"/>
    <p:sldId id="270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AF878-6391-42DD-8C30-809233E0C8A2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5BD1C-FB85-4014-A54D-0B37F7A6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5BD1C-FB85-4014-A54D-0B37F7A600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8164"/>
            <a:ext cx="7840852" cy="572452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3505200" y="3733800"/>
            <a:ext cx="5410200" cy="304705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4421960">
            <a:off x="6173663" y="3581872"/>
            <a:ext cx="673737" cy="685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42950"/>
            <a:ext cx="7162800" cy="537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43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F3FF0113-54DA-4F7D-A59F-83D1E30ADC57}"/>
              </a:ext>
            </a:extLst>
          </p:cNvPr>
          <p:cNvSpPr/>
          <p:nvPr/>
        </p:nvSpPr>
        <p:spPr>
          <a:xfrm>
            <a:off x="0" y="0"/>
            <a:ext cx="9144000" cy="67056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5B1F7B4-7EB0-46D5-8412-C5779419184D}"/>
              </a:ext>
            </a:extLst>
          </p:cNvPr>
          <p:cNvSpPr txBox="1"/>
          <p:nvPr/>
        </p:nvSpPr>
        <p:spPr>
          <a:xfrm>
            <a:off x="173740" y="3524638"/>
            <a:ext cx="4855460" cy="24929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শহীদুল ইসলাম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ইস্পাহানি আদর্শ হাই স্কুল, চট্টগ্রাম।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16-100382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sciencesik@gmail.com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8959" y="3696158"/>
            <a:ext cx="4113883" cy="8382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63E7DEE2-F231-4728-9062-394C9F542E96}"/>
              </a:ext>
            </a:extLst>
          </p:cNvPr>
          <p:cNvSpPr txBox="1"/>
          <p:nvPr/>
        </p:nvSpPr>
        <p:spPr>
          <a:xfrm>
            <a:off x="3796812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66DBC0F2-D3C7-4139-BC53-2580A7E68CBB}"/>
              </a:ext>
            </a:extLst>
          </p:cNvPr>
          <p:cNvSpPr txBox="1"/>
          <p:nvPr/>
        </p:nvSpPr>
        <p:spPr>
          <a:xfrm>
            <a:off x="5486400" y="3546317"/>
            <a:ext cx="351053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(09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নং)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5300"/>
            <a:ext cx="2238375" cy="2857500"/>
          </a:xfrm>
          <a:prstGeom prst="rect">
            <a:avLst/>
          </a:prstGeom>
        </p:spPr>
      </p:pic>
      <p:pic>
        <p:nvPicPr>
          <p:cNvPr id="1026" name="Picture 2" descr="C:\Users\IAHS\Downloads\IMG_20200611_232932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67390"/>
            <a:ext cx="3968750" cy="29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5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A621A49-781E-45EA-9429-5F4F59E00538}"/>
              </a:ext>
            </a:extLst>
          </p:cNvPr>
          <p:cNvSpPr/>
          <p:nvPr/>
        </p:nvSpPr>
        <p:spPr>
          <a:xfrm>
            <a:off x="991673" y="1062980"/>
            <a:ext cx="4989402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6629400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মধ্যমা  সম্পর্কে ধারণা পাবে। 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দুটি ত্রিভুজ সর্বসম হওয়ার শর্ত  প্রয়োগ করতে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ত্রিভুজের বিভিন্ন বৈশিষ্ঠ্যের প্রয়োগ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" y="2820095"/>
            <a:ext cx="819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নির্বচনঃ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প্রমাণ কর যে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সমবাহু ত্রিভুজের বাহুগুলোর মধ্যবিন্দুসমূহ যোগ করলে যে ত্রিভুজ উৎপন্ন হয়, তা সমবাহু হবে।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411069"/>
            <a:ext cx="4419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৬.৩ এর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5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0" y="14478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5600" y="762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9137" y="42106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9316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2098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5628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675" y="22220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26522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86575" y="39476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4775" y="2667000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214345" y="2743200"/>
            <a:ext cx="1558055" cy="96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96013" y="2743200"/>
            <a:ext cx="761282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 flipH="1">
            <a:off x="6986588" y="2743200"/>
            <a:ext cx="838196" cy="12044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0809" y="238780"/>
            <a:ext cx="819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নির্বচনঃ</a:t>
            </a:r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প্রমাণ কর যে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সমবাহু ত্রিভুজের বাহুগুলোর মধ্যবিন্দুসমূহ যোগ করলে যে ত্রিভুজ উৎপন্ন হয়, তা সমবাহু হবে।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5181600"/>
                <a:ext cx="8219306" cy="58477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𝐃</m:t>
                    </m:r>
                    <m:r>
                      <a:rPr lang="en-US" sz="3200" b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𝐄</m:t>
                    </m:r>
                    <m:r>
                      <a:rPr lang="en-US" sz="3200" b="1">
                        <a:latin typeface="Cambria Math"/>
                      </a:rPr>
                      <m:t> ;</m:t>
                    </m:r>
                    <m:r>
                      <a:rPr lang="en-US" sz="3200" b="1" i="1">
                        <a:latin typeface="Cambria Math"/>
                      </a:rPr>
                      <m:t>𝐄</m:t>
                    </m:r>
                    <m:r>
                      <a:rPr lang="en-US" sz="3200" b="1">
                        <a:latin typeface="Cambria Math"/>
                      </a:rPr>
                      <m:t>,</m:t>
                    </m:r>
                    <m:r>
                      <a:rPr lang="en-US" sz="3200" b="1" i="1">
                        <a:latin typeface="Cambria Math"/>
                      </a:rPr>
                      <m:t>𝐅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7030A0"/>
                        </a:solidFill>
                        <a:latin typeface="Cambria Math"/>
                      </a:rPr>
                      <m:t>𝐃</m:t>
                    </m:r>
                    <m:r>
                      <a:rPr lang="en-US" sz="3200" b="1">
                        <a:solidFill>
                          <a:srgbClr val="7030A0"/>
                        </a:solidFill>
                        <a:latin typeface="Cambria Math"/>
                      </a:rPr>
                      <m:t>,</m:t>
                    </m:r>
                    <m:r>
                      <a:rPr lang="en-US" sz="3200" b="1" i="1">
                        <a:solidFill>
                          <a:srgbClr val="7030A0"/>
                        </a:solidFill>
                        <a:latin typeface="Cambria Math"/>
                      </a:rPr>
                      <m:t>𝐅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যোগ করলে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0070C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𝐃𝐄𝐅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উৎপন্ন  হয় </a:t>
                </a:r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21930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1000" y="2316540"/>
                <a:ext cx="4267200" cy="156966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বিশেষ নির্বচনঃ মনেকরি,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0070C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সমবাহু। </a:t>
                </a:r>
                <a:endPara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𝐀𝐁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𝐁𝐂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r>
                      <a:rPr lang="en-US" sz="3200" b="1" i="1">
                        <a:latin typeface="Cambria Math"/>
                      </a:rPr>
                      <m:t>𝐂𝐀</m:t>
                    </m:r>
                  </m:oMath>
                </a14:m>
                <a:r>
                  <a:rPr lang="hi-IN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16540"/>
                <a:ext cx="4267200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5958" y="4006645"/>
                <a:ext cx="4182242" cy="107721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𝐃</m:t>
                    </m:r>
                    <m:r>
                      <a:rPr lang="en-US" sz="3200" b="1">
                        <a:latin typeface="Cambria Math"/>
                      </a:rPr>
                      <m:t>, </m:t>
                    </m:r>
                    <m:r>
                      <a:rPr lang="en-US" sz="3200" b="1" i="1">
                        <a:latin typeface="Cambria Math"/>
                      </a:rPr>
                      <m:t>𝐄</m:t>
                    </m:r>
                    <m:r>
                      <a:rPr lang="en-US" sz="3200" b="1">
                        <a:latin typeface="Cambria Math"/>
                      </a:rPr>
                      <m:t>, </m:t>
                    </m:r>
                    <m:r>
                      <a:rPr lang="en-US" sz="3200" b="1" i="1">
                        <a:latin typeface="Cambria Math"/>
                      </a:rPr>
                      <m:t>𝐅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যথাক্রমে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𝐀𝐁</m:t>
                    </m:r>
                    <m:r>
                      <a:rPr lang="en-US" sz="3200" b="1">
                        <a:latin typeface="Cambria Math"/>
                      </a:rPr>
                      <m:t>, </m:t>
                    </m:r>
                    <m:r>
                      <a:rPr lang="en-US" sz="3200" b="1" i="1">
                        <a:latin typeface="Cambria Math"/>
                      </a:rPr>
                      <m:t>𝐀𝐂</m:t>
                    </m:r>
                  </m:oMath>
                </a14:m>
                <a:endParaRPr lang="en-US" sz="3200" b="1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𝐁𝐂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বাহুত্রয়ের মধ্যবিন্দু ।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8" y="4006645"/>
                <a:ext cx="4182242" cy="1077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91866" y="5791200"/>
                <a:ext cx="6542753" cy="707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4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করতে হবে যে, </a:t>
                </a:r>
                <a14:m>
                  <m:oMath xmlns:m="http://schemas.openxmlformats.org/officeDocument/2006/math">
                    <m:r>
                      <a:rPr lang="en-US" sz="4000" b="1">
                        <a:latin typeface="Cambria Math"/>
                      </a:rPr>
                      <m:t>∆</m:t>
                    </m:r>
                    <m:r>
                      <a:rPr lang="en-US" sz="4000" b="1" i="1">
                        <a:latin typeface="Cambria Math"/>
                      </a:rPr>
                      <m:t>𝐃𝐄𝐅</m:t>
                    </m:r>
                  </m:oMath>
                </a14:m>
                <a:r>
                  <a:rPr lang="bn-BD" sz="4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। </a:t>
                </a:r>
                <a:endParaRPr lang="en-US" sz="40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866" y="5791200"/>
                <a:ext cx="6542753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3056" t="-10569" r="-1019" b="-3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68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0" y="14478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5600" y="762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9137" y="42106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9316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2098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5628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675" y="22220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96000" y="26522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86575" y="39476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4775" y="2667000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214345" y="2743200"/>
            <a:ext cx="1558055" cy="96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6013" y="2743200"/>
            <a:ext cx="761282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0" idx="0"/>
          </p:cNvCxnSpPr>
          <p:nvPr/>
        </p:nvCxnSpPr>
        <p:spPr>
          <a:xfrm flipH="1">
            <a:off x="6986588" y="2743200"/>
            <a:ext cx="838196" cy="12044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34000" y="5107048"/>
                <a:ext cx="3276600" cy="1293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অনুরূপভাবে</a:t>
                </a:r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𝐄𝐅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𝑨𝑩</m:t>
                    </m:r>
                  </m:oMath>
                </a14:m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107048"/>
                <a:ext cx="3276600" cy="12937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599" y="381000"/>
                <a:ext cx="5343525" cy="107721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প্রমাণঃ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এর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𝐀𝐁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bn-BD" sz="3200" b="1">
                        <a:solidFill>
                          <a:srgbClr val="FF0000"/>
                        </a:solidFill>
                        <a:latin typeface="Cambria Math"/>
                      </a:rPr>
                      <m:t>ও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𝐀𝐂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মধ্যবিন্দুর সংযোজক সরলরেখা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</a:rPr>
                      <m:t>𝐃𝐄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81000"/>
                <a:ext cx="5343525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1524000"/>
                <a:ext cx="2895600" cy="101431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200" b="1">
                          <a:latin typeface="Cambria Math"/>
                        </a:rPr>
                        <m:t>∴</m:t>
                      </m:r>
                      <m:r>
                        <a:rPr lang="en-US" sz="3200" b="1" i="1">
                          <a:latin typeface="Cambria Math"/>
                        </a:rPr>
                        <m:t>𝐃𝐄</m:t>
                      </m:r>
                      <m:r>
                        <a:rPr lang="en-US" sz="3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>
                          <a:latin typeface="Cambria Math"/>
                        </a:rPr>
                        <m:t>𝑩𝑪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524000"/>
                <a:ext cx="2895600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57200" y="2598003"/>
            <a:ext cx="4419600" cy="8309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 ত্রিভুজের যেকোনো দুই বাহুর মধ্যবিন্দুর সংযোজক সরলরেখা 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 </a:t>
            </a:r>
            <a:r>
              <a:rPr lang="bn-BD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বাহুর অর্ধেক । 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4800" y="3459540"/>
                <a:ext cx="4233863" cy="156966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আবার,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∆</m:t>
                    </m:r>
                    <m:r>
                      <a:rPr lang="en-US" sz="3200" b="1" i="1"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এর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𝐀𝐁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  <m:r>
                      <a:rPr lang="bn-BD" sz="3200" b="1">
                        <a:latin typeface="Cambria Math"/>
                      </a:rPr>
                      <m:t>ও</m:t>
                    </m:r>
                    <m:r>
                      <a:rPr lang="en-US" sz="3200" b="1">
                        <a:latin typeface="Cambria Math"/>
                      </a:rPr>
                      <m:t> </m:t>
                    </m:r>
                    <m:r>
                      <a:rPr lang="en-US" sz="3200" b="1" i="1">
                        <a:latin typeface="Cambria Math"/>
                      </a:rPr>
                      <m:t>𝐁𝐂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বাহুর মধ্যবিন্দুর সংযোজক সরলরেখা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𝐃𝐅</m:t>
                    </m:r>
                  </m:oMath>
                </a14:m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32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59540"/>
                <a:ext cx="4233863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2000" y="5029200"/>
                <a:ext cx="2895600" cy="101431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200" b="1">
                          <a:latin typeface="Cambria Math"/>
                        </a:rPr>
                        <m:t>∴</m:t>
                      </m:r>
                      <m:r>
                        <a:rPr lang="en-US" sz="3200" b="1" i="1">
                          <a:latin typeface="Cambria Math"/>
                        </a:rPr>
                        <m:t>𝐃𝐅</m:t>
                      </m:r>
                      <m:r>
                        <a:rPr lang="en-US" sz="32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200" b="1" i="1">
                          <a:latin typeface="Cambria Math"/>
                        </a:rPr>
                        <m:t>𝑨𝑪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029200"/>
                <a:ext cx="2895600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334000" y="14478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05600" y="762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9137" y="42106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9316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2098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5628" y="41049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675" y="22220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96000" y="26522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86575" y="3947615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4775" y="2667000"/>
            <a:ext cx="200025" cy="16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214345" y="2743200"/>
            <a:ext cx="1558055" cy="96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6013" y="2743200"/>
            <a:ext cx="761282" cy="1219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0" idx="0"/>
          </p:cNvCxnSpPr>
          <p:nvPr/>
        </p:nvCxnSpPr>
        <p:spPr>
          <a:xfrm flipH="1">
            <a:off x="6986588" y="2743200"/>
            <a:ext cx="838196" cy="12044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09800" y="5754469"/>
                <a:ext cx="4572000" cy="64633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b="1">
                        <a:latin typeface="Cambria Math"/>
                      </a:rPr>
                      <m:t>∴</m:t>
                    </m:r>
                    <m:r>
                      <a:rPr lang="en-US" sz="3600" b="1">
                        <a:latin typeface="Cambria Math"/>
                      </a:rPr>
                      <m:t>∆</m:t>
                    </m:r>
                    <m:r>
                      <a:rPr lang="en-US" sz="3600" b="1" i="1">
                        <a:latin typeface="Cambria Math"/>
                      </a:rPr>
                      <m:t>𝐃𝐄𝐅</m:t>
                    </m:r>
                  </m:oMath>
                </a14:m>
                <a:r>
                  <a:rPr lang="bn-BD" sz="36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(প্রমাণিত) 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754469"/>
                <a:ext cx="45720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000" y="1219200"/>
                <a:ext cx="4815041" cy="107721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কিন্তু দেওয়া আছে,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∆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𝐀𝐁𝐂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সমবাহু। অর্থাৎ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𝐀𝐁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𝐁𝐂</m:t>
                    </m:r>
                    <m:r>
                      <a:rPr lang="en-US" sz="32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</a:rPr>
                      <m:t>𝐀𝐂</m:t>
                    </m:r>
                  </m:oMath>
                </a14:m>
                <a:r>
                  <a:rPr lang="bn-BD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2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19200"/>
                <a:ext cx="4815041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" y="2703890"/>
                <a:ext cx="4272116" cy="80131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𝐀𝐁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𝐁𝐂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𝐀𝐂</m:t>
                    </m:r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03890"/>
                <a:ext cx="4272116" cy="8013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7200" y="3962400"/>
                <a:ext cx="4272116" cy="64633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3600" b="1">
                        <a:latin typeface="Cambria Math"/>
                      </a:rPr>
                      <m:t>∴</m:t>
                    </m:r>
                    <m:r>
                      <a:rPr lang="en-US" sz="3600" b="1" i="1">
                        <a:latin typeface="Cambria Math"/>
                      </a:rPr>
                      <m:t>𝐄𝐅</m:t>
                    </m:r>
                    <m:r>
                      <a:rPr lang="en-US" sz="3600" b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𝐃𝐄</m:t>
                    </m:r>
                    <m:r>
                      <a:rPr lang="en-US" sz="3600" b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𝐃𝐅</m:t>
                    </m:r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962400"/>
                <a:ext cx="427211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2393" y="5181600"/>
                <a:ext cx="8001000" cy="491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[ </a:t>
                </a:r>
                <a14:m>
                  <m:oMath xmlns:m="http://schemas.openxmlformats.org/officeDocument/2006/math">
                    <m:r>
                      <a:rPr lang="bn-BD" b="1">
                        <a:solidFill>
                          <a:srgbClr val="00B050"/>
                        </a:solidFill>
                        <a:latin typeface="Cambria Math"/>
                      </a:rPr>
                      <m:t>∵</m:t>
                    </m:r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𝐄𝐅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𝑨𝑩</m:t>
                    </m:r>
                  </m:oMath>
                </a14:m>
                <a:r>
                  <a:rPr lang="bn-BD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𝐃𝐄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𝑩𝑪</m:t>
                    </m:r>
                  </m:oMath>
                </a14:m>
                <a:r>
                  <a:rPr lang="bn-BD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এবং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</a:rPr>
                      <m:t>∴</m:t>
                    </m:r>
                  </m:oMath>
                </a14:m>
                <a:r>
                  <a:rPr lang="bn-BD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𝐃𝐅</m:t>
                    </m:r>
                    <m:r>
                      <a:rPr lang="en-US" b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00B050"/>
                        </a:solidFill>
                        <a:latin typeface="Cambria Math"/>
                      </a:rPr>
                      <m:t>𝑨𝑪</m:t>
                    </m:r>
                  </m:oMath>
                </a14:m>
                <a:r>
                  <a:rPr lang="bn-BD" b="1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b="1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  <a:endParaRPr lang="en-US" b="1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93" y="5181600"/>
                <a:ext cx="8001000" cy="491096"/>
              </a:xfrm>
              <a:prstGeom prst="rect">
                <a:avLst/>
              </a:prstGeom>
              <a:blipFill rotWithShape="1">
                <a:blip r:embed="rId6"/>
                <a:stretch>
                  <a:fillRect l="-37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7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12" y="381000"/>
            <a:ext cx="1641796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514600" y="1524000"/>
            <a:ext cx="33528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প্রত্যেক বাহুর দৈর্ঘ্য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সেমি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এর  প্রত্যেক কোণের মান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কর।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5481484" y="762000"/>
            <a:ext cx="3276600" cy="259080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  <a:endCxn id="2" idx="3"/>
          </p:cNvCxnSpPr>
          <p:nvPr/>
        </p:nvCxnSpPr>
        <p:spPr>
          <a:xfrm>
            <a:off x="7119784" y="762000"/>
            <a:ext cx="0" cy="2590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" idx="4"/>
            <a:endCxn id="2" idx="1"/>
          </p:cNvCxnSpPr>
          <p:nvPr/>
        </p:nvCxnSpPr>
        <p:spPr>
          <a:xfrm flipH="1" flipV="1">
            <a:off x="6300634" y="2057400"/>
            <a:ext cx="2457450" cy="129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2"/>
            <a:endCxn id="2" idx="5"/>
          </p:cNvCxnSpPr>
          <p:nvPr/>
        </p:nvCxnSpPr>
        <p:spPr>
          <a:xfrm flipV="1">
            <a:off x="5481484" y="2057400"/>
            <a:ext cx="2457450" cy="1295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3084" y="762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6621" y="3524846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7684" y="1524000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3112" y="3419168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159" y="1536272"/>
            <a:ext cx="542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1" y="3878789"/>
                <a:ext cx="8159698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4000" b="1" i="1" smtClean="0">
                        <a:latin typeface="Cambria Math"/>
                        <a:cs typeface="NikoshBAN" panose="02000000000000000000" pitchFamily="2" charset="0"/>
                      </a:rPr>
                      <m:t>𝑷𝑸𝑹</m:t>
                    </m:r>
                  </m:oMath>
                </a14:m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সমবাহু ত্রিভুজের  এর ম</a:t>
                </a:r>
                <a:r>
                  <a:rPr lang="bn-BD" sz="4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ধ্যমাত্রয়</a:t>
                </a:r>
                <a14:m>
                  <m:oMath xmlns:m="http://schemas.openxmlformats.org/officeDocument/2006/math">
                    <m:r>
                      <a:rPr lang="bn-BD" sz="4000" b="1">
                        <a:latin typeface="Cambria Math"/>
                      </a:rPr>
                      <m:t> </m:t>
                    </m:r>
                    <m:r>
                      <a:rPr lang="bn-BD" sz="4000" b="1" i="1" smtClean="0">
                        <a:latin typeface="Cambria Math"/>
                      </a:rPr>
                      <m:t>𝑷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𝐃</m:t>
                    </m:r>
                    <m:r>
                      <a:rPr lang="en-US" sz="4000" b="1">
                        <a:latin typeface="Cambria Math"/>
                      </a:rPr>
                      <m:t>, </m:t>
                    </m:r>
                    <m:r>
                      <a:rPr lang="bn-BD" sz="4000" b="1" i="1" smtClean="0">
                        <a:latin typeface="Cambria Math"/>
                      </a:rPr>
                      <m:t>𝑸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𝐄</m:t>
                    </m:r>
                    <m:r>
                      <a:rPr lang="en-US" sz="4000" b="1">
                        <a:latin typeface="Cambria Math"/>
                      </a:rPr>
                      <m:t> </m:t>
                    </m:r>
                    <m:r>
                      <a:rPr lang="bn-BD" sz="4000" b="1">
                        <a:latin typeface="Cambria Math"/>
                      </a:rPr>
                      <m:t>এবং</m:t>
                    </m:r>
                    <m:r>
                      <a:rPr lang="en-US" sz="4000" b="1">
                        <a:latin typeface="Cambria Math"/>
                      </a:rPr>
                      <m:t> </m:t>
                    </m:r>
                    <m:r>
                      <a:rPr lang="bn-BD" sz="4000" b="1" i="1" smtClean="0">
                        <a:latin typeface="Cambria Math"/>
                      </a:rPr>
                      <m:t>𝑹</m:t>
                    </m:r>
                    <m:r>
                      <a:rPr lang="en-US" sz="4000" b="1" i="1">
                        <a:solidFill>
                          <a:srgbClr val="FFC000"/>
                        </a:solidFill>
                        <a:latin typeface="Cambria Math"/>
                      </a:rPr>
                      <m:t>𝐅</m:t>
                    </m:r>
                  </m:oMath>
                </a14:m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 </a:t>
                </a:r>
              </a:p>
              <a:p>
                <a:r>
                  <a:rPr lang="bn-BD" sz="40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 কর যে, </a:t>
                </a:r>
                <a14:m>
                  <m:oMath xmlns:m="http://schemas.openxmlformats.org/officeDocument/2006/math"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𝐃</m:t>
                    </m:r>
                    <m:r>
                      <a:rPr lang="en-US" sz="40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𝐄</m:t>
                    </m:r>
                    <m:r>
                      <a:rPr lang="en-US" sz="40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bn-BD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𝑹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</a:rPr>
                      <m:t>𝐅</m:t>
                    </m:r>
                  </m:oMath>
                </a14:m>
                <a:endParaRPr lang="en-US" sz="40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3878789"/>
                <a:ext cx="8159698" cy="2215991"/>
              </a:xfrm>
              <a:prstGeom prst="rect">
                <a:avLst/>
              </a:prstGeom>
              <a:blipFill rotWithShape="1">
                <a:blip r:embed="rId2"/>
                <a:stretch>
                  <a:fillRect l="-2614" t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47800" y="408057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389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IAHS</dc:creator>
  <cp:lastModifiedBy>IAHS</cp:lastModifiedBy>
  <cp:revision>25</cp:revision>
  <dcterms:created xsi:type="dcterms:W3CDTF">2006-08-16T00:00:00Z</dcterms:created>
  <dcterms:modified xsi:type="dcterms:W3CDTF">2020-08-08T13:52:23Z</dcterms:modified>
</cp:coreProperties>
</file>