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2" r:id="rId2"/>
    <p:sldId id="294" r:id="rId3"/>
    <p:sldId id="290" r:id="rId4"/>
    <p:sldId id="261" r:id="rId5"/>
    <p:sldId id="263" r:id="rId6"/>
    <p:sldId id="283" r:id="rId7"/>
    <p:sldId id="284" r:id="rId8"/>
    <p:sldId id="268" r:id="rId9"/>
    <p:sldId id="288" r:id="rId10"/>
    <p:sldId id="285" r:id="rId11"/>
    <p:sldId id="286" r:id="rId12"/>
    <p:sldId id="271" r:id="rId13"/>
    <p:sldId id="272" r:id="rId14"/>
    <p:sldId id="273" r:id="rId15"/>
    <p:sldId id="287" r:id="rId16"/>
    <p:sldId id="275" r:id="rId17"/>
    <p:sldId id="276" r:id="rId18"/>
    <p:sldId id="278" r:id="rId19"/>
    <p:sldId id="280" r:id="rId20"/>
    <p:sldId id="282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CCFF"/>
    <a:srgbClr val="CC99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2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4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18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4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746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3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0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0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3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5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9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6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6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7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38F-0F3A-41B8-88D7-B9F5930E362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F-5368-46A7-B095-CD2A239E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6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3173" y="483605"/>
            <a:ext cx="7085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bn-BD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ক্লাসে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26" name="Picture 2" descr="http://www.jugantor.com/old/assets/images/news_images/2015/09/30/thumbnails/3_33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64" y="1828801"/>
            <a:ext cx="6556536" cy="41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2561600">
            <a:off x="3056203" y="4459799"/>
            <a:ext cx="822815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822815" y="2882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165229" y="3340176"/>
            <a:ext cx="914439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914439" y="2882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 rot="19038400">
            <a:off x="3056203" y="2220553"/>
            <a:ext cx="822815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822815" y="2882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825594" y="2067254"/>
            <a:ext cx="2603499" cy="260349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563010" y="659757"/>
            <a:ext cx="1562100" cy="1562100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451115"/>
              <a:satOff val="-3409"/>
              <a:lumOff val="-1307"/>
              <a:alphaOff val="0"/>
            </a:schemeClr>
          </a:fillRef>
          <a:effectRef idx="2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274" tIns="245274" rIns="245274" bIns="2452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জন্ম- ১৮৩১</a:t>
            </a:r>
            <a:endParaRPr lang="en-US" sz="26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079669" y="2587954"/>
            <a:ext cx="1562100" cy="1562100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02230"/>
              <a:satOff val="-6819"/>
              <a:lumOff val="-2615"/>
              <a:alphaOff val="0"/>
            </a:schemeClr>
          </a:fillRef>
          <a:effectRef idx="2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274" tIns="245274" rIns="245274" bIns="2452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মৃত্যূ-  ১৮৭৯</a:t>
            </a:r>
            <a:endParaRPr lang="en-US" sz="2600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63010" y="4516151"/>
            <a:ext cx="1562100" cy="1562100"/>
          </a:xfrm>
          <a:custGeom>
            <a:avLst/>
            <a:gdLst>
              <a:gd name="connsiteX0" fmla="*/ 0 w 1562100"/>
              <a:gd name="connsiteY0" fmla="*/ 781050 h 1562100"/>
              <a:gd name="connsiteX1" fmla="*/ 781050 w 1562100"/>
              <a:gd name="connsiteY1" fmla="*/ 0 h 1562100"/>
              <a:gd name="connsiteX2" fmla="*/ 1562100 w 1562100"/>
              <a:gd name="connsiteY2" fmla="*/ 781050 h 1562100"/>
              <a:gd name="connsiteX3" fmla="*/ 781050 w 1562100"/>
              <a:gd name="connsiteY3" fmla="*/ 1562100 h 1562100"/>
              <a:gd name="connsiteX4" fmla="*/ 0 w 1562100"/>
              <a:gd name="connsiteY4" fmla="*/ 7810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562100">
                <a:moveTo>
                  <a:pt x="0" y="781050"/>
                </a:moveTo>
                <a:cubicBezTo>
                  <a:pt x="0" y="349688"/>
                  <a:pt x="349688" y="0"/>
                  <a:pt x="781050" y="0"/>
                </a:cubicBezTo>
                <a:cubicBezTo>
                  <a:pt x="1212412" y="0"/>
                  <a:pt x="1562100" y="349688"/>
                  <a:pt x="1562100" y="781050"/>
                </a:cubicBezTo>
                <a:cubicBezTo>
                  <a:pt x="1562100" y="1212412"/>
                  <a:pt x="1212412" y="1562100"/>
                  <a:pt x="781050" y="1562100"/>
                </a:cubicBezTo>
                <a:cubicBezTo>
                  <a:pt x="349688" y="1562100"/>
                  <a:pt x="0" y="1212412"/>
                  <a:pt x="0" y="7810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274" tIns="245274" rIns="245274" bIns="2452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পদার্থ বিজ্ঞানী</a:t>
            </a:r>
            <a:endParaRPr lang="en-US" sz="2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3194" y="4150054"/>
            <a:ext cx="5733901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প্রেরণের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সম্ভাবনাকে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bn-B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6695" y="275036"/>
            <a:ext cx="4270400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জেমস </a:t>
            </a:r>
            <a:r>
              <a:rPr lang="bn-BD" sz="4400" u="sng" dirty="0">
                <a:latin typeface="NikoshBAN" pitchFamily="2" charset="0"/>
                <a:cs typeface="NikoshBAN" pitchFamily="2" charset="0"/>
              </a:rPr>
              <a:t>ক্লার্ক ম্যাক্সওয়েল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655020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16228104">
            <a:off x="8152960" y="2744606"/>
            <a:ext cx="49287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92875" y="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7585183" y="852261"/>
            <a:ext cx="1645915" cy="1645915"/>
          </a:xfrm>
          <a:custGeom>
            <a:avLst/>
            <a:gdLst>
              <a:gd name="connsiteX0" fmla="*/ 0 w 1645915"/>
              <a:gd name="connsiteY0" fmla="*/ 274325 h 1645915"/>
              <a:gd name="connsiteX1" fmla="*/ 274325 w 1645915"/>
              <a:gd name="connsiteY1" fmla="*/ 0 h 1645915"/>
              <a:gd name="connsiteX2" fmla="*/ 1371590 w 1645915"/>
              <a:gd name="connsiteY2" fmla="*/ 0 h 1645915"/>
              <a:gd name="connsiteX3" fmla="*/ 1645915 w 1645915"/>
              <a:gd name="connsiteY3" fmla="*/ 274325 h 1645915"/>
              <a:gd name="connsiteX4" fmla="*/ 1645915 w 1645915"/>
              <a:gd name="connsiteY4" fmla="*/ 1371590 h 1645915"/>
              <a:gd name="connsiteX5" fmla="*/ 1371590 w 1645915"/>
              <a:gd name="connsiteY5" fmla="*/ 1645915 h 1645915"/>
              <a:gd name="connsiteX6" fmla="*/ 274325 w 1645915"/>
              <a:gd name="connsiteY6" fmla="*/ 1645915 h 1645915"/>
              <a:gd name="connsiteX7" fmla="*/ 0 w 1645915"/>
              <a:gd name="connsiteY7" fmla="*/ 1371590 h 1645915"/>
              <a:gd name="connsiteX8" fmla="*/ 0 w 1645915"/>
              <a:gd name="connsiteY8" fmla="*/ 274325 h 16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915" h="1645915">
                <a:moveTo>
                  <a:pt x="0" y="274325"/>
                </a:moveTo>
                <a:cubicBezTo>
                  <a:pt x="0" y="122819"/>
                  <a:pt x="122819" y="0"/>
                  <a:pt x="274325" y="0"/>
                </a:cubicBezTo>
                <a:lnTo>
                  <a:pt x="1371590" y="0"/>
                </a:lnTo>
                <a:cubicBezTo>
                  <a:pt x="1523096" y="0"/>
                  <a:pt x="1645915" y="122819"/>
                  <a:pt x="1645915" y="274325"/>
                </a:cubicBezTo>
                <a:lnTo>
                  <a:pt x="1645915" y="1371590"/>
                </a:lnTo>
                <a:cubicBezTo>
                  <a:pt x="1645915" y="1523096"/>
                  <a:pt x="1523096" y="1645915"/>
                  <a:pt x="1371590" y="1645915"/>
                </a:cubicBezTo>
                <a:lnTo>
                  <a:pt x="274325" y="1645915"/>
                </a:lnTo>
                <a:cubicBezTo>
                  <a:pt x="122819" y="1645915"/>
                  <a:pt x="0" y="1523096"/>
                  <a:pt x="0" y="1371590"/>
                </a:cubicBezTo>
                <a:lnTo>
                  <a:pt x="0" y="27432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451115"/>
              <a:satOff val="-3409"/>
              <a:lumOff val="-1307"/>
              <a:alphaOff val="0"/>
            </a:schemeClr>
          </a:fillRef>
          <a:effectRef idx="3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247" tIns="169247" rIns="169247" bIns="16924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জন্ম-১৮৫৮</a:t>
            </a:r>
            <a:endParaRPr lang="en-US" sz="3200" b="0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rot="2088273">
            <a:off x="9255949" y="4695360"/>
            <a:ext cx="540635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540635" y="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9748226" y="4598761"/>
            <a:ext cx="1645915" cy="1645915"/>
          </a:xfrm>
          <a:custGeom>
            <a:avLst/>
            <a:gdLst>
              <a:gd name="connsiteX0" fmla="*/ 0 w 1645915"/>
              <a:gd name="connsiteY0" fmla="*/ 274325 h 1645915"/>
              <a:gd name="connsiteX1" fmla="*/ 274325 w 1645915"/>
              <a:gd name="connsiteY1" fmla="*/ 0 h 1645915"/>
              <a:gd name="connsiteX2" fmla="*/ 1371590 w 1645915"/>
              <a:gd name="connsiteY2" fmla="*/ 0 h 1645915"/>
              <a:gd name="connsiteX3" fmla="*/ 1645915 w 1645915"/>
              <a:gd name="connsiteY3" fmla="*/ 274325 h 1645915"/>
              <a:gd name="connsiteX4" fmla="*/ 1645915 w 1645915"/>
              <a:gd name="connsiteY4" fmla="*/ 1371590 h 1645915"/>
              <a:gd name="connsiteX5" fmla="*/ 1371590 w 1645915"/>
              <a:gd name="connsiteY5" fmla="*/ 1645915 h 1645915"/>
              <a:gd name="connsiteX6" fmla="*/ 274325 w 1645915"/>
              <a:gd name="connsiteY6" fmla="*/ 1645915 h 1645915"/>
              <a:gd name="connsiteX7" fmla="*/ 0 w 1645915"/>
              <a:gd name="connsiteY7" fmla="*/ 1371590 h 1645915"/>
              <a:gd name="connsiteX8" fmla="*/ 0 w 1645915"/>
              <a:gd name="connsiteY8" fmla="*/ 274325 h 16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915" h="1645915">
                <a:moveTo>
                  <a:pt x="0" y="274325"/>
                </a:moveTo>
                <a:cubicBezTo>
                  <a:pt x="0" y="122819"/>
                  <a:pt x="122819" y="0"/>
                  <a:pt x="274325" y="0"/>
                </a:cubicBezTo>
                <a:lnTo>
                  <a:pt x="1371590" y="0"/>
                </a:lnTo>
                <a:cubicBezTo>
                  <a:pt x="1523096" y="0"/>
                  <a:pt x="1645915" y="122819"/>
                  <a:pt x="1645915" y="274325"/>
                </a:cubicBezTo>
                <a:lnTo>
                  <a:pt x="1645915" y="1371590"/>
                </a:lnTo>
                <a:cubicBezTo>
                  <a:pt x="1645915" y="1523096"/>
                  <a:pt x="1523096" y="1645915"/>
                  <a:pt x="1371590" y="1645915"/>
                </a:cubicBezTo>
                <a:lnTo>
                  <a:pt x="274325" y="1645915"/>
                </a:lnTo>
                <a:cubicBezTo>
                  <a:pt x="122819" y="1645915"/>
                  <a:pt x="0" y="1523096"/>
                  <a:pt x="0" y="1371590"/>
                </a:cubicBezTo>
                <a:lnTo>
                  <a:pt x="0" y="27432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02230"/>
              <a:satOff val="-6819"/>
              <a:lumOff val="-2615"/>
              <a:alphaOff val="0"/>
            </a:schemeClr>
          </a:fillRef>
          <a:effectRef idx="3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247" tIns="169247" rIns="169247" bIns="16924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মৃত্যূ-১৯৩৭</a:t>
            </a:r>
            <a:endParaRPr lang="en-US" sz="3200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8684485">
            <a:off x="7022287" y="4695900"/>
            <a:ext cx="498989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498989" y="0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5422140" y="4598761"/>
            <a:ext cx="1645915" cy="1645915"/>
          </a:xfrm>
          <a:custGeom>
            <a:avLst/>
            <a:gdLst>
              <a:gd name="connsiteX0" fmla="*/ 0 w 1645915"/>
              <a:gd name="connsiteY0" fmla="*/ 274325 h 1645915"/>
              <a:gd name="connsiteX1" fmla="*/ 274325 w 1645915"/>
              <a:gd name="connsiteY1" fmla="*/ 0 h 1645915"/>
              <a:gd name="connsiteX2" fmla="*/ 1371590 w 1645915"/>
              <a:gd name="connsiteY2" fmla="*/ 0 h 1645915"/>
              <a:gd name="connsiteX3" fmla="*/ 1645915 w 1645915"/>
              <a:gd name="connsiteY3" fmla="*/ 274325 h 1645915"/>
              <a:gd name="connsiteX4" fmla="*/ 1645915 w 1645915"/>
              <a:gd name="connsiteY4" fmla="*/ 1371590 h 1645915"/>
              <a:gd name="connsiteX5" fmla="*/ 1371590 w 1645915"/>
              <a:gd name="connsiteY5" fmla="*/ 1645915 h 1645915"/>
              <a:gd name="connsiteX6" fmla="*/ 274325 w 1645915"/>
              <a:gd name="connsiteY6" fmla="*/ 1645915 h 1645915"/>
              <a:gd name="connsiteX7" fmla="*/ 0 w 1645915"/>
              <a:gd name="connsiteY7" fmla="*/ 1371590 h 1645915"/>
              <a:gd name="connsiteX8" fmla="*/ 0 w 1645915"/>
              <a:gd name="connsiteY8" fmla="*/ 274325 h 164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915" h="1645915">
                <a:moveTo>
                  <a:pt x="0" y="274325"/>
                </a:moveTo>
                <a:cubicBezTo>
                  <a:pt x="0" y="122819"/>
                  <a:pt x="122819" y="0"/>
                  <a:pt x="274325" y="0"/>
                </a:cubicBezTo>
                <a:lnTo>
                  <a:pt x="1371590" y="0"/>
                </a:lnTo>
                <a:cubicBezTo>
                  <a:pt x="1523096" y="0"/>
                  <a:pt x="1645915" y="122819"/>
                  <a:pt x="1645915" y="274325"/>
                </a:cubicBezTo>
                <a:lnTo>
                  <a:pt x="1645915" y="1371590"/>
                </a:lnTo>
                <a:cubicBezTo>
                  <a:pt x="1645915" y="1523096"/>
                  <a:pt x="1523096" y="1645915"/>
                  <a:pt x="1371590" y="1645915"/>
                </a:cubicBezTo>
                <a:lnTo>
                  <a:pt x="274325" y="1645915"/>
                </a:lnTo>
                <a:cubicBezTo>
                  <a:pt x="122819" y="1645915"/>
                  <a:pt x="0" y="1523096"/>
                  <a:pt x="0" y="1371590"/>
                </a:cubicBezTo>
                <a:lnTo>
                  <a:pt x="0" y="27432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353344"/>
              <a:satOff val="-10228"/>
              <a:lumOff val="-3922"/>
              <a:alphaOff val="0"/>
            </a:schemeClr>
          </a:fillRef>
          <a:effectRef idx="3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247" tIns="169247" rIns="169247" bIns="16924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430" y="2527472"/>
            <a:ext cx="46377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431" y="361841"/>
            <a:ext cx="296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itchFamily="2" charset="0"/>
                <a:cs typeface="NikoshBAN" pitchFamily="2" charset="0"/>
              </a:rPr>
              <a:t>জগদীশ চন্দ্র বসু 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402300" y="2991036"/>
            <a:ext cx="2011680" cy="2011680"/>
          </a:xfrm>
          <a:custGeom>
            <a:avLst/>
            <a:gdLst>
              <a:gd name="connsiteX0" fmla="*/ 0 w 1828800"/>
              <a:gd name="connsiteY0" fmla="*/ 304806 h 1828800"/>
              <a:gd name="connsiteX1" fmla="*/ 304806 w 1828800"/>
              <a:gd name="connsiteY1" fmla="*/ 0 h 1828800"/>
              <a:gd name="connsiteX2" fmla="*/ 1523994 w 1828800"/>
              <a:gd name="connsiteY2" fmla="*/ 0 h 1828800"/>
              <a:gd name="connsiteX3" fmla="*/ 1828800 w 1828800"/>
              <a:gd name="connsiteY3" fmla="*/ 304806 h 1828800"/>
              <a:gd name="connsiteX4" fmla="*/ 1828800 w 1828800"/>
              <a:gd name="connsiteY4" fmla="*/ 1523994 h 1828800"/>
              <a:gd name="connsiteX5" fmla="*/ 1523994 w 1828800"/>
              <a:gd name="connsiteY5" fmla="*/ 1828800 h 1828800"/>
              <a:gd name="connsiteX6" fmla="*/ 304806 w 1828800"/>
              <a:gd name="connsiteY6" fmla="*/ 1828800 h 1828800"/>
              <a:gd name="connsiteX7" fmla="*/ 0 w 1828800"/>
              <a:gd name="connsiteY7" fmla="*/ 1523994 h 1828800"/>
              <a:gd name="connsiteX8" fmla="*/ 0 w 1828800"/>
              <a:gd name="connsiteY8" fmla="*/ 30480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828800">
                <a:moveTo>
                  <a:pt x="0" y="304806"/>
                </a:moveTo>
                <a:cubicBezTo>
                  <a:pt x="0" y="136466"/>
                  <a:pt x="136466" y="0"/>
                  <a:pt x="304806" y="0"/>
                </a:cubicBezTo>
                <a:lnTo>
                  <a:pt x="1523994" y="0"/>
                </a:lnTo>
                <a:cubicBezTo>
                  <a:pt x="1692334" y="0"/>
                  <a:pt x="1828800" y="136466"/>
                  <a:pt x="1828800" y="304806"/>
                </a:cubicBezTo>
                <a:lnTo>
                  <a:pt x="1828800" y="1523994"/>
                </a:lnTo>
                <a:cubicBezTo>
                  <a:pt x="1828800" y="1692334"/>
                  <a:pt x="1692334" y="1828800"/>
                  <a:pt x="1523994" y="1828800"/>
                </a:cubicBezTo>
                <a:lnTo>
                  <a:pt x="304806" y="1828800"/>
                </a:lnTo>
                <a:cubicBezTo>
                  <a:pt x="136466" y="1828800"/>
                  <a:pt x="0" y="1692334"/>
                  <a:pt x="0" y="1523994"/>
                </a:cubicBezTo>
                <a:lnTo>
                  <a:pt x="0" y="304806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715" tIns="180715" rIns="180715" bIns="18071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/>
          </a:p>
        </p:txBody>
      </p:sp>
    </p:spTree>
    <p:extLst>
      <p:ext uri="{BB962C8B-B14F-4D97-AF65-F5344CB8AC3E}">
        <p14:creationId xmlns:p14="http://schemas.microsoft.com/office/powerpoint/2010/main" val="2460778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3" grpId="0"/>
      <p:bldP spid="1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50661" y="3071923"/>
            <a:ext cx="2481789" cy="1220975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67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জন্ম- ১৮৭৪   মৃত্যূ- ১৯৩৭</a:t>
            </a:r>
            <a:endParaRPr lang="en-US" sz="3667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61" y="249240"/>
            <a:ext cx="3821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গগুলিয়েলমো মার্কনি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86" y="1400908"/>
            <a:ext cx="3666588" cy="456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7036110" y="1683071"/>
            <a:ext cx="4790363" cy="45176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১৮৯৫ </a:t>
            </a:r>
            <a:r>
              <a:rPr lang="en-US" sz="2400" dirty="0" err="1">
                <a:solidFill>
                  <a:schemeClr val="tx1"/>
                </a:solidFill>
              </a:rPr>
              <a:t>সালে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প্রথম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সফল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বাঙালী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বিজ্ঞানী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জগদীশ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চন্দ্র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বসু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অতি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ক্ষুদ্র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তরঙ্গ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ব্যবহার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একস্থান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থেকে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অন্য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স্থানে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তথ্য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প্রেরণে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সফল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হন</a:t>
            </a:r>
            <a:r>
              <a:rPr lang="en-US" sz="2400" dirty="0">
                <a:solidFill>
                  <a:schemeClr val="tx1"/>
                </a:solidFill>
              </a:rPr>
              <a:t>। </a:t>
            </a:r>
            <a:r>
              <a:rPr lang="en-US" sz="2400" dirty="0" err="1">
                <a:solidFill>
                  <a:schemeClr val="tx1"/>
                </a:solidFill>
              </a:rPr>
              <a:t>তবে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বেতার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তরঙ্গ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ব্যবহার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একই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কাজে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প্রথম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সফল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হন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ইতালির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বিজ্ঞানী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গুগলিয়েলমো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মার্কনি</a:t>
            </a:r>
            <a:r>
              <a:rPr lang="en-US" sz="2400" dirty="0">
                <a:solidFill>
                  <a:schemeClr val="tx1"/>
                </a:solidFill>
              </a:rPr>
              <a:t>। এ </a:t>
            </a:r>
            <a:r>
              <a:rPr lang="en-US" sz="2400" dirty="0" err="1">
                <a:solidFill>
                  <a:schemeClr val="tx1"/>
                </a:solidFill>
              </a:rPr>
              <a:t>জন্য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তাকে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বেতার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যন্ত্রের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আবিষ্কারক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হিসাবে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স্বীকৃতি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দেওয়া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হয়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75373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9" y="1297444"/>
            <a:ext cx="4235084" cy="503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6836" y="266392"/>
            <a:ext cx="4852289" cy="754053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bn-BD" sz="4400" u="sng" dirty="0">
                <a:latin typeface="NikoshBAN" pitchFamily="2" charset="0"/>
                <a:cs typeface="NikoshBAN" pitchFamily="2" charset="0"/>
              </a:rPr>
              <a:t>রেমন্ড স্যামুয়েল  টমলিনসন</a:t>
            </a:r>
            <a:endParaRPr lang="en-US" sz="4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609231" y="2190364"/>
            <a:ext cx="5773004" cy="32459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আরপানেটে ইলেক্ট্রনিক মাধ্যমে পত্রালাপের সূচনা করেন আমেরিকার প্রোগ্রামার রেমন্ড স্যামুয়েল টমলিনসন। </a:t>
            </a:r>
          </a:p>
          <a:p>
            <a:pPr algn="just"/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তিনিই প্রথম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 সিষ্টেম চালু করেন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99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375" y="5757335"/>
            <a:ext cx="15406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জন্ম- ১৯৫৫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620" y="321670"/>
            <a:ext cx="2390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স্টিভ জবস 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106" y="2888345"/>
            <a:ext cx="5063320" cy="11918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১৯৭৬ ১লা এপ্রিল অ্যাপল কম্পিউটার  নামক প্রতিষ্ঠান চালু করেন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1546557"/>
            <a:ext cx="5732060" cy="387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22039" y="5764018"/>
            <a:ext cx="15406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মৃত্যূ- 20১১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45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685303" y="1342145"/>
            <a:ext cx="4814512" cy="4756056"/>
          </a:xfrm>
          <a:custGeom>
            <a:avLst/>
            <a:gdLst>
              <a:gd name="connsiteX0" fmla="*/ 0 w 3005666"/>
              <a:gd name="connsiteY0" fmla="*/ 1502833 h 3005666"/>
              <a:gd name="connsiteX1" fmla="*/ 1502833 w 3005666"/>
              <a:gd name="connsiteY1" fmla="*/ 0 h 3005666"/>
              <a:gd name="connsiteX2" fmla="*/ 3005666 w 3005666"/>
              <a:gd name="connsiteY2" fmla="*/ 1502833 h 3005666"/>
              <a:gd name="connsiteX3" fmla="*/ 1502833 w 3005666"/>
              <a:gd name="connsiteY3" fmla="*/ 3005666 h 3005666"/>
              <a:gd name="connsiteX4" fmla="*/ 0 w 3005666"/>
              <a:gd name="connsiteY4" fmla="*/ 1502833 h 30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6" h="3005666">
                <a:moveTo>
                  <a:pt x="0" y="1502833"/>
                </a:moveTo>
                <a:cubicBezTo>
                  <a:pt x="0" y="672841"/>
                  <a:pt x="672841" y="0"/>
                  <a:pt x="1502833" y="0"/>
                </a:cubicBezTo>
                <a:cubicBezTo>
                  <a:pt x="2332825" y="0"/>
                  <a:pt x="3005666" y="672841"/>
                  <a:pt x="3005666" y="1502833"/>
                </a:cubicBezTo>
                <a:cubicBezTo>
                  <a:pt x="3005666" y="2332825"/>
                  <a:pt x="2332825" y="3005666"/>
                  <a:pt x="1502833" y="3005666"/>
                </a:cubicBezTo>
                <a:cubicBezTo>
                  <a:pt x="672841" y="3005666"/>
                  <a:pt x="0" y="2332825"/>
                  <a:pt x="0" y="1502833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22720" tIns="522720" rIns="522720" bIns="52272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12" name="Freeform 11"/>
          <p:cNvSpPr/>
          <p:nvPr/>
        </p:nvSpPr>
        <p:spPr>
          <a:xfrm>
            <a:off x="270556" y="1094815"/>
            <a:ext cx="4275124" cy="1855917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CFF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১৯৫৫ সালে ২৮শে অক্টোবর</a:t>
            </a:r>
            <a:endParaRPr lang="en-US" sz="2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505715" y="4733140"/>
            <a:ext cx="4275124" cy="1855917"/>
          </a:xfrm>
          <a:custGeom>
            <a:avLst/>
            <a:gdLst>
              <a:gd name="connsiteX0" fmla="*/ 0 w 1502833"/>
              <a:gd name="connsiteY0" fmla="*/ 751417 h 1502833"/>
              <a:gd name="connsiteX1" fmla="*/ 751417 w 1502833"/>
              <a:gd name="connsiteY1" fmla="*/ 0 h 1502833"/>
              <a:gd name="connsiteX2" fmla="*/ 1502834 w 1502833"/>
              <a:gd name="connsiteY2" fmla="*/ 751417 h 1502833"/>
              <a:gd name="connsiteX3" fmla="*/ 751417 w 1502833"/>
              <a:gd name="connsiteY3" fmla="*/ 1502834 h 1502833"/>
              <a:gd name="connsiteX4" fmla="*/ 0 w 1502833"/>
              <a:gd name="connsiteY4" fmla="*/ 751417 h 150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833" h="1502833">
                <a:moveTo>
                  <a:pt x="0" y="751417"/>
                </a:moveTo>
                <a:cubicBezTo>
                  <a:pt x="0" y="336421"/>
                  <a:pt x="336421" y="0"/>
                  <a:pt x="751417" y="0"/>
                </a:cubicBezTo>
                <a:cubicBezTo>
                  <a:pt x="1166413" y="0"/>
                  <a:pt x="1502834" y="336421"/>
                  <a:pt x="1502834" y="751417"/>
                </a:cubicBezTo>
                <a:cubicBezTo>
                  <a:pt x="1502834" y="1166413"/>
                  <a:pt x="1166413" y="1502834"/>
                  <a:pt x="751417" y="1502834"/>
                </a:cubicBezTo>
                <a:cubicBezTo>
                  <a:pt x="336421" y="1502834"/>
                  <a:pt x="0" y="1166413"/>
                  <a:pt x="0" y="751417"/>
                </a:cubicBezTo>
                <a:close/>
              </a:path>
            </a:pathLst>
          </a:custGeom>
          <a:solidFill>
            <a:srgbClr val="99CCFF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95" tIns="261995" rIns="261995" bIns="26199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 কোম্পানির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জন্মদাতা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556" y="325374"/>
            <a:ext cx="5323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>
                <a:latin typeface="NikoshBAN" pitchFamily="2" charset="0"/>
                <a:cs typeface="NikoshBAN" pitchFamily="2" charset="0"/>
              </a:rPr>
              <a:t>উইলিয়াম হেনরি ‘বিল’ গেটস 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45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76" y="240882"/>
            <a:ext cx="5429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u="sng" dirty="0">
                <a:latin typeface="NikoshBAN" pitchFamily="2" charset="0"/>
                <a:cs typeface="NikoshBAN" pitchFamily="2" charset="0"/>
              </a:rPr>
              <a:t>স্যার টিমোথি জন ‘টিম’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বার্না</a:t>
            </a: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স-লি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0642" y="5841098"/>
            <a:ext cx="555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ওয়ার্ল্ড ওয়াইড ওয়েবের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(www)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24" y="1369255"/>
            <a:ext cx="6753378" cy="43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58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4258" y="6119784"/>
            <a:ext cx="236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জন্ম- ১৪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মে ১৯৮৪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84" y="1066828"/>
            <a:ext cx="4085496" cy="50529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261900" y="4555671"/>
            <a:ext cx="4616307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১১৯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২০১৪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 rot="10800000" flipV="1">
            <a:off x="266635" y="2776393"/>
            <a:ext cx="2643129" cy="1369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হাভার্ড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জাকারবার্গ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554" y="190331"/>
            <a:ext cx="2868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জাকারবার্গ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53" y="1060897"/>
            <a:ext cx="4267200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8055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8866" y="1102926"/>
            <a:ext cx="1229504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bn-BD" sz="4500" u="sng" dirty="0">
                <a:latin typeface="NikoshBAN" pitchFamily="2" charset="0"/>
                <a:cs typeface="NikoshBAN" pitchFamily="2" charset="0"/>
              </a:rPr>
              <a:t>দল ১</a:t>
            </a:r>
            <a:r>
              <a:rPr lang="bn-BD" sz="4500" dirty="0">
                <a:latin typeface="NikoshBAN" pitchFamily="2" charset="0"/>
                <a:cs typeface="NikoshBAN" pitchFamily="2" charset="0"/>
              </a:rPr>
              <a:t> 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7993" y="1102926"/>
            <a:ext cx="1118897" cy="769441"/>
          </a:xfrm>
          <a:prstGeom prst="rect">
            <a:avLst/>
          </a:prstGeom>
          <a:noFill/>
        </p:spPr>
        <p:txBody>
          <a:bodyPr wrap="none" lIns="76200" tIns="38100" rIns="76200" bIns="38100">
            <a:spAutoFit/>
          </a:bodyPr>
          <a:lstStyle/>
          <a:p>
            <a:pPr algn="ctr"/>
            <a:r>
              <a:rPr lang="bn-BD" sz="4500" u="sng" dirty="0">
                <a:latin typeface="NikoshBAN" pitchFamily="2" charset="0"/>
                <a:cs typeface="NikoshBAN" pitchFamily="2" charset="0"/>
              </a:rPr>
              <a:t>দল ২</a:t>
            </a:r>
            <a:endParaRPr lang="en-US" sz="45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1080" y="4726876"/>
            <a:ext cx="3340067" cy="1769908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লোকটির  অবদানকৃত বিষয়টি সমন্ধে লিখ?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1" y="1868317"/>
            <a:ext cx="2252794" cy="244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94" y="1868316"/>
            <a:ext cx="2253294" cy="244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064180" y="4726876"/>
            <a:ext cx="3786522" cy="1738938"/>
          </a:xfrm>
          <a:prstGeom prst="rect">
            <a:avLst/>
          </a:prstGeom>
          <a:noFill/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মেয়েটি কিভাবে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প্রোগ্রামিং ধারনার প্রর্বতক হয়ে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উঠে?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587295" y="271929"/>
            <a:ext cx="2369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u="sng" dirty="0">
                <a:ln w="11430"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u="sng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4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6225" y="1103883"/>
            <a:ext cx="4541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প্রোগ্রামিং ধারনার প্রর্বতক কে?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7919" y="1844255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টম 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5228" y="1844255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(</a:t>
            </a:r>
            <a:r>
              <a:rPr lang="bn-BD" sz="3600" dirty="0" smtClean="0">
                <a:solidFill>
                  <a:schemeClr val="tx1"/>
                </a:solidFill>
              </a:rPr>
              <a:t>খ) </a:t>
            </a:r>
            <a:r>
              <a:rPr lang="bn-BD" sz="3600" dirty="0">
                <a:solidFill>
                  <a:schemeClr val="tx1"/>
                </a:solidFill>
              </a:rPr>
              <a:t>অ্যাডা লাভলেস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7919" y="2642451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 smtClean="0">
                <a:solidFill>
                  <a:schemeClr val="tx1"/>
                </a:solidFill>
              </a:rPr>
              <a:t>(গ) </a:t>
            </a:r>
            <a:r>
              <a:rPr lang="bn-BD" sz="3600" dirty="0">
                <a:solidFill>
                  <a:schemeClr val="tx1"/>
                </a:solidFill>
              </a:rPr>
              <a:t>চার্লস ব্যাবেজ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5228" y="2642451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 smtClean="0">
                <a:solidFill>
                  <a:schemeClr val="tx1"/>
                </a:solidFill>
              </a:rPr>
              <a:t>(ঘ) </a:t>
            </a:r>
            <a:r>
              <a:rPr lang="bn-BD" sz="3600" dirty="0">
                <a:solidFill>
                  <a:schemeClr val="tx1"/>
                </a:solidFill>
              </a:rPr>
              <a:t>বিল গেটস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0066" y="1871998"/>
            <a:ext cx="73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225" y="3977304"/>
            <a:ext cx="4737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মাইক্রোসফট এর প্রতিষ্ঠাতা কে?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7919" y="4638012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টম 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5228" y="4638012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(</a:t>
            </a:r>
            <a:r>
              <a:rPr lang="bn-BD" sz="3600" dirty="0" smtClean="0">
                <a:solidFill>
                  <a:schemeClr val="tx1"/>
                </a:solidFill>
              </a:rPr>
              <a:t>খ) </a:t>
            </a:r>
            <a:r>
              <a:rPr lang="bn-BD" sz="3600" dirty="0">
                <a:solidFill>
                  <a:schemeClr val="tx1"/>
                </a:solidFill>
              </a:rPr>
              <a:t>অ্যাডা লাভলেস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7919" y="5436208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 smtClean="0">
                <a:solidFill>
                  <a:schemeClr val="tx1"/>
                </a:solidFill>
              </a:rPr>
              <a:t>(গ) </a:t>
            </a:r>
            <a:r>
              <a:rPr lang="bn-BD" sz="3600" dirty="0">
                <a:solidFill>
                  <a:schemeClr val="tx1"/>
                </a:solidFill>
              </a:rPr>
              <a:t>চার্লস ব্যাবেজ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5228" y="5436208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 smtClean="0">
                <a:solidFill>
                  <a:schemeClr val="tx1"/>
                </a:solidFill>
              </a:rPr>
              <a:t>(ঘ) </a:t>
            </a:r>
            <a:r>
              <a:rPr lang="bn-BD" sz="3600" dirty="0">
                <a:solidFill>
                  <a:schemeClr val="tx1"/>
                </a:solidFill>
              </a:rPr>
              <a:t>বিল গেটস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0066" y="5461441"/>
            <a:ext cx="73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15716" y="391086"/>
            <a:ext cx="18449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u="sng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u="sng" dirty="0">
              <a:ln w="0"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97917" y="485668"/>
            <a:ext cx="175847" cy="5212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77544" y="972075"/>
            <a:ext cx="175847" cy="5212080"/>
          </a:xfrm>
          <a:prstGeom prst="rect">
            <a:avLst/>
          </a:prstGeom>
          <a:solidFill>
            <a:srgbClr val="FEBEF0"/>
          </a:solidFill>
          <a:ln>
            <a:solidFill>
              <a:srgbClr val="FEB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83151" y="1260701"/>
            <a:ext cx="175847" cy="521208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/>
          <p:cNvSpPr/>
          <p:nvPr/>
        </p:nvSpPr>
        <p:spPr>
          <a:xfrm>
            <a:off x="7280368" y="4138877"/>
            <a:ext cx="4138498" cy="24176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4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00575" y="335835"/>
            <a:ext cx="4138498" cy="7798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16013" y="335835"/>
            <a:ext cx="4138498" cy="77770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635572" y="2073982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631396" y="3339253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604111" y="4616198"/>
            <a:ext cx="731520" cy="731520"/>
          </a:xfrm>
          <a:prstGeom prst="donut">
            <a:avLst>
              <a:gd name="adj" fmla="val 173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perspectiveHeroicExtremeRightFacing"/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8346" y="4497459"/>
            <a:ext cx="39462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শরীফুল্লাহ খান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কংশনগর উচ্চ বিদ্যালয়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বুড়িচং,কুমিল্লা।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</a:t>
            </a:r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01782127845 </a:t>
            </a:r>
          </a:p>
          <a:p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ksharifullah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</a:t>
            </a:r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27462" r="28949" b="16021"/>
          <a:stretch/>
        </p:blipFill>
        <p:spPr>
          <a:xfrm>
            <a:off x="1088346" y="1298553"/>
            <a:ext cx="3082760" cy="3013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29" y="1298553"/>
            <a:ext cx="2227190" cy="27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7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7980" y="375955"/>
            <a:ext cx="2322752" cy="815608"/>
          </a:xfrm>
          <a:prstGeom prst="rect">
            <a:avLst/>
          </a:prstGeom>
          <a:noFill/>
        </p:spPr>
        <p:txBody>
          <a:bodyPr wrap="none" lIns="76200" tIns="38100" rIns="76200" bIns="38100" numCol="1">
            <a:spAutoFit/>
          </a:bodyPr>
          <a:lstStyle/>
          <a:p>
            <a:pPr algn="ctr"/>
            <a:r>
              <a:rPr lang="bn-BD" sz="4800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083" y="5905872"/>
            <a:ext cx="10927671" cy="630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none" lIns="76200" tIns="38100" rIns="76200" bIns="38100" numCol="1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ফেসবুক একটি জনপ্রিয় সামাজিক যোগাযোগ মাধ্যম – যুক্তি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71" y="473575"/>
            <a:ext cx="4907616" cy="50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44697"/>
            <a:ext cx="11745532" cy="64136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223664">
            <a:off x="2287311" y="1055901"/>
            <a:ext cx="6426558" cy="275927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80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ধন্যবাদ </a:t>
            </a:r>
            <a:r>
              <a:rPr lang="bn-BD" sz="80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সবাইকে </a:t>
            </a:r>
          </a:p>
        </p:txBody>
      </p:sp>
    </p:spTree>
    <p:extLst>
      <p:ext uri="{BB962C8B-B14F-4D97-AF65-F5344CB8AC3E}">
        <p14:creationId xmlns:p14="http://schemas.microsoft.com/office/powerpoint/2010/main" val="284374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560596" y="491837"/>
            <a:ext cx="220759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92" y="1699497"/>
            <a:ext cx="2470991" cy="3301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16" y="1699497"/>
            <a:ext cx="2333425" cy="3301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6" y="1699498"/>
            <a:ext cx="2872367" cy="3301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96" y="1699497"/>
            <a:ext cx="2660463" cy="33015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 rot="10800000" flipV="1">
            <a:off x="9365515" y="491837"/>
            <a:ext cx="2207591" cy="507831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 এরা কারা?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508863" y="5446981"/>
            <a:ext cx="3661781" cy="507831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ঠিক বলেছ, কবি-সাহিত্যিক।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9365516" y="999669"/>
            <a:ext cx="2207591" cy="507831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বিখ্যাত 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7945725" y="5446981"/>
            <a:ext cx="3995904" cy="507831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 সাহিত্যাঙ্গনে অবদানের জন্য।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757" y="2207329"/>
            <a:ext cx="2842940" cy="2287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7" y="2207329"/>
            <a:ext cx="2444423" cy="2273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98" y="2207329"/>
            <a:ext cx="3056343" cy="220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09" y="2207329"/>
            <a:ext cx="1218072" cy="23651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0800000" flipV="1">
            <a:off x="560595" y="1095668"/>
            <a:ext cx="220759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দেখ-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3939988" y="491836"/>
            <a:ext cx="5158495" cy="507831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যে যন্ত্রগুলি দেখছ এগুলি কিসের অংশ?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4158957" y="5193064"/>
            <a:ext cx="3661781" cy="507831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তথ্য ও প্রযুক্তির অংশ।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3926193" y="973995"/>
            <a:ext cx="5402598" cy="507831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যন্ত্রগুলির বিকশে নিশ্চয় কারো অবদান রয়েছে?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0800000" flipV="1">
            <a:off x="4180429" y="5700899"/>
            <a:ext cx="2468535" cy="507831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অবশ্যই রয়েছে।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8" grpId="0" animBg="1"/>
      <p:bldP spid="19" grpId="0"/>
      <p:bldP spid="19" grpId="1"/>
      <p:bldP spid="20" grpId="0"/>
      <p:bldP spid="20" grpId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5604" y="664717"/>
            <a:ext cx="8442909" cy="5607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4400" dirty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4400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  </a:t>
            </a:r>
            <a:endParaRPr lang="bn-BD" sz="4400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4400" dirty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বিকাশে  উল্লেখযোগ্য ব্যাক্তিত্ব</a:t>
            </a:r>
            <a:r>
              <a:rPr lang="bn-BD" sz="4400" dirty="0" smtClean="0">
                <a:ln w="1143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1143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360598" y="664717"/>
            <a:ext cx="5790014" cy="5607424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</a:t>
            </a:r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 হচ্ছে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48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3505" y="252044"/>
            <a:ext cx="27671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bn-BD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30515" y="2666286"/>
            <a:ext cx="10806555" cy="771433"/>
          </a:xfrm>
          <a:custGeom>
            <a:avLst/>
            <a:gdLst>
              <a:gd name="connsiteX0" fmla="*/ 0 w 10806555"/>
              <a:gd name="connsiteY0" fmla="*/ 0 h 771431"/>
              <a:gd name="connsiteX1" fmla="*/ 10420840 w 10806555"/>
              <a:gd name="connsiteY1" fmla="*/ 0 h 771431"/>
              <a:gd name="connsiteX2" fmla="*/ 10806555 w 10806555"/>
              <a:gd name="connsiteY2" fmla="*/ 385716 h 771431"/>
              <a:gd name="connsiteX3" fmla="*/ 10420840 w 10806555"/>
              <a:gd name="connsiteY3" fmla="*/ 771431 h 771431"/>
              <a:gd name="connsiteX4" fmla="*/ 0 w 10806555"/>
              <a:gd name="connsiteY4" fmla="*/ 771431 h 771431"/>
              <a:gd name="connsiteX5" fmla="*/ 0 w 10806555"/>
              <a:gd name="connsiteY5" fmla="*/ 0 h 77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555" h="771431">
                <a:moveTo>
                  <a:pt x="10806555" y="771430"/>
                </a:moveTo>
                <a:lnTo>
                  <a:pt x="385715" y="771430"/>
                </a:lnTo>
                <a:lnTo>
                  <a:pt x="0" y="385715"/>
                </a:lnTo>
                <a:lnTo>
                  <a:pt x="385715" y="1"/>
                </a:lnTo>
                <a:lnTo>
                  <a:pt x="10806555" y="1"/>
                </a:lnTo>
                <a:lnTo>
                  <a:pt x="10806555" y="7714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038" tIns="121921" rIns="227584" bIns="121921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ব্যাখা করতে পারবে।</a:t>
            </a:r>
            <a:endParaRPr lang="en-US" sz="3200" b="0" kern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4800" y="2666287"/>
            <a:ext cx="771431" cy="771431"/>
          </a:xfrm>
          <a:prstGeom prst="ellipse">
            <a:avLst/>
          </a:prstGeom>
          <a:gradFill rotWithShape="0">
            <a:gsLst>
              <a:gs pos="0">
                <a:schemeClr val="accent1">
                  <a:tint val="50000"/>
                  <a:hueOff val="0"/>
                  <a:satOff val="0"/>
                  <a:lumOff val="0"/>
                  <a:alphaOff val="0"/>
                  <a:shade val="15000"/>
                  <a:satMod val="180000"/>
                </a:schemeClr>
              </a:gs>
              <a:gs pos="50000">
                <a:schemeClr val="accent1">
                  <a:tint val="50000"/>
                  <a:hueOff val="0"/>
                  <a:satOff val="0"/>
                  <a:lumOff val="0"/>
                  <a:alphaOff val="0"/>
                  <a:shade val="45000"/>
                  <a:satMod val="170000"/>
                </a:schemeClr>
              </a:gs>
              <a:gs pos="70000">
                <a:schemeClr val="accent1">
                  <a:tint val="50000"/>
                  <a:hueOff val="0"/>
                  <a:satOff val="0"/>
                  <a:lumOff val="0"/>
                  <a:alphaOff val="0"/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50000"/>
                  <a:hueOff val="0"/>
                  <a:satOff val="0"/>
                  <a:lumOff val="0"/>
                  <a:alphaOff val="0"/>
                  <a:tint val="95500"/>
                  <a:shade val="100000"/>
                  <a:satMod val="155000"/>
                </a:schemeClr>
              </a:gs>
            </a:gsLst>
            <a:lin ang="16200000" scaled="0"/>
          </a:gra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830515" y="3630576"/>
            <a:ext cx="10806555" cy="771433"/>
          </a:xfrm>
          <a:custGeom>
            <a:avLst/>
            <a:gdLst>
              <a:gd name="connsiteX0" fmla="*/ 0 w 10806555"/>
              <a:gd name="connsiteY0" fmla="*/ 0 h 771431"/>
              <a:gd name="connsiteX1" fmla="*/ 10420840 w 10806555"/>
              <a:gd name="connsiteY1" fmla="*/ 0 h 771431"/>
              <a:gd name="connsiteX2" fmla="*/ 10806555 w 10806555"/>
              <a:gd name="connsiteY2" fmla="*/ 385716 h 771431"/>
              <a:gd name="connsiteX3" fmla="*/ 10420840 w 10806555"/>
              <a:gd name="connsiteY3" fmla="*/ 771431 h 771431"/>
              <a:gd name="connsiteX4" fmla="*/ 0 w 10806555"/>
              <a:gd name="connsiteY4" fmla="*/ 771431 h 771431"/>
              <a:gd name="connsiteX5" fmla="*/ 0 w 10806555"/>
              <a:gd name="connsiteY5" fmla="*/ 0 h 77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555" h="771431">
                <a:moveTo>
                  <a:pt x="10806555" y="771430"/>
                </a:moveTo>
                <a:lnTo>
                  <a:pt x="385715" y="771430"/>
                </a:lnTo>
                <a:lnTo>
                  <a:pt x="0" y="385715"/>
                </a:lnTo>
                <a:lnTo>
                  <a:pt x="385715" y="1"/>
                </a:lnTo>
                <a:lnTo>
                  <a:pt x="10806555" y="1"/>
                </a:lnTo>
                <a:lnTo>
                  <a:pt x="10806555" y="7714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038" tIns="121921" rIns="227584" bIns="121921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প্রযুক্তির</a:t>
            </a:r>
            <a:r>
              <a:rPr lang="en-US" sz="3200" b="0" kern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0" kern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 </a:t>
            </a: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ব্যাক্তির্বগের অবদান র্বণনা করতে পারবে।</a:t>
            </a:r>
            <a:endParaRPr lang="en-US" sz="3200" b="0" kern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4800" y="3630577"/>
            <a:ext cx="771431" cy="771431"/>
          </a:xfrm>
          <a:prstGeom prst="ellipse">
            <a:avLst/>
          </a:prstGeom>
          <a:gradFill rotWithShape="0">
            <a:gsLst>
              <a:gs pos="0">
                <a:schemeClr val="accent1">
                  <a:tint val="50000"/>
                  <a:hueOff val="0"/>
                  <a:satOff val="0"/>
                  <a:lumOff val="0"/>
                  <a:alphaOff val="0"/>
                  <a:shade val="15000"/>
                  <a:satMod val="180000"/>
                </a:schemeClr>
              </a:gs>
              <a:gs pos="50000">
                <a:schemeClr val="accent1">
                  <a:tint val="50000"/>
                  <a:hueOff val="0"/>
                  <a:satOff val="0"/>
                  <a:lumOff val="0"/>
                  <a:alphaOff val="0"/>
                  <a:shade val="45000"/>
                  <a:satMod val="170000"/>
                </a:schemeClr>
              </a:gs>
              <a:gs pos="70000">
                <a:schemeClr val="accent1">
                  <a:tint val="50000"/>
                  <a:hueOff val="0"/>
                  <a:satOff val="0"/>
                  <a:lumOff val="0"/>
                  <a:alphaOff val="0"/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50000"/>
                  <a:hueOff val="0"/>
                  <a:satOff val="0"/>
                  <a:lumOff val="0"/>
                  <a:alphaOff val="0"/>
                  <a:tint val="95500"/>
                  <a:shade val="100000"/>
                  <a:satMod val="155000"/>
                </a:schemeClr>
              </a:gs>
            </a:gsLst>
            <a:lin ang="16200000" scaled="0"/>
          </a:gra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830515" y="4594865"/>
            <a:ext cx="10806555" cy="771433"/>
          </a:xfrm>
          <a:custGeom>
            <a:avLst/>
            <a:gdLst>
              <a:gd name="connsiteX0" fmla="*/ 0 w 10806555"/>
              <a:gd name="connsiteY0" fmla="*/ 0 h 771431"/>
              <a:gd name="connsiteX1" fmla="*/ 10420840 w 10806555"/>
              <a:gd name="connsiteY1" fmla="*/ 0 h 771431"/>
              <a:gd name="connsiteX2" fmla="*/ 10806555 w 10806555"/>
              <a:gd name="connsiteY2" fmla="*/ 385716 h 771431"/>
              <a:gd name="connsiteX3" fmla="*/ 10420840 w 10806555"/>
              <a:gd name="connsiteY3" fmla="*/ 771431 h 771431"/>
              <a:gd name="connsiteX4" fmla="*/ 0 w 10806555"/>
              <a:gd name="connsiteY4" fmla="*/ 771431 h 771431"/>
              <a:gd name="connsiteX5" fmla="*/ 0 w 10806555"/>
              <a:gd name="connsiteY5" fmla="*/ 0 h 77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555" h="771431">
                <a:moveTo>
                  <a:pt x="10806555" y="771430"/>
                </a:moveTo>
                <a:lnTo>
                  <a:pt x="385715" y="771430"/>
                </a:lnTo>
                <a:lnTo>
                  <a:pt x="0" y="385715"/>
                </a:lnTo>
                <a:lnTo>
                  <a:pt x="385715" y="1"/>
                </a:lnTo>
                <a:lnTo>
                  <a:pt x="10806555" y="1"/>
                </a:lnTo>
                <a:lnTo>
                  <a:pt x="10806555" y="7714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038" tIns="121921" rIns="227584" bIns="121921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 ব্যাক্তিত্বরা কে কোন বিষয়ে অবদান রেখেছে তা র্বণনা করতে পারবে।</a:t>
            </a:r>
            <a:endParaRPr lang="en-US" sz="3200" b="0" kern="1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4800" y="4594866"/>
            <a:ext cx="771431" cy="771431"/>
          </a:xfrm>
          <a:prstGeom prst="ellipse">
            <a:avLst/>
          </a:prstGeom>
          <a:gradFill rotWithShape="0">
            <a:gsLst>
              <a:gs pos="0">
                <a:schemeClr val="accent1">
                  <a:tint val="50000"/>
                  <a:hueOff val="0"/>
                  <a:satOff val="0"/>
                  <a:lumOff val="0"/>
                  <a:alphaOff val="0"/>
                  <a:shade val="15000"/>
                  <a:satMod val="180000"/>
                </a:schemeClr>
              </a:gs>
              <a:gs pos="50000">
                <a:schemeClr val="accent1">
                  <a:tint val="50000"/>
                  <a:hueOff val="0"/>
                  <a:satOff val="0"/>
                  <a:lumOff val="0"/>
                  <a:alphaOff val="0"/>
                  <a:shade val="45000"/>
                  <a:satMod val="170000"/>
                </a:schemeClr>
              </a:gs>
              <a:gs pos="70000">
                <a:schemeClr val="accent1">
                  <a:tint val="50000"/>
                  <a:hueOff val="0"/>
                  <a:satOff val="0"/>
                  <a:lumOff val="0"/>
                  <a:alphaOff val="0"/>
                  <a:tint val="99000"/>
                  <a:shade val="65000"/>
                  <a:satMod val="155000"/>
                </a:schemeClr>
              </a:gs>
              <a:gs pos="100000">
                <a:schemeClr val="accent1">
                  <a:tint val="50000"/>
                  <a:hueOff val="0"/>
                  <a:satOff val="0"/>
                  <a:lumOff val="0"/>
                  <a:alphaOff val="0"/>
                  <a:tint val="95500"/>
                  <a:shade val="100000"/>
                  <a:satMod val="155000"/>
                </a:schemeClr>
              </a:gs>
            </a:gsLst>
            <a:lin ang="16200000" scaled="0"/>
          </a:gra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178435" y="1568630"/>
            <a:ext cx="56388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এই পাঠ শেষে শিক্ষার্থীরা-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08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0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/>
        </p:nvSpPr>
        <p:spPr>
          <a:xfrm>
            <a:off x="6663066" y="1425461"/>
            <a:ext cx="4172042" cy="4172042"/>
          </a:xfrm>
          <a:prstGeom prst="blockArc">
            <a:avLst>
              <a:gd name="adj1" fmla="val 10800000"/>
              <a:gd name="adj2" fmla="val 1620000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6663066" y="1425461"/>
            <a:ext cx="4172042" cy="4172042"/>
          </a:xfrm>
          <a:prstGeom prst="blockArc">
            <a:avLst>
              <a:gd name="adj1" fmla="val 5400000"/>
              <a:gd name="adj2" fmla="val 1080000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6663066" y="1425461"/>
            <a:ext cx="4172042" cy="4172042"/>
          </a:xfrm>
          <a:prstGeom prst="blockArc">
            <a:avLst>
              <a:gd name="adj1" fmla="val 0"/>
              <a:gd name="adj2" fmla="val 540000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/>
          <p:cNvSpPr/>
          <p:nvPr/>
        </p:nvSpPr>
        <p:spPr>
          <a:xfrm>
            <a:off x="6663066" y="1425461"/>
            <a:ext cx="4172042" cy="4172042"/>
          </a:xfrm>
          <a:prstGeom prst="blockArc">
            <a:avLst>
              <a:gd name="adj1" fmla="val 16200000"/>
              <a:gd name="adj2" fmla="val 0"/>
              <a:gd name="adj3" fmla="val 4636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7606084" y="2397495"/>
            <a:ext cx="2286007" cy="2286007"/>
          </a:xfrm>
          <a:custGeom>
            <a:avLst/>
            <a:gdLst>
              <a:gd name="connsiteX0" fmla="*/ 0 w 2286007"/>
              <a:gd name="connsiteY0" fmla="*/ 1143004 h 2286007"/>
              <a:gd name="connsiteX1" fmla="*/ 1143004 w 2286007"/>
              <a:gd name="connsiteY1" fmla="*/ 0 h 2286007"/>
              <a:gd name="connsiteX2" fmla="*/ 2286008 w 2286007"/>
              <a:gd name="connsiteY2" fmla="*/ 1143004 h 2286007"/>
              <a:gd name="connsiteX3" fmla="*/ 1143004 w 2286007"/>
              <a:gd name="connsiteY3" fmla="*/ 2286008 h 2286007"/>
              <a:gd name="connsiteX4" fmla="*/ 0 w 2286007"/>
              <a:gd name="connsiteY4" fmla="*/ 1143004 h 228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7" h="2286007">
                <a:moveTo>
                  <a:pt x="0" y="1143004"/>
                </a:moveTo>
                <a:cubicBezTo>
                  <a:pt x="0" y="511740"/>
                  <a:pt x="511740" y="0"/>
                  <a:pt x="1143004" y="0"/>
                </a:cubicBezTo>
                <a:cubicBezTo>
                  <a:pt x="1774268" y="0"/>
                  <a:pt x="2286008" y="511740"/>
                  <a:pt x="2286008" y="1143004"/>
                </a:cubicBezTo>
                <a:cubicBezTo>
                  <a:pt x="2286008" y="1774268"/>
                  <a:pt x="1774268" y="2286008"/>
                  <a:pt x="1143004" y="2286008"/>
                </a:cubicBezTo>
                <a:cubicBezTo>
                  <a:pt x="511740" y="2286008"/>
                  <a:pt x="0" y="1774268"/>
                  <a:pt x="0" y="1143004"/>
                </a:cubicBezTo>
                <a:close/>
              </a:path>
            </a:pathLst>
          </a:cu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178" tIns="360178" rIns="360178" bIns="3601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2000" kern="12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2000" kern="12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2000" kern="12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BD" sz="2000" kern="1200" dirty="0" smtClean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000" kern="12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endParaRPr lang="en-US" sz="2000" kern="12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834688" y="569095"/>
            <a:ext cx="1828798" cy="1828798"/>
          </a:xfrm>
          <a:custGeom>
            <a:avLst/>
            <a:gdLst>
              <a:gd name="connsiteX0" fmla="*/ 0 w 1828798"/>
              <a:gd name="connsiteY0" fmla="*/ 914399 h 1828798"/>
              <a:gd name="connsiteX1" fmla="*/ 914399 w 1828798"/>
              <a:gd name="connsiteY1" fmla="*/ 0 h 1828798"/>
              <a:gd name="connsiteX2" fmla="*/ 1828798 w 1828798"/>
              <a:gd name="connsiteY2" fmla="*/ 914399 h 1828798"/>
              <a:gd name="connsiteX3" fmla="*/ 914399 w 1828798"/>
              <a:gd name="connsiteY3" fmla="*/ 1828798 h 1828798"/>
              <a:gd name="connsiteX4" fmla="*/ 0 w 1828798"/>
              <a:gd name="connsiteY4" fmla="*/ 914399 h 18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98" h="1828798">
                <a:moveTo>
                  <a:pt x="0" y="914399"/>
                </a:moveTo>
                <a:cubicBezTo>
                  <a:pt x="0" y="409390"/>
                  <a:pt x="409390" y="0"/>
                  <a:pt x="914399" y="0"/>
                </a:cubicBezTo>
                <a:cubicBezTo>
                  <a:pt x="1419408" y="0"/>
                  <a:pt x="1828798" y="409390"/>
                  <a:pt x="1828798" y="914399"/>
                </a:cubicBezTo>
                <a:cubicBezTo>
                  <a:pt x="1828798" y="1419408"/>
                  <a:pt x="1419408" y="1828798"/>
                  <a:pt x="914399" y="1828798"/>
                </a:cubicBezTo>
                <a:cubicBezTo>
                  <a:pt x="409390" y="1828798"/>
                  <a:pt x="0" y="1419408"/>
                  <a:pt x="0" y="91439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381" tIns="303381" rIns="303381" bIns="3033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জন্ম- ১৭৯১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892091" y="2596022"/>
            <a:ext cx="1828798" cy="1828798"/>
          </a:xfrm>
          <a:custGeom>
            <a:avLst/>
            <a:gdLst>
              <a:gd name="connsiteX0" fmla="*/ 0 w 1828798"/>
              <a:gd name="connsiteY0" fmla="*/ 914399 h 1828798"/>
              <a:gd name="connsiteX1" fmla="*/ 914399 w 1828798"/>
              <a:gd name="connsiteY1" fmla="*/ 0 h 1828798"/>
              <a:gd name="connsiteX2" fmla="*/ 1828798 w 1828798"/>
              <a:gd name="connsiteY2" fmla="*/ 914399 h 1828798"/>
              <a:gd name="connsiteX3" fmla="*/ 914399 w 1828798"/>
              <a:gd name="connsiteY3" fmla="*/ 1828798 h 1828798"/>
              <a:gd name="connsiteX4" fmla="*/ 0 w 1828798"/>
              <a:gd name="connsiteY4" fmla="*/ 914399 h 18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98" h="1828798">
                <a:moveTo>
                  <a:pt x="0" y="914399"/>
                </a:moveTo>
                <a:cubicBezTo>
                  <a:pt x="0" y="409390"/>
                  <a:pt x="409390" y="0"/>
                  <a:pt x="914399" y="0"/>
                </a:cubicBezTo>
                <a:cubicBezTo>
                  <a:pt x="1419408" y="0"/>
                  <a:pt x="1828798" y="409390"/>
                  <a:pt x="1828798" y="914399"/>
                </a:cubicBezTo>
                <a:cubicBezTo>
                  <a:pt x="1828798" y="1419408"/>
                  <a:pt x="1419408" y="1828798"/>
                  <a:pt x="914399" y="1828798"/>
                </a:cubicBezTo>
                <a:cubicBezTo>
                  <a:pt x="409390" y="1828798"/>
                  <a:pt x="0" y="1419408"/>
                  <a:pt x="0" y="914399"/>
                </a:cubicBezTo>
                <a:close/>
              </a:path>
            </a:pathLst>
          </a:custGeom>
          <a:solidFill>
            <a:srgbClr val="CCCC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381" tIns="303381" rIns="303381" bIns="3033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মৃত্যু-  ১৮৭১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873706" y="4683104"/>
            <a:ext cx="1828798" cy="1828798"/>
          </a:xfrm>
          <a:custGeom>
            <a:avLst/>
            <a:gdLst>
              <a:gd name="connsiteX0" fmla="*/ 0 w 1828798"/>
              <a:gd name="connsiteY0" fmla="*/ 914399 h 1828798"/>
              <a:gd name="connsiteX1" fmla="*/ 914399 w 1828798"/>
              <a:gd name="connsiteY1" fmla="*/ 0 h 1828798"/>
              <a:gd name="connsiteX2" fmla="*/ 1828798 w 1828798"/>
              <a:gd name="connsiteY2" fmla="*/ 914399 h 1828798"/>
              <a:gd name="connsiteX3" fmla="*/ 914399 w 1828798"/>
              <a:gd name="connsiteY3" fmla="*/ 1828798 h 1828798"/>
              <a:gd name="connsiteX4" fmla="*/ 0 w 1828798"/>
              <a:gd name="connsiteY4" fmla="*/ 914399 h 18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98" h="1828798">
                <a:moveTo>
                  <a:pt x="0" y="914399"/>
                </a:moveTo>
                <a:cubicBezTo>
                  <a:pt x="0" y="409390"/>
                  <a:pt x="409390" y="0"/>
                  <a:pt x="914399" y="0"/>
                </a:cubicBezTo>
                <a:cubicBezTo>
                  <a:pt x="1419408" y="0"/>
                  <a:pt x="1828798" y="409390"/>
                  <a:pt x="1828798" y="914399"/>
                </a:cubicBezTo>
                <a:cubicBezTo>
                  <a:pt x="1828798" y="1419408"/>
                  <a:pt x="1419408" y="1828798"/>
                  <a:pt x="914399" y="1828798"/>
                </a:cubicBezTo>
                <a:cubicBezTo>
                  <a:pt x="409390" y="1828798"/>
                  <a:pt x="0" y="1419408"/>
                  <a:pt x="0" y="914399"/>
                </a:cubicBezTo>
                <a:close/>
              </a:path>
            </a:pathLst>
          </a:custGeom>
          <a:solidFill>
            <a:srgbClr val="FFCC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381" tIns="303381" rIns="303381" bIns="3033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পেশায়- প্রকৌশলী ও গণিতবীদ</a:t>
            </a:r>
            <a:endPara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75164" y="2596022"/>
            <a:ext cx="1830920" cy="1830920"/>
          </a:xfrm>
          <a:custGeom>
            <a:avLst/>
            <a:gdLst>
              <a:gd name="connsiteX0" fmla="*/ 0 w 1830920"/>
              <a:gd name="connsiteY0" fmla="*/ 915460 h 1830920"/>
              <a:gd name="connsiteX1" fmla="*/ 915460 w 1830920"/>
              <a:gd name="connsiteY1" fmla="*/ 0 h 1830920"/>
              <a:gd name="connsiteX2" fmla="*/ 1830920 w 1830920"/>
              <a:gd name="connsiteY2" fmla="*/ 915460 h 1830920"/>
              <a:gd name="connsiteX3" fmla="*/ 915460 w 1830920"/>
              <a:gd name="connsiteY3" fmla="*/ 1830920 h 1830920"/>
              <a:gd name="connsiteX4" fmla="*/ 0 w 1830920"/>
              <a:gd name="connsiteY4" fmla="*/ 915460 h 18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920" h="1830920">
                <a:moveTo>
                  <a:pt x="0" y="915460"/>
                </a:moveTo>
                <a:cubicBezTo>
                  <a:pt x="0" y="409865"/>
                  <a:pt x="409865" y="0"/>
                  <a:pt x="915460" y="0"/>
                </a:cubicBezTo>
                <a:cubicBezTo>
                  <a:pt x="1421055" y="0"/>
                  <a:pt x="1830920" y="409865"/>
                  <a:pt x="1830920" y="915460"/>
                </a:cubicBezTo>
                <a:cubicBezTo>
                  <a:pt x="1830920" y="1421055"/>
                  <a:pt x="1421055" y="1830920"/>
                  <a:pt x="915460" y="1830920"/>
                </a:cubicBezTo>
                <a:cubicBezTo>
                  <a:pt x="409865" y="1830920"/>
                  <a:pt x="0" y="1421055"/>
                  <a:pt x="0" y="915460"/>
                </a:cubicBezTo>
                <a:close/>
              </a:path>
            </a:pathLst>
          </a:custGeom>
          <a:solidFill>
            <a:srgbClr val="99CCF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532" tIns="293532" rIns="293532" bIns="29353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 করেন- এনালটিক্যাল ইঞ্জিন ও ডিফারেন্স ইঞ্জিন</a:t>
            </a:r>
            <a:endPara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2570" y="3078833"/>
            <a:ext cx="3426813" cy="92333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371" y="5597503"/>
            <a:ext cx="62856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ব্যাবেজকে বলা হয় আধুনিক কম্পিউটারের জনক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512" y="271899"/>
            <a:ext cx="7486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বিষয়ে উল্লেখযোগ্য ব্যক্তিত্ব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7277"/>
          <a:stretch/>
        </p:blipFill>
        <p:spPr>
          <a:xfrm>
            <a:off x="362857" y="1262743"/>
            <a:ext cx="4905091" cy="4588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05" y="1726767"/>
            <a:ext cx="5199051" cy="32484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2857" y="200600"/>
            <a:ext cx="4822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 এর আবিষ্কার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5626" y="5929229"/>
            <a:ext cx="2579552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এনালটিক্যাল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3439" y="5053403"/>
            <a:ext cx="21691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 ইঞ্জিন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6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52" y="2372434"/>
            <a:ext cx="3046772" cy="3299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5235" y="370867"/>
            <a:ext cx="5120919" cy="605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333" u="sng" dirty="0" smtClean="0">
                <a:latin typeface="NikoshBAN" pitchFamily="2" charset="0"/>
                <a:cs typeface="NikoshBAN" pitchFamily="2" charset="0"/>
              </a:rPr>
              <a:t>অ্যাডা </a:t>
            </a:r>
            <a:r>
              <a:rPr lang="bn-BD" sz="3200" u="sng" dirty="0">
                <a:latin typeface="NikoshBAN" pitchFamily="2" charset="0"/>
                <a:cs typeface="NikoshBAN" pitchFamily="2" charset="0"/>
              </a:rPr>
              <a:t>লাভলেস </a:t>
            </a:r>
            <a:r>
              <a:rPr lang="en-US" sz="3200" u="sng" dirty="0" smtClean="0">
                <a:latin typeface="Arial" panose="020B0604020202020204" pitchFamily="34" charset="0"/>
                <a:cs typeface="NikoshBAN" pitchFamily="2" charset="0"/>
              </a:rPr>
              <a:t>(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Ada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Lovelace</a:t>
            </a:r>
            <a:r>
              <a:rPr lang="en-US" sz="3333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4394826" y="5075659"/>
            <a:ext cx="3069907" cy="149313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 lIns="76200" tIns="38100" rIns="76200" bIns="3810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জন্ম-১৮১৫,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মৃত্যূ-১৮৫২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49772" y="370867"/>
            <a:ext cx="4033690" cy="6207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১৮৪২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সালে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ব্যাবেজ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তুরিন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অ্যাডার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মুত্যুর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১৯৫৩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আবা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শিত হলে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অ্যালগরিদম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প্রোগ্রামিং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টাই আসলে প্রকাশ করেছিলেন। ফলে পদার্থ বিজ্ঞানের গুরুত্বপূর্ণ অগ্রগতি সাধিত হয়। </a:t>
            </a:r>
          </a:p>
          <a:p>
            <a:pPr algn="just"/>
            <a:r>
              <a:rPr lang="en-US" sz="2800" spc="83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অ্যাডা</a:t>
            </a:r>
            <a:r>
              <a:rPr lang="bn-BD" sz="2800" spc="83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spc="83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83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spc="83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83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spc="83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83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প্রোগ্রামার</a:t>
            </a:r>
            <a:r>
              <a:rPr lang="bn-BD" sz="2800" spc="83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83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spc="83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1469" y="1139151"/>
            <a:ext cx="3077576" cy="15147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লর্ড বায়রন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8159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4853" y="271929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u="sng" dirty="0" smtClean="0">
                <a:ln w="11430"/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800" u="sng" dirty="0">
                <a:ln w="11430"/>
                <a:latin typeface="NikoshBAN" pitchFamily="2" charset="0"/>
                <a:cs typeface="NikoshBAN" pitchFamily="2" charset="0"/>
              </a:rPr>
              <a:t>কাজ </a:t>
            </a:r>
            <a:endParaRPr lang="en-US" sz="4800" u="sng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426974" y="4035645"/>
            <a:ext cx="6860930" cy="569387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ব্যাবেজের আবিষ্কৃত দু’টি যন্ত্রের নাম কী?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0875" y="5466241"/>
            <a:ext cx="10076798" cy="535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দু’টি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যন্ত্র- এনালটিক্যাল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ইঞ্জিন এবং ডিফারেন্স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631691" y="4750943"/>
            <a:ext cx="3053205" cy="569387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 মিলিয়ে দেখ-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974" y="1107615"/>
            <a:ext cx="4910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অ্যাডা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লাভলেসের জন্ম সাল কত?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919" y="1844255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১৮১৫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228" y="1844255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(</a:t>
            </a:r>
            <a:r>
              <a:rPr lang="bn-BD" sz="3600" dirty="0" smtClean="0">
                <a:solidFill>
                  <a:schemeClr val="tx1"/>
                </a:solidFill>
              </a:rPr>
              <a:t>খ) ১৮১৬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7919" y="2642451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 smtClean="0">
                <a:solidFill>
                  <a:schemeClr val="tx1"/>
                </a:solidFill>
              </a:rPr>
              <a:t>(গ) ১৮১৭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5228" y="2642451"/>
            <a:ext cx="32497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 smtClean="0">
                <a:solidFill>
                  <a:schemeClr val="tx1"/>
                </a:solidFill>
              </a:rPr>
              <a:t>(ঘ) ১৮১৮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6539" y="1848354"/>
            <a:ext cx="737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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4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735</TotalTime>
  <Words>608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NikoshBAN</vt:lpstr>
      <vt:lpstr>Times New Roman</vt:lpstr>
      <vt:lpstr>Trebuchet MS</vt:lpstr>
      <vt:lpstr>Wingdings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Aminul</dc:creator>
  <cp:lastModifiedBy>Am Computer</cp:lastModifiedBy>
  <cp:revision>191</cp:revision>
  <dcterms:created xsi:type="dcterms:W3CDTF">2014-05-21T10:57:36Z</dcterms:created>
  <dcterms:modified xsi:type="dcterms:W3CDTF">2020-08-08T16:39:46Z</dcterms:modified>
</cp:coreProperties>
</file>