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9" r:id="rId2"/>
    <p:sldId id="259" r:id="rId3"/>
    <p:sldId id="326" r:id="rId4"/>
    <p:sldId id="324" r:id="rId5"/>
    <p:sldId id="264" r:id="rId6"/>
    <p:sldId id="265" r:id="rId7"/>
    <p:sldId id="310" r:id="rId8"/>
    <p:sldId id="311" r:id="rId9"/>
    <p:sldId id="312" r:id="rId10"/>
    <p:sldId id="313" r:id="rId11"/>
    <p:sldId id="315" r:id="rId12"/>
    <p:sldId id="325" r:id="rId13"/>
    <p:sldId id="316" r:id="rId14"/>
    <p:sldId id="323" r:id="rId15"/>
    <p:sldId id="317" r:id="rId16"/>
    <p:sldId id="318" r:id="rId17"/>
    <p:sldId id="319" r:id="rId18"/>
    <p:sldId id="320" r:id="rId19"/>
    <p:sldId id="321" r:id="rId20"/>
    <p:sldId id="32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05" autoAdjust="0"/>
    <p:restoredTop sz="94660"/>
  </p:normalViewPr>
  <p:slideViewPr>
    <p:cSldViewPr snapToGrid="0">
      <p:cViewPr>
        <p:scale>
          <a:sx n="76" d="100"/>
          <a:sy n="76" d="100"/>
        </p:scale>
        <p:origin x="-4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1EBA4-9CE3-4B36-A447-47D6A07BC03B}" type="datetimeFigureOut">
              <a:rPr lang="en-US" smtClean="0"/>
              <a:t>8/8/2020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4512F-BD35-4EBF-96E8-E6E18E00C209}" type="slidenum">
              <a:rPr lang="en-US" smtClean="0"/>
              <a:t>‹#›</a:t>
            </a:fld>
            <a:endParaRPr lang="en-US"/>
          </a:p>
        </p:txBody>
      </p:sp>
    </p:spTree>
    <p:extLst>
      <p:ext uri="{BB962C8B-B14F-4D97-AF65-F5344CB8AC3E}">
        <p14:creationId xmlns:p14="http://schemas.microsoft.com/office/powerpoint/2010/main" val="207759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শ</a:t>
            </a:r>
            <a:r>
              <a:rPr lang="bn-IN" dirty="0"/>
              <a:t>ু</a:t>
            </a:r>
            <a:r>
              <a:rPr lang="en-US" dirty="0"/>
              <a:t>ভ</a:t>
            </a:r>
            <a:r>
              <a:rPr lang="bn-IN" dirty="0"/>
              <a:t>ে</a:t>
            </a:r>
            <a:r>
              <a:rPr lang="en-US" dirty="0"/>
              <a:t>চ</a:t>
            </a:r>
            <a:r>
              <a:rPr lang="bn-IN" dirty="0"/>
              <a:t>্</a:t>
            </a:r>
            <a:r>
              <a:rPr lang="en-US" dirty="0"/>
              <a:t>ছ</a:t>
            </a:r>
            <a:r>
              <a:rPr lang="bn-IN" dirty="0"/>
              <a:t>া</a:t>
            </a:r>
            <a:r>
              <a:rPr lang="en-US" dirty="0"/>
              <a:t> </a:t>
            </a:r>
            <a:r>
              <a:rPr lang="bn-IN" dirty="0"/>
              <a:t>স</a:t>
            </a:r>
            <a:r>
              <a:rPr lang="en-US" dirty="0"/>
              <a:t>্</a:t>
            </a:r>
            <a:r>
              <a:rPr lang="bn-IN" dirty="0"/>
              <a:t>ল</a:t>
            </a:r>
            <a:r>
              <a:rPr lang="en-US" dirty="0"/>
              <a:t>া</a:t>
            </a:r>
            <a:r>
              <a:rPr lang="bn-IN" dirty="0"/>
              <a:t>ই</a:t>
            </a:r>
            <a:r>
              <a:rPr lang="en-US" dirty="0"/>
              <a:t>ড</a:t>
            </a:r>
          </a:p>
        </p:txBody>
      </p:sp>
      <p:sp>
        <p:nvSpPr>
          <p:cNvPr id="4" name="Slide Number Placeholder 3"/>
          <p:cNvSpPr>
            <a:spLocks noGrp="1"/>
          </p:cNvSpPr>
          <p:nvPr>
            <p:ph type="sldNum" sz="quarter" idx="10"/>
          </p:nvPr>
        </p:nvSpPr>
        <p:spPr/>
        <p:txBody>
          <a:bodyPr/>
          <a:lstStyle/>
          <a:p>
            <a:fld id="{BF8A66E0-AF7F-4C6F-AC86-4939F7F89DBD}" type="slidenum">
              <a:rPr lang="en-US" smtClean="0"/>
              <a:t>1</a:t>
            </a:fld>
            <a:endParaRPr lang="en-US"/>
          </a:p>
        </p:txBody>
      </p:sp>
    </p:spTree>
    <p:extLst>
      <p:ext uri="{BB962C8B-B14F-4D97-AF65-F5344CB8AC3E}">
        <p14:creationId xmlns:p14="http://schemas.microsoft.com/office/powerpoint/2010/main" val="1746722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11</a:t>
            </a:fld>
            <a:endParaRPr lang="en-US"/>
          </a:p>
        </p:txBody>
      </p:sp>
    </p:spTree>
    <p:extLst>
      <p:ext uri="{BB962C8B-B14F-4D97-AF65-F5344CB8AC3E}">
        <p14:creationId xmlns:p14="http://schemas.microsoft.com/office/powerpoint/2010/main" val="293758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12</a:t>
            </a:fld>
            <a:endParaRPr lang="en-US"/>
          </a:p>
        </p:txBody>
      </p:sp>
    </p:spTree>
    <p:extLst>
      <p:ext uri="{BB962C8B-B14F-4D97-AF65-F5344CB8AC3E}">
        <p14:creationId xmlns:p14="http://schemas.microsoft.com/office/powerpoint/2010/main" val="253376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13</a:t>
            </a:fld>
            <a:endParaRPr lang="en-US"/>
          </a:p>
        </p:txBody>
      </p:sp>
    </p:spTree>
    <p:extLst>
      <p:ext uri="{BB962C8B-B14F-4D97-AF65-F5344CB8AC3E}">
        <p14:creationId xmlns:p14="http://schemas.microsoft.com/office/powerpoint/2010/main" val="340450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14</a:t>
            </a:fld>
            <a:endParaRPr lang="en-US"/>
          </a:p>
        </p:txBody>
      </p:sp>
    </p:spTree>
    <p:extLst>
      <p:ext uri="{BB962C8B-B14F-4D97-AF65-F5344CB8AC3E}">
        <p14:creationId xmlns:p14="http://schemas.microsoft.com/office/powerpoint/2010/main" val="1652085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15</a:t>
            </a:fld>
            <a:endParaRPr lang="en-US"/>
          </a:p>
        </p:txBody>
      </p:sp>
    </p:spTree>
    <p:extLst>
      <p:ext uri="{BB962C8B-B14F-4D97-AF65-F5344CB8AC3E}">
        <p14:creationId xmlns:p14="http://schemas.microsoft.com/office/powerpoint/2010/main" val="1186203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16</a:t>
            </a:fld>
            <a:endParaRPr lang="en-US"/>
          </a:p>
        </p:txBody>
      </p:sp>
    </p:spTree>
    <p:extLst>
      <p:ext uri="{BB962C8B-B14F-4D97-AF65-F5344CB8AC3E}">
        <p14:creationId xmlns:p14="http://schemas.microsoft.com/office/powerpoint/2010/main" val="3571856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17</a:t>
            </a:fld>
            <a:endParaRPr lang="en-US"/>
          </a:p>
        </p:txBody>
      </p:sp>
    </p:spTree>
    <p:extLst>
      <p:ext uri="{BB962C8B-B14F-4D97-AF65-F5344CB8AC3E}">
        <p14:creationId xmlns:p14="http://schemas.microsoft.com/office/powerpoint/2010/main" val="4258695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18</a:t>
            </a:fld>
            <a:endParaRPr lang="en-US"/>
          </a:p>
        </p:txBody>
      </p:sp>
    </p:spTree>
    <p:extLst>
      <p:ext uri="{BB962C8B-B14F-4D97-AF65-F5344CB8AC3E}">
        <p14:creationId xmlns:p14="http://schemas.microsoft.com/office/powerpoint/2010/main" val="2614323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19</a:t>
            </a:fld>
            <a:endParaRPr lang="en-US"/>
          </a:p>
        </p:txBody>
      </p:sp>
    </p:spTree>
    <p:extLst>
      <p:ext uri="{BB962C8B-B14F-4D97-AF65-F5344CB8AC3E}">
        <p14:creationId xmlns:p14="http://schemas.microsoft.com/office/powerpoint/2010/main" val="848843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20</a:t>
            </a:fld>
            <a:endParaRPr lang="en-US"/>
          </a:p>
        </p:txBody>
      </p:sp>
    </p:spTree>
    <p:extLst>
      <p:ext uri="{BB962C8B-B14F-4D97-AF65-F5344CB8AC3E}">
        <p14:creationId xmlns:p14="http://schemas.microsoft.com/office/powerpoint/2010/main" val="25849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এ</a:t>
            </a:r>
            <a:r>
              <a:rPr lang="bn-IN" sz="2400" dirty="0"/>
              <a:t>ই</a:t>
            </a:r>
            <a:r>
              <a:rPr lang="en-US" sz="2400" dirty="0"/>
              <a:t> </a:t>
            </a:r>
            <a:r>
              <a:rPr lang="bn-IN" sz="2400" dirty="0"/>
              <a:t>স</a:t>
            </a:r>
            <a:r>
              <a:rPr lang="en-US" sz="2400" dirty="0"/>
              <a:t>্</a:t>
            </a:r>
            <a:r>
              <a:rPr lang="bn-IN" sz="2400" dirty="0"/>
              <a:t>ল</a:t>
            </a:r>
            <a:r>
              <a:rPr lang="en-US" sz="2400" dirty="0" err="1"/>
              <a:t>াই</a:t>
            </a:r>
            <a:r>
              <a:rPr lang="bn-IN" sz="2400" dirty="0"/>
              <a:t>ড</a:t>
            </a:r>
            <a:r>
              <a:rPr lang="en-US" sz="2400" dirty="0"/>
              <a:t>ে </a:t>
            </a:r>
            <a:r>
              <a:rPr lang="bn-IN" sz="2400" dirty="0"/>
              <a:t>শ</a:t>
            </a:r>
            <a:r>
              <a:rPr lang="en-US" sz="2400" dirty="0"/>
              <a:t>ি</a:t>
            </a:r>
            <a:r>
              <a:rPr lang="bn-IN" sz="2400" dirty="0"/>
              <a:t>ক</a:t>
            </a:r>
            <a:r>
              <a:rPr lang="en-US" sz="2400" dirty="0"/>
              <a:t>্</a:t>
            </a:r>
            <a:r>
              <a:rPr lang="bn-IN" sz="2400" dirty="0"/>
              <a:t>ষ</a:t>
            </a:r>
            <a:r>
              <a:rPr lang="en-US" sz="2400" dirty="0"/>
              <a:t>ক </a:t>
            </a:r>
            <a:r>
              <a:rPr lang="bn-IN" sz="2400" dirty="0"/>
              <a:t>প</a:t>
            </a:r>
            <a:r>
              <a:rPr lang="en-US" sz="2400" dirty="0"/>
              <a:t>র</a:t>
            </a:r>
            <a:r>
              <a:rPr lang="bn-IN" sz="2400" dirty="0"/>
              <a:t>ি</a:t>
            </a:r>
            <a:r>
              <a:rPr lang="en-US" sz="2400" dirty="0"/>
              <a:t>চ</a:t>
            </a:r>
            <a:r>
              <a:rPr lang="bn-IN" sz="2400" dirty="0"/>
              <a:t>ি</a:t>
            </a:r>
            <a:r>
              <a:rPr lang="en-US" sz="2400" dirty="0"/>
              <a:t>ত</a:t>
            </a:r>
            <a:r>
              <a:rPr lang="bn-IN" sz="2400" dirty="0"/>
              <a:t>ি</a:t>
            </a:r>
            <a:r>
              <a:rPr lang="en-US" sz="2400" dirty="0"/>
              <a:t> </a:t>
            </a:r>
            <a:r>
              <a:rPr lang="bn-IN" sz="2400" dirty="0"/>
              <a:t>ও</a:t>
            </a:r>
            <a:r>
              <a:rPr lang="en-US" sz="2400" dirty="0"/>
              <a:t> </a:t>
            </a:r>
            <a:r>
              <a:rPr lang="bn-IN" sz="2400" dirty="0"/>
              <a:t>প</a:t>
            </a:r>
            <a:r>
              <a:rPr lang="en-US" sz="2400" dirty="0"/>
              <a:t>া</a:t>
            </a:r>
            <a:r>
              <a:rPr lang="bn-IN" sz="2400" dirty="0"/>
              <a:t>ঠ</a:t>
            </a:r>
            <a:r>
              <a:rPr lang="en-US" sz="2400" dirty="0"/>
              <a:t> </a:t>
            </a:r>
            <a:r>
              <a:rPr lang="bn-IN" sz="2400" dirty="0"/>
              <a:t>প</a:t>
            </a:r>
            <a:r>
              <a:rPr lang="en-US" sz="2400" dirty="0"/>
              <a:t>র</a:t>
            </a:r>
            <a:r>
              <a:rPr lang="bn-IN" sz="2400" dirty="0"/>
              <a:t>ি</a:t>
            </a:r>
            <a:r>
              <a:rPr lang="en-US" sz="2400" dirty="0"/>
              <a:t>চ</a:t>
            </a:r>
            <a:r>
              <a:rPr lang="bn-IN" sz="2400" dirty="0"/>
              <a:t>ি</a:t>
            </a:r>
            <a:r>
              <a:rPr lang="en-US" sz="2400" dirty="0"/>
              <a:t>ত</a:t>
            </a:r>
            <a:r>
              <a:rPr lang="bn-IN" sz="2400" dirty="0"/>
              <a:t>ি</a:t>
            </a:r>
            <a:r>
              <a:rPr lang="en-US" sz="2400" dirty="0"/>
              <a:t> </a:t>
            </a:r>
            <a:r>
              <a:rPr lang="bn-IN" sz="2400" dirty="0"/>
              <a:t>থ</a:t>
            </a:r>
            <a:r>
              <a:rPr lang="en-US" sz="2400" dirty="0"/>
              <a:t>া</a:t>
            </a:r>
            <a:r>
              <a:rPr lang="bn-IN" sz="2400" dirty="0"/>
              <a:t>ক</a:t>
            </a:r>
            <a:r>
              <a:rPr lang="en-US" sz="2400" dirty="0"/>
              <a:t>ব</a:t>
            </a:r>
            <a:r>
              <a:rPr lang="bn-IN" sz="2400" dirty="0"/>
              <a:t>ে</a:t>
            </a:r>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2</a:t>
            </a:fld>
            <a:endParaRPr lang="en-US"/>
          </a:p>
        </p:txBody>
      </p:sp>
    </p:spTree>
    <p:extLst>
      <p:ext uri="{BB962C8B-B14F-4D97-AF65-F5344CB8AC3E}">
        <p14:creationId xmlns:p14="http://schemas.microsoft.com/office/powerpoint/2010/main" val="405938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3600" baseline="0" dirty="0"/>
              <a:t>ছবি দেখানোর মাধ্যেম পাঠ শিরোনাম বের করার চেষ্টা করব।</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4</a:t>
            </a:fld>
            <a:endParaRPr lang="en-US"/>
          </a:p>
        </p:txBody>
      </p:sp>
    </p:spTree>
    <p:extLst>
      <p:ext uri="{BB962C8B-B14F-4D97-AF65-F5344CB8AC3E}">
        <p14:creationId xmlns:p14="http://schemas.microsoft.com/office/powerpoint/2010/main" val="451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এই</a:t>
            </a:r>
            <a:r>
              <a:rPr lang="en-US" baseline="0" dirty="0"/>
              <a:t> </a:t>
            </a:r>
            <a:r>
              <a:rPr lang="en-US" baseline="0" dirty="0" err="1"/>
              <a:t>স্লাইডের</a:t>
            </a:r>
            <a:r>
              <a:rPr lang="en-US" baseline="0" dirty="0"/>
              <a:t> </a:t>
            </a:r>
            <a:r>
              <a:rPr lang="en-US" baseline="0" dirty="0" err="1"/>
              <a:t>মাধ্যমে</a:t>
            </a:r>
            <a:r>
              <a:rPr lang="en-US" baseline="0" dirty="0"/>
              <a:t> </a:t>
            </a:r>
            <a:r>
              <a:rPr lang="en-US" baseline="0" dirty="0" err="1"/>
              <a:t>পাঠ</a:t>
            </a:r>
            <a:r>
              <a:rPr lang="en-US" baseline="0" dirty="0"/>
              <a:t> </a:t>
            </a:r>
            <a:r>
              <a:rPr lang="en-US" baseline="0" dirty="0" err="1"/>
              <a:t>ঘোষণা</a:t>
            </a:r>
            <a:r>
              <a:rPr lang="en-US" baseline="0" dirty="0"/>
              <a:t> </a:t>
            </a:r>
            <a:r>
              <a:rPr lang="en-US" baseline="0" dirty="0" err="1"/>
              <a:t>করব</a:t>
            </a:r>
            <a:r>
              <a:rPr lang="en-US" baseline="0" dirty="0"/>
              <a:t>।</a:t>
            </a:r>
          </a:p>
          <a:p>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5</a:t>
            </a:fld>
            <a:endParaRPr lang="en-US"/>
          </a:p>
        </p:txBody>
      </p:sp>
    </p:spTree>
    <p:extLst>
      <p:ext uri="{BB962C8B-B14F-4D97-AF65-F5344CB8AC3E}">
        <p14:creationId xmlns:p14="http://schemas.microsoft.com/office/powerpoint/2010/main" val="297393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শিক্ষার্থীরা</a:t>
            </a:r>
            <a:r>
              <a:rPr lang="en-US" dirty="0"/>
              <a:t> </a:t>
            </a:r>
            <a:r>
              <a:rPr lang="en-US" dirty="0" err="1"/>
              <a:t>কি</a:t>
            </a:r>
            <a:r>
              <a:rPr lang="en-US" dirty="0"/>
              <a:t> </a:t>
            </a:r>
            <a:r>
              <a:rPr lang="en-US" dirty="0" err="1"/>
              <a:t>শিখবে</a:t>
            </a:r>
            <a:r>
              <a:rPr lang="en-US" dirty="0"/>
              <a:t> </a:t>
            </a:r>
            <a:r>
              <a:rPr lang="en-US" dirty="0" err="1"/>
              <a:t>তা</a:t>
            </a:r>
            <a:r>
              <a:rPr lang="en-US" dirty="0"/>
              <a:t> </a:t>
            </a:r>
            <a:r>
              <a:rPr lang="en-US" dirty="0" err="1"/>
              <a:t>এই</a:t>
            </a:r>
            <a:r>
              <a:rPr lang="en-US" baseline="0" dirty="0"/>
              <a:t> </a:t>
            </a:r>
            <a:r>
              <a:rPr lang="en-US" baseline="0" dirty="0" err="1"/>
              <a:t>স্লাইডে</a:t>
            </a:r>
            <a:r>
              <a:rPr lang="en-US" baseline="0" dirty="0"/>
              <a:t>  </a:t>
            </a:r>
            <a:r>
              <a:rPr lang="en-US" baseline="0" dirty="0" err="1"/>
              <a:t>জানা</a:t>
            </a:r>
            <a:r>
              <a:rPr lang="en-US" baseline="0" dirty="0"/>
              <a:t> </a:t>
            </a:r>
            <a:r>
              <a:rPr lang="en-US" baseline="0" dirty="0" err="1"/>
              <a:t>যাবে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BF8A66E0-AF7F-4C6F-AC86-4939F7F89DBD}" type="slidenum">
              <a:rPr lang="en-US" smtClean="0"/>
              <a:t>6</a:t>
            </a:fld>
            <a:endParaRPr lang="en-US"/>
          </a:p>
        </p:txBody>
      </p:sp>
    </p:spTree>
    <p:extLst>
      <p:ext uri="{BB962C8B-B14F-4D97-AF65-F5344CB8AC3E}">
        <p14:creationId xmlns:p14="http://schemas.microsoft.com/office/powerpoint/2010/main" val="61766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7</a:t>
            </a:fld>
            <a:endParaRPr lang="en-US"/>
          </a:p>
        </p:txBody>
      </p:sp>
    </p:spTree>
    <p:extLst>
      <p:ext uri="{BB962C8B-B14F-4D97-AF65-F5344CB8AC3E}">
        <p14:creationId xmlns:p14="http://schemas.microsoft.com/office/powerpoint/2010/main" val="118523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8</a:t>
            </a:fld>
            <a:endParaRPr lang="en-US"/>
          </a:p>
        </p:txBody>
      </p:sp>
    </p:spTree>
    <p:extLst>
      <p:ext uri="{BB962C8B-B14F-4D97-AF65-F5344CB8AC3E}">
        <p14:creationId xmlns:p14="http://schemas.microsoft.com/office/powerpoint/2010/main" val="317372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9</a:t>
            </a:fld>
            <a:endParaRPr lang="en-US"/>
          </a:p>
        </p:txBody>
      </p:sp>
    </p:spTree>
    <p:extLst>
      <p:ext uri="{BB962C8B-B14F-4D97-AF65-F5344CB8AC3E}">
        <p14:creationId xmlns:p14="http://schemas.microsoft.com/office/powerpoint/2010/main" val="2449128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baseline="0" dirty="0"/>
              <a:t> </a:t>
            </a:r>
            <a:endParaRPr lang="en-US" sz="3600" dirty="0"/>
          </a:p>
        </p:txBody>
      </p:sp>
      <p:sp>
        <p:nvSpPr>
          <p:cNvPr id="4" name="Slide Number Placeholder 3"/>
          <p:cNvSpPr>
            <a:spLocks noGrp="1"/>
          </p:cNvSpPr>
          <p:nvPr>
            <p:ph type="sldNum" sz="quarter" idx="10"/>
          </p:nvPr>
        </p:nvSpPr>
        <p:spPr/>
        <p:txBody>
          <a:bodyPr/>
          <a:lstStyle/>
          <a:p>
            <a:fld id="{BF8A66E0-AF7F-4C6F-AC86-4939F7F89DBD}" type="slidenum">
              <a:rPr lang="en-US" smtClean="0"/>
              <a:t>10</a:t>
            </a:fld>
            <a:endParaRPr lang="en-US"/>
          </a:p>
        </p:txBody>
      </p:sp>
    </p:spTree>
    <p:extLst>
      <p:ext uri="{BB962C8B-B14F-4D97-AF65-F5344CB8AC3E}">
        <p14:creationId xmlns:p14="http://schemas.microsoft.com/office/powerpoint/2010/main" val="227755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6E509-B24B-47C5-B448-3FA70EACE8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9D327DA-B834-4907-978F-AEF799DAC4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726B465-6710-4ED0-AD64-A78422757F0D}"/>
              </a:ext>
            </a:extLst>
          </p:cNvPr>
          <p:cNvSpPr>
            <a:spLocks noGrp="1"/>
          </p:cNvSpPr>
          <p:nvPr>
            <p:ph type="dt" sz="half" idx="10"/>
          </p:nvPr>
        </p:nvSpPr>
        <p:spPr/>
        <p:txBody>
          <a:bodyPr/>
          <a:lstStyle/>
          <a:p>
            <a:fld id="{A3D90E19-F1E4-44A6-8BEF-CEA397B85BBC}" type="datetimeFigureOut">
              <a:rPr lang="en-US" smtClean="0"/>
              <a:t>8/8/2020</a:t>
            </a:fld>
            <a:endParaRPr lang="en-US"/>
          </a:p>
        </p:txBody>
      </p:sp>
      <p:sp>
        <p:nvSpPr>
          <p:cNvPr id="5" name="Footer Placeholder 4">
            <a:extLst>
              <a:ext uri="{FF2B5EF4-FFF2-40B4-BE49-F238E27FC236}">
                <a16:creationId xmlns:a16="http://schemas.microsoft.com/office/drawing/2014/main" xmlns="" id="{9E0DB961-62E4-42A7-B5B2-BC13871FF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541EE4-5AD5-4A88-88E1-2E80EFDE1CC1}"/>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54692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3394A6-85F6-443F-9297-8F6922C274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557C95A-52B5-4ECB-BE41-709AF9F98D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1052178-FA7E-4753-B2F9-79744D4E0063}"/>
              </a:ext>
            </a:extLst>
          </p:cNvPr>
          <p:cNvSpPr>
            <a:spLocks noGrp="1"/>
          </p:cNvSpPr>
          <p:nvPr>
            <p:ph type="dt" sz="half" idx="10"/>
          </p:nvPr>
        </p:nvSpPr>
        <p:spPr/>
        <p:txBody>
          <a:bodyPr/>
          <a:lstStyle/>
          <a:p>
            <a:fld id="{A3D90E19-F1E4-44A6-8BEF-CEA397B85BBC}" type="datetimeFigureOut">
              <a:rPr lang="en-US" smtClean="0"/>
              <a:t>8/8/2020</a:t>
            </a:fld>
            <a:endParaRPr lang="en-US"/>
          </a:p>
        </p:txBody>
      </p:sp>
      <p:sp>
        <p:nvSpPr>
          <p:cNvPr id="5" name="Footer Placeholder 4">
            <a:extLst>
              <a:ext uri="{FF2B5EF4-FFF2-40B4-BE49-F238E27FC236}">
                <a16:creationId xmlns:a16="http://schemas.microsoft.com/office/drawing/2014/main" xmlns="" id="{9EB6AAE9-500F-46AE-A7F1-6A4A4C87B5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8D47C4-2D97-42ED-AAA0-66FB8372A5B0}"/>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083613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F6EB49F-83C2-4E96-BED2-B1EEE841AF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088E475-808F-43D2-BCF3-EABADF5B79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40F78F1-0B7D-4FA4-9899-CDAB6AAE8D2F}"/>
              </a:ext>
            </a:extLst>
          </p:cNvPr>
          <p:cNvSpPr>
            <a:spLocks noGrp="1"/>
          </p:cNvSpPr>
          <p:nvPr>
            <p:ph type="dt" sz="half" idx="10"/>
          </p:nvPr>
        </p:nvSpPr>
        <p:spPr/>
        <p:txBody>
          <a:bodyPr/>
          <a:lstStyle/>
          <a:p>
            <a:fld id="{A3D90E19-F1E4-44A6-8BEF-CEA397B85BBC}" type="datetimeFigureOut">
              <a:rPr lang="en-US" smtClean="0"/>
              <a:t>8/8/2020</a:t>
            </a:fld>
            <a:endParaRPr lang="en-US"/>
          </a:p>
        </p:txBody>
      </p:sp>
      <p:sp>
        <p:nvSpPr>
          <p:cNvPr id="5" name="Footer Placeholder 4">
            <a:extLst>
              <a:ext uri="{FF2B5EF4-FFF2-40B4-BE49-F238E27FC236}">
                <a16:creationId xmlns:a16="http://schemas.microsoft.com/office/drawing/2014/main" xmlns="" id="{B3F62DD6-A5BB-4FAA-9815-A1098BA72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1A3B75-D928-445B-B906-A966355BF15F}"/>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185555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6860F-3176-41FB-8C26-AB360F06A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E488D5-7938-49E5-9E6D-4B56C0CCE5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038033-E395-49EE-A30A-7CCF7B2FFEC7}"/>
              </a:ext>
            </a:extLst>
          </p:cNvPr>
          <p:cNvSpPr>
            <a:spLocks noGrp="1"/>
          </p:cNvSpPr>
          <p:nvPr>
            <p:ph type="dt" sz="half" idx="10"/>
          </p:nvPr>
        </p:nvSpPr>
        <p:spPr/>
        <p:txBody>
          <a:bodyPr/>
          <a:lstStyle/>
          <a:p>
            <a:fld id="{A3D90E19-F1E4-44A6-8BEF-CEA397B85BBC}" type="datetimeFigureOut">
              <a:rPr lang="en-US" smtClean="0"/>
              <a:t>8/8/2020</a:t>
            </a:fld>
            <a:endParaRPr lang="en-US"/>
          </a:p>
        </p:txBody>
      </p:sp>
      <p:sp>
        <p:nvSpPr>
          <p:cNvPr id="5" name="Footer Placeholder 4">
            <a:extLst>
              <a:ext uri="{FF2B5EF4-FFF2-40B4-BE49-F238E27FC236}">
                <a16:creationId xmlns:a16="http://schemas.microsoft.com/office/drawing/2014/main" xmlns="" id="{E96E867E-1BB4-4D9E-A805-D12EEB712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B513379-5207-4B0C-A8B4-9876B8DE9606}"/>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730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644AE7-5712-4536-9C0C-170AB86E9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3AFCB56-1175-4AFC-AC9F-77C95D5D4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E6C626A-26B7-4055-9CED-8C2DF805545B}"/>
              </a:ext>
            </a:extLst>
          </p:cNvPr>
          <p:cNvSpPr>
            <a:spLocks noGrp="1"/>
          </p:cNvSpPr>
          <p:nvPr>
            <p:ph type="dt" sz="half" idx="10"/>
          </p:nvPr>
        </p:nvSpPr>
        <p:spPr/>
        <p:txBody>
          <a:bodyPr/>
          <a:lstStyle/>
          <a:p>
            <a:fld id="{A3D90E19-F1E4-44A6-8BEF-CEA397B85BBC}" type="datetimeFigureOut">
              <a:rPr lang="en-US" smtClean="0"/>
              <a:t>8/8/2020</a:t>
            </a:fld>
            <a:endParaRPr lang="en-US"/>
          </a:p>
        </p:txBody>
      </p:sp>
      <p:sp>
        <p:nvSpPr>
          <p:cNvPr id="5" name="Footer Placeholder 4">
            <a:extLst>
              <a:ext uri="{FF2B5EF4-FFF2-40B4-BE49-F238E27FC236}">
                <a16:creationId xmlns:a16="http://schemas.microsoft.com/office/drawing/2014/main" xmlns="" id="{3A7DD221-DFEC-40D8-A10C-7F0C4B8CE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60D09-70DA-4E80-BB62-8E402687A3BA}"/>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75011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87A5A-6150-4512-93D7-7737A6F4E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1E4888D-31C5-436D-93DE-3BEDF3D6C38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1DBCB54-083F-4C9F-97DD-456B3D4B94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F0F8E5F-DBF3-4CE1-9795-F2C5A8A437EF}"/>
              </a:ext>
            </a:extLst>
          </p:cNvPr>
          <p:cNvSpPr>
            <a:spLocks noGrp="1"/>
          </p:cNvSpPr>
          <p:nvPr>
            <p:ph type="dt" sz="half" idx="10"/>
          </p:nvPr>
        </p:nvSpPr>
        <p:spPr/>
        <p:txBody>
          <a:bodyPr/>
          <a:lstStyle/>
          <a:p>
            <a:fld id="{A3D90E19-F1E4-44A6-8BEF-CEA397B85BBC}" type="datetimeFigureOut">
              <a:rPr lang="en-US" smtClean="0"/>
              <a:t>8/8/2020</a:t>
            </a:fld>
            <a:endParaRPr lang="en-US"/>
          </a:p>
        </p:txBody>
      </p:sp>
      <p:sp>
        <p:nvSpPr>
          <p:cNvPr id="6" name="Footer Placeholder 5">
            <a:extLst>
              <a:ext uri="{FF2B5EF4-FFF2-40B4-BE49-F238E27FC236}">
                <a16:creationId xmlns:a16="http://schemas.microsoft.com/office/drawing/2014/main" xmlns="" id="{04141C49-107B-4FF2-9D24-3A1334005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629D6E4-E9B2-4621-BD14-D3E8D1371AFC}"/>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93435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662DD-DE83-4B1C-878D-3FCD147207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5207F1F-4BAF-4090-BFF0-3458606A9F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F73415D-D459-4D64-8571-C490646BB7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23C3A5F-4BC5-4000-9371-72465629C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CA72C0F-6159-4430-A873-5BF57E0411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11A9BB9-13D3-4B36-839D-9704C9147249}"/>
              </a:ext>
            </a:extLst>
          </p:cNvPr>
          <p:cNvSpPr>
            <a:spLocks noGrp="1"/>
          </p:cNvSpPr>
          <p:nvPr>
            <p:ph type="dt" sz="half" idx="10"/>
          </p:nvPr>
        </p:nvSpPr>
        <p:spPr/>
        <p:txBody>
          <a:bodyPr/>
          <a:lstStyle/>
          <a:p>
            <a:fld id="{A3D90E19-F1E4-44A6-8BEF-CEA397B85BBC}" type="datetimeFigureOut">
              <a:rPr lang="en-US" smtClean="0"/>
              <a:t>8/8/2020</a:t>
            </a:fld>
            <a:endParaRPr lang="en-US"/>
          </a:p>
        </p:txBody>
      </p:sp>
      <p:sp>
        <p:nvSpPr>
          <p:cNvPr id="8" name="Footer Placeholder 7">
            <a:extLst>
              <a:ext uri="{FF2B5EF4-FFF2-40B4-BE49-F238E27FC236}">
                <a16:creationId xmlns:a16="http://schemas.microsoft.com/office/drawing/2014/main" xmlns="" id="{B3327770-4FE3-49D0-BAA7-DE7F4E0F88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5EB3FD3-8846-460C-8FFD-C4E7EE529FE6}"/>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89412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59189-C35F-4C9D-8950-2CE0A8B13C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E793C79-3591-456B-82D3-E101C7919D35}"/>
              </a:ext>
            </a:extLst>
          </p:cNvPr>
          <p:cNvSpPr>
            <a:spLocks noGrp="1"/>
          </p:cNvSpPr>
          <p:nvPr>
            <p:ph type="dt" sz="half" idx="10"/>
          </p:nvPr>
        </p:nvSpPr>
        <p:spPr/>
        <p:txBody>
          <a:bodyPr/>
          <a:lstStyle/>
          <a:p>
            <a:fld id="{A3D90E19-F1E4-44A6-8BEF-CEA397B85BBC}" type="datetimeFigureOut">
              <a:rPr lang="en-US" smtClean="0"/>
              <a:t>8/8/2020</a:t>
            </a:fld>
            <a:endParaRPr lang="en-US"/>
          </a:p>
        </p:txBody>
      </p:sp>
      <p:sp>
        <p:nvSpPr>
          <p:cNvPr id="4" name="Footer Placeholder 3">
            <a:extLst>
              <a:ext uri="{FF2B5EF4-FFF2-40B4-BE49-F238E27FC236}">
                <a16:creationId xmlns:a16="http://schemas.microsoft.com/office/drawing/2014/main" xmlns="" id="{C61AA95B-03F0-4E29-AE30-674AC3BEFC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76A3DE0-FD10-4141-A07D-496AC42C8ED3}"/>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846200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222022F-0474-4289-B759-A9144D70EFA0}"/>
              </a:ext>
            </a:extLst>
          </p:cNvPr>
          <p:cNvSpPr>
            <a:spLocks noGrp="1"/>
          </p:cNvSpPr>
          <p:nvPr>
            <p:ph type="dt" sz="half" idx="10"/>
          </p:nvPr>
        </p:nvSpPr>
        <p:spPr/>
        <p:txBody>
          <a:bodyPr/>
          <a:lstStyle/>
          <a:p>
            <a:fld id="{A3D90E19-F1E4-44A6-8BEF-CEA397B85BBC}" type="datetimeFigureOut">
              <a:rPr lang="en-US" smtClean="0"/>
              <a:t>8/8/2020</a:t>
            </a:fld>
            <a:endParaRPr lang="en-US"/>
          </a:p>
        </p:txBody>
      </p:sp>
      <p:sp>
        <p:nvSpPr>
          <p:cNvPr id="3" name="Footer Placeholder 2">
            <a:extLst>
              <a:ext uri="{FF2B5EF4-FFF2-40B4-BE49-F238E27FC236}">
                <a16:creationId xmlns:a16="http://schemas.microsoft.com/office/drawing/2014/main" xmlns="" id="{AC6C8B09-4E64-4464-9D56-9D3B598690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B87E906-6A53-462B-A9DD-ED03DD2E48C4}"/>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280328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572786-F403-4E78-931C-EB5927D79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04AB61A-4DB3-454F-A166-4C402FDAE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527C134-440B-4772-8BDB-069A644AB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8362FA2-42DA-4186-BE2D-265C4108218A}"/>
              </a:ext>
            </a:extLst>
          </p:cNvPr>
          <p:cNvSpPr>
            <a:spLocks noGrp="1"/>
          </p:cNvSpPr>
          <p:nvPr>
            <p:ph type="dt" sz="half" idx="10"/>
          </p:nvPr>
        </p:nvSpPr>
        <p:spPr/>
        <p:txBody>
          <a:bodyPr/>
          <a:lstStyle/>
          <a:p>
            <a:fld id="{A3D90E19-F1E4-44A6-8BEF-CEA397B85BBC}" type="datetimeFigureOut">
              <a:rPr lang="en-US" smtClean="0"/>
              <a:t>8/8/2020</a:t>
            </a:fld>
            <a:endParaRPr lang="en-US"/>
          </a:p>
        </p:txBody>
      </p:sp>
      <p:sp>
        <p:nvSpPr>
          <p:cNvPr id="6" name="Footer Placeholder 5">
            <a:extLst>
              <a:ext uri="{FF2B5EF4-FFF2-40B4-BE49-F238E27FC236}">
                <a16:creationId xmlns:a16="http://schemas.microsoft.com/office/drawing/2014/main" xmlns="" id="{6D812D9B-315A-4D06-9730-F7FD19B7BA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A1F3E9E-853E-4D39-ADC1-E7AB0FD4D0E1}"/>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3244234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0831F4-731A-4FD9-ADBE-367D46EF9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6F5EC5-35F9-43D5-939D-8C6501EB22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F910238-49DE-4010-8109-F252C216A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9AECB13-4662-44EB-8454-7DE38DBA8F55}"/>
              </a:ext>
            </a:extLst>
          </p:cNvPr>
          <p:cNvSpPr>
            <a:spLocks noGrp="1"/>
          </p:cNvSpPr>
          <p:nvPr>
            <p:ph type="dt" sz="half" idx="10"/>
          </p:nvPr>
        </p:nvSpPr>
        <p:spPr/>
        <p:txBody>
          <a:bodyPr/>
          <a:lstStyle/>
          <a:p>
            <a:fld id="{A3D90E19-F1E4-44A6-8BEF-CEA397B85BBC}" type="datetimeFigureOut">
              <a:rPr lang="en-US" smtClean="0"/>
              <a:t>8/8/2020</a:t>
            </a:fld>
            <a:endParaRPr lang="en-US"/>
          </a:p>
        </p:txBody>
      </p:sp>
      <p:sp>
        <p:nvSpPr>
          <p:cNvPr id="6" name="Footer Placeholder 5">
            <a:extLst>
              <a:ext uri="{FF2B5EF4-FFF2-40B4-BE49-F238E27FC236}">
                <a16:creationId xmlns:a16="http://schemas.microsoft.com/office/drawing/2014/main" xmlns="" id="{47FAE2E2-B735-438B-AE02-22AFEC98D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A5E840-8419-446B-A131-F13C25332A92}"/>
              </a:ext>
            </a:extLst>
          </p:cNvPr>
          <p:cNvSpPr>
            <a:spLocks noGrp="1"/>
          </p:cNvSpPr>
          <p:nvPr>
            <p:ph type="sldNum" sz="quarter" idx="12"/>
          </p:nvPr>
        </p:nvSpPr>
        <p:spPr/>
        <p:txBody>
          <a:bodyPr/>
          <a:lstStyle/>
          <a:p>
            <a:fld id="{22D7628D-3CA0-4276-ADA0-295B5BAAAE83}" type="slidenum">
              <a:rPr lang="en-US" smtClean="0"/>
              <a:t>‹#›</a:t>
            </a:fld>
            <a:endParaRPr lang="en-US"/>
          </a:p>
        </p:txBody>
      </p:sp>
    </p:spTree>
    <p:extLst>
      <p:ext uri="{BB962C8B-B14F-4D97-AF65-F5344CB8AC3E}">
        <p14:creationId xmlns:p14="http://schemas.microsoft.com/office/powerpoint/2010/main" val="97639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745B02E-9651-4488-8620-561C77B82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EA96695-58F6-43E0-96C9-91F3AAD67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5C1370-FC59-4B3E-B068-5563738D2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90E19-F1E4-44A6-8BEF-CEA397B85BBC}" type="datetimeFigureOut">
              <a:rPr lang="en-US" smtClean="0"/>
              <a:t>8/8/2020</a:t>
            </a:fld>
            <a:endParaRPr lang="en-US"/>
          </a:p>
        </p:txBody>
      </p:sp>
      <p:sp>
        <p:nvSpPr>
          <p:cNvPr id="5" name="Footer Placeholder 4">
            <a:extLst>
              <a:ext uri="{FF2B5EF4-FFF2-40B4-BE49-F238E27FC236}">
                <a16:creationId xmlns:a16="http://schemas.microsoft.com/office/drawing/2014/main" xmlns="" id="{634EAD39-24AA-4953-9489-C0932E035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EB5C30E-4F3B-4DBA-B8E7-4FB5259416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628D-3CA0-4276-ADA0-295B5BAAAE83}" type="slidenum">
              <a:rPr lang="en-US" smtClean="0"/>
              <a:t>‹#›</a:t>
            </a:fld>
            <a:endParaRPr lang="en-US"/>
          </a:p>
        </p:txBody>
      </p:sp>
    </p:spTree>
    <p:extLst>
      <p:ext uri="{BB962C8B-B14F-4D97-AF65-F5344CB8AC3E}">
        <p14:creationId xmlns:p14="http://schemas.microsoft.com/office/powerpoint/2010/main" val="893104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0.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3.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3.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C8248EE-10B0-46D5-A5D9-4DE3195A5CCA}"/>
              </a:ext>
            </a:extLst>
          </p:cNvPr>
          <p:cNvGrpSpPr/>
          <p:nvPr/>
        </p:nvGrpSpPr>
        <p:grpSpPr>
          <a:xfrm>
            <a:off x="3784208" y="2266669"/>
            <a:ext cx="4698609" cy="3524989"/>
            <a:chOff x="4488949" y="2695684"/>
            <a:chExt cx="3822848" cy="3631706"/>
          </a:xfrm>
        </p:grpSpPr>
        <p:pic>
          <p:nvPicPr>
            <p:cNvPr id="17" name="Picture 16">
              <a:extLst>
                <a:ext uri="{FF2B5EF4-FFF2-40B4-BE49-F238E27FC236}">
                  <a16:creationId xmlns:a16="http://schemas.microsoft.com/office/drawing/2014/main" xmlns="" id="{9D1D07C2-40B3-4CB8-9000-307DF3D0F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949" y="2695684"/>
              <a:ext cx="3822848" cy="3631706"/>
            </a:xfrm>
            <a:prstGeom prst="rect">
              <a:avLst/>
            </a:prstGeom>
          </p:spPr>
        </p:pic>
        <p:pic>
          <p:nvPicPr>
            <p:cNvPr id="19" name="Picture 18" descr="butterfly-animated-gif-28.gif">
              <a:extLst>
                <a:ext uri="{FF2B5EF4-FFF2-40B4-BE49-F238E27FC236}">
                  <a16:creationId xmlns:a16="http://schemas.microsoft.com/office/drawing/2014/main" xmlns="" id="{19509C02-67D3-4F0E-8649-B972A66BD3C0}"/>
                </a:ext>
              </a:extLst>
            </p:cNvPr>
            <p:cNvPicPr>
              <a:picLocks noChangeAspect="1"/>
            </p:cNvPicPr>
            <p:nvPr/>
          </p:nvPicPr>
          <p:blipFill>
            <a:blip r:embed="rId4" cstate="print"/>
            <a:stretch>
              <a:fillRect/>
            </a:stretch>
          </p:blipFill>
          <p:spPr>
            <a:xfrm>
              <a:off x="5927710" y="4173847"/>
              <a:ext cx="1072000" cy="685402"/>
            </a:xfrm>
            <a:prstGeom prst="rect">
              <a:avLst/>
            </a:prstGeom>
          </p:spPr>
        </p:pic>
      </p:grpSp>
      <p:grpSp>
        <p:nvGrpSpPr>
          <p:cNvPr id="14" name="Group 13">
            <a:extLst>
              <a:ext uri="{FF2B5EF4-FFF2-40B4-BE49-F238E27FC236}">
                <a16:creationId xmlns:a16="http://schemas.microsoft.com/office/drawing/2014/main" xmlns="" id="{A10F29DA-9840-4D79-B295-96D217C37152}"/>
              </a:ext>
            </a:extLst>
          </p:cNvPr>
          <p:cNvGrpSpPr/>
          <p:nvPr/>
        </p:nvGrpSpPr>
        <p:grpSpPr>
          <a:xfrm>
            <a:off x="-4419" y="0"/>
            <a:ext cx="12192000" cy="6858000"/>
            <a:chOff x="-4419" y="0"/>
            <a:chExt cx="12192000" cy="6858000"/>
          </a:xfrm>
        </p:grpSpPr>
        <p:grpSp>
          <p:nvGrpSpPr>
            <p:cNvPr id="9" name="Group 8">
              <a:extLst>
                <a:ext uri="{FF2B5EF4-FFF2-40B4-BE49-F238E27FC236}">
                  <a16:creationId xmlns:a16="http://schemas.microsoft.com/office/drawing/2014/main" xmlns=""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xmlns="" id="{46C191F1-7354-4003-B104-65AA11307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gr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6" name="TextBox 15">
            <a:extLst>
              <a:ext uri="{FF2B5EF4-FFF2-40B4-BE49-F238E27FC236}">
                <a16:creationId xmlns:a16="http://schemas.microsoft.com/office/drawing/2014/main" xmlns="" id="{CB03D1F5-74E6-41D2-BB3C-6F6D7A1DDB8E}"/>
              </a:ext>
            </a:extLst>
          </p:cNvPr>
          <p:cNvSpPr txBox="1"/>
          <p:nvPr/>
        </p:nvSpPr>
        <p:spPr>
          <a:xfrm>
            <a:off x="394249" y="1066341"/>
            <a:ext cx="11430000" cy="1200329"/>
          </a:xfrm>
          <a:prstGeom prst="rect">
            <a:avLst/>
          </a:prstGeom>
          <a:noFill/>
        </p:spPr>
        <p:txBody>
          <a:bodyPr wrap="square" rtlCol="0">
            <a:spAutoFit/>
          </a:bodyPr>
          <a:lstStyle/>
          <a:p>
            <a:pPr algn="ctr"/>
            <a:r>
              <a:rPr lang="en-US" sz="7200" dirty="0" err="1">
                <a:solidFill>
                  <a:srgbClr val="0070C0"/>
                </a:solidFill>
                <a:latin typeface="NikoshBAN" panose="02000000000000000000" pitchFamily="2" charset="0"/>
                <a:cs typeface="NikoshBAN" panose="02000000000000000000" pitchFamily="2" charset="0"/>
              </a:rPr>
              <a:t>মাল্টিমিডিয়া</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ক্লাসে</a:t>
            </a:r>
            <a:r>
              <a:rPr lang="en-US" sz="7200" dirty="0">
                <a:solidFill>
                  <a:srgbClr val="0070C0"/>
                </a:solidFill>
                <a:latin typeface="NikoshBAN" panose="02000000000000000000" pitchFamily="2" charset="0"/>
                <a:cs typeface="NikoshBAN" panose="02000000000000000000" pitchFamily="2" charset="0"/>
              </a:rPr>
              <a:t> </a:t>
            </a:r>
            <a:r>
              <a:rPr lang="en-US" sz="7200" dirty="0" err="1">
                <a:solidFill>
                  <a:srgbClr val="0070C0"/>
                </a:solidFill>
                <a:latin typeface="NikoshBAN" panose="02000000000000000000" pitchFamily="2" charset="0"/>
                <a:cs typeface="NikoshBAN" panose="02000000000000000000" pitchFamily="2" charset="0"/>
              </a:rPr>
              <a:t>স্বাগতম</a:t>
            </a:r>
            <a:endParaRPr lang="en-US" sz="7200" dirty="0">
              <a:solidFill>
                <a:srgbClr val="0070C0"/>
              </a:solidFill>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xmlns="" id="{370EFB21-C31E-4ED8-8D27-68281EB71E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spTree>
    <p:extLst>
      <p:ext uri="{BB962C8B-B14F-4D97-AF65-F5344CB8AC3E}">
        <p14:creationId xmlns:p14="http://schemas.microsoft.com/office/powerpoint/2010/main" val="6518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54" presetClass="entr" presetSubtype="0" accel="100000" fill="hold" grpId="0" nodeType="withEffect">
                                  <p:stCondLst>
                                    <p:cond delay="0"/>
                                  </p:stCondLst>
                                  <p:iterate type="lt">
                                    <p:tmPct val="0"/>
                                  </p:iterate>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strVal val="#ppt_w*0.05"/>
                                          </p:val>
                                        </p:tav>
                                        <p:tav tm="100000">
                                          <p:val>
                                            <p:strVal val="#ppt_w"/>
                                          </p:val>
                                        </p:tav>
                                      </p:tavLst>
                                    </p:anim>
                                    <p:anim calcmode="lin" valueType="num">
                                      <p:cBhvr>
                                        <p:cTn id="11" dur="500" fill="hold"/>
                                        <p:tgtEl>
                                          <p:spTgt spid="16"/>
                                        </p:tgtEl>
                                        <p:attrNameLst>
                                          <p:attrName>ppt_h</p:attrName>
                                        </p:attrNameLst>
                                      </p:cBhvr>
                                      <p:tavLst>
                                        <p:tav tm="0">
                                          <p:val>
                                            <p:strVal val="#ppt_h"/>
                                          </p:val>
                                        </p:tav>
                                        <p:tav tm="100000">
                                          <p:val>
                                            <p:strVal val="#ppt_h"/>
                                          </p:val>
                                        </p:tav>
                                      </p:tavLst>
                                    </p:anim>
                                    <p:anim calcmode="lin" valueType="num">
                                      <p:cBhvr>
                                        <p:cTn id="12" dur="500" fill="hold"/>
                                        <p:tgtEl>
                                          <p:spTgt spid="16"/>
                                        </p:tgtEl>
                                        <p:attrNameLst>
                                          <p:attrName>ppt_x</p:attrName>
                                        </p:attrNameLst>
                                      </p:cBhvr>
                                      <p:tavLst>
                                        <p:tav tm="0">
                                          <p:val>
                                            <p:strVal val="#ppt_x-.2"/>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Effect transition="in" filter="fade">
                                      <p:cBhvr>
                                        <p:cTn id="14" dur="500"/>
                                        <p:tgtEl>
                                          <p:spTgt spid="16"/>
                                        </p:tgtEl>
                                      </p:cBhvr>
                                    </p:animEffect>
                                  </p:childTnLst>
                                </p:cTn>
                              </p:par>
                            </p:childTnLst>
                          </p:cTn>
                        </p:par>
                        <p:par>
                          <p:cTn id="15" fill="hold">
                            <p:stCondLst>
                              <p:cond delay="500"/>
                            </p:stCondLst>
                            <p:childTnLst>
                              <p:par>
                                <p:cTn id="16" presetID="34" presetClass="emph" presetSubtype="0" repeatCount="indefinite" fill="hold" grpId="1" nodeType="afterEffect">
                                  <p:stCondLst>
                                    <p:cond delay="0"/>
                                  </p:stCondLst>
                                  <p:iterate type="lt">
                                    <p:tmPct val="10000"/>
                                  </p:iterate>
                                  <p:childTnLst>
                                    <p:animMotion origin="layout" path="M -1.66667E-6 4.44444E-6 L -1.66667E-6 -0.07223 " pathEditMode="relative" rAng="0" ptsTypes="AA">
                                      <p:cBhvr>
                                        <p:cTn id="17" dur="1000" accel="50000" decel="50000" autoRev="1" fill="hold">
                                          <p:stCondLst>
                                            <p:cond delay="0"/>
                                          </p:stCondLst>
                                        </p:cTn>
                                        <p:tgtEl>
                                          <p:spTgt spid="16"/>
                                        </p:tgtEl>
                                        <p:attrNameLst>
                                          <p:attrName>ppt_x</p:attrName>
                                          <p:attrName>ppt_y</p:attrName>
                                        </p:attrNameLst>
                                      </p:cBhvr>
                                      <p:rCtr x="0" y="-3611"/>
                                    </p:animMotion>
                                    <p:animRot by="1500000">
                                      <p:cBhvr>
                                        <p:cTn id="18" dur="500" fill="hold">
                                          <p:stCondLst>
                                            <p:cond delay="0"/>
                                          </p:stCondLst>
                                        </p:cTn>
                                        <p:tgtEl>
                                          <p:spTgt spid="16"/>
                                        </p:tgtEl>
                                        <p:attrNameLst>
                                          <p:attrName>r</p:attrName>
                                        </p:attrNameLst>
                                      </p:cBhvr>
                                    </p:animRot>
                                    <p:animRot by="-1500000">
                                      <p:cBhvr>
                                        <p:cTn id="19" dur="500" fill="hold">
                                          <p:stCondLst>
                                            <p:cond delay="500"/>
                                          </p:stCondLst>
                                        </p:cTn>
                                        <p:tgtEl>
                                          <p:spTgt spid="16"/>
                                        </p:tgtEl>
                                        <p:attrNameLst>
                                          <p:attrName>r</p:attrName>
                                        </p:attrNameLst>
                                      </p:cBhvr>
                                    </p:animRot>
                                    <p:animRot by="-1500000">
                                      <p:cBhvr>
                                        <p:cTn id="20" dur="500" fill="hold">
                                          <p:stCondLst>
                                            <p:cond delay="1000"/>
                                          </p:stCondLst>
                                        </p:cTn>
                                        <p:tgtEl>
                                          <p:spTgt spid="16"/>
                                        </p:tgtEl>
                                        <p:attrNameLst>
                                          <p:attrName>r</p:attrName>
                                        </p:attrNameLst>
                                      </p:cBhvr>
                                    </p:animRot>
                                    <p:animRot by="1500000">
                                      <p:cBhvr>
                                        <p:cTn id="21" dur="500" fill="hold">
                                          <p:stCondLst>
                                            <p:cond delay="15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xmlns="" id="{DFD0573C-9A21-484A-AE99-8363518AA0D4}"/>
              </a:ext>
            </a:extLst>
          </p:cNvPr>
          <p:cNvSpPr txBox="1"/>
          <p:nvPr/>
        </p:nvSpPr>
        <p:spPr>
          <a:xfrm>
            <a:off x="2942274" y="933156"/>
            <a:ext cx="5791200" cy="1446550"/>
          </a:xfrm>
          <a:prstGeom prst="rect">
            <a:avLst/>
          </a:prstGeom>
          <a:solidFill>
            <a:schemeClr val="bg2">
              <a:lumMod val="75000"/>
            </a:schemeClr>
          </a:solidFill>
          <a:ln w="76200">
            <a:solidFill>
              <a:srgbClr val="00B050"/>
            </a:solidFill>
          </a:ln>
        </p:spPr>
        <p:txBody>
          <a:bodyPr wrap="square" rtlCol="0">
            <a:spAutoFit/>
          </a:bodyPr>
          <a:lstStyle/>
          <a:p>
            <a:pPr algn="ctr"/>
            <a:r>
              <a:rPr lang="bn-IN" sz="8800" b="1" dirty="0">
                <a:latin typeface="NikoshBAN" pitchFamily="2" charset="0"/>
                <a:cs typeface="NikoshBAN" pitchFamily="2" charset="0"/>
              </a:rPr>
              <a:t>জোড়ায় কাজ</a:t>
            </a:r>
            <a:endParaRPr lang="en-US" sz="8800" b="1" dirty="0">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48B8CE3C-BBA5-4DB5-91EB-AEAEC1F41881}"/>
              </a:ext>
            </a:extLst>
          </p:cNvPr>
          <p:cNvSpPr txBox="1"/>
          <p:nvPr/>
        </p:nvSpPr>
        <p:spPr>
          <a:xfrm>
            <a:off x="2599374" y="3050582"/>
            <a:ext cx="6477000" cy="1446550"/>
          </a:xfrm>
          <a:prstGeom prst="rect">
            <a:avLst/>
          </a:prstGeom>
          <a:noFill/>
        </p:spPr>
        <p:txBody>
          <a:bodyPr wrap="square" rtlCol="0">
            <a:spAutoFit/>
          </a:bodyPr>
          <a:lstStyle/>
          <a:p>
            <a:r>
              <a:rPr lang="bn-IN" sz="4800" dirty="0">
                <a:latin typeface="NikoshBAN" pitchFamily="2" charset="0"/>
                <a:cs typeface="NikoshBAN" pitchFamily="2" charset="0"/>
              </a:rPr>
              <a:t>১। পানি নিষ্কাশন কাকে বলে ?</a:t>
            </a:r>
          </a:p>
          <a:p>
            <a:r>
              <a:rPr lang="bn-IN" sz="4000" dirty="0">
                <a:latin typeface="NikoshBAN" pitchFamily="2" charset="0"/>
                <a:cs typeface="NikoshBAN" pitchFamily="2" charset="0"/>
              </a:rPr>
              <a:t>                             (সময়-২ মিনিট)</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1439758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Rounded Rectangle 1">
            <a:extLst>
              <a:ext uri="{FF2B5EF4-FFF2-40B4-BE49-F238E27FC236}">
                <a16:creationId xmlns:a16="http://schemas.microsoft.com/office/drawing/2014/main" xmlns="" id="{DA88B0E6-D64F-4DC6-8A19-CD5AEEA9A341}"/>
              </a:ext>
            </a:extLst>
          </p:cNvPr>
          <p:cNvSpPr/>
          <p:nvPr/>
        </p:nvSpPr>
        <p:spPr>
          <a:xfrm>
            <a:off x="3286339" y="354848"/>
            <a:ext cx="5486400" cy="762000"/>
          </a:xfrm>
          <a:prstGeom prst="round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latin typeface="NikoshBAN" pitchFamily="2" charset="0"/>
                <a:cs typeface="NikoshBAN" pitchFamily="2" charset="0"/>
              </a:rPr>
              <a:t>সেচের পানির উৎস</a:t>
            </a:r>
            <a:endParaRPr lang="en-US" sz="4400" dirty="0"/>
          </a:p>
        </p:txBody>
      </p:sp>
      <p:sp>
        <p:nvSpPr>
          <p:cNvPr id="8" name="Down Arrow 2">
            <a:extLst>
              <a:ext uri="{FF2B5EF4-FFF2-40B4-BE49-F238E27FC236}">
                <a16:creationId xmlns:a16="http://schemas.microsoft.com/office/drawing/2014/main" xmlns="" id="{5A29D55A-AA52-400D-9DE7-BC9428094274}"/>
              </a:ext>
            </a:extLst>
          </p:cNvPr>
          <p:cNvSpPr/>
          <p:nvPr/>
        </p:nvSpPr>
        <p:spPr>
          <a:xfrm rot="7764590">
            <a:off x="7119796" y="725811"/>
            <a:ext cx="457577" cy="1997240"/>
          </a:xfrm>
          <a:prstGeom prst="downArrow">
            <a:avLst/>
          </a:prstGeom>
          <a:solidFill>
            <a:schemeClr val="accent2"/>
          </a:solidFill>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4">
            <a:extLst>
              <a:ext uri="{FF2B5EF4-FFF2-40B4-BE49-F238E27FC236}">
                <a16:creationId xmlns:a16="http://schemas.microsoft.com/office/drawing/2014/main" xmlns="" id="{7901932E-2695-4D0D-9747-45E67E53B6F6}"/>
              </a:ext>
            </a:extLst>
          </p:cNvPr>
          <p:cNvSpPr/>
          <p:nvPr/>
        </p:nvSpPr>
        <p:spPr>
          <a:xfrm rot="13966575">
            <a:off x="5004658" y="764124"/>
            <a:ext cx="439063" cy="1795825"/>
          </a:xfrm>
          <a:prstGeom prst="downArrow">
            <a:avLst/>
          </a:prstGeom>
          <a:solidFill>
            <a:schemeClr val="accent2"/>
          </a:solidFill>
          <a:ln>
            <a:noFill/>
          </a:ln>
          <a:effectLst>
            <a:innerShdw blurRad="63500" dist="50800" dir="5400000">
              <a:prstClr val="black">
                <a:alpha val="50000"/>
              </a:prstClr>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mages (7).jpg">
            <a:extLst>
              <a:ext uri="{FF2B5EF4-FFF2-40B4-BE49-F238E27FC236}">
                <a16:creationId xmlns:a16="http://schemas.microsoft.com/office/drawing/2014/main" xmlns="" id="{2ABBB5BD-907A-49B6-A02D-EEE29896AA48}"/>
              </a:ext>
            </a:extLst>
          </p:cNvPr>
          <p:cNvPicPr>
            <a:picLocks noChangeAspect="1"/>
          </p:cNvPicPr>
          <p:nvPr/>
        </p:nvPicPr>
        <p:blipFill>
          <a:blip r:embed="rId5"/>
          <a:stretch>
            <a:fillRect/>
          </a:stretch>
        </p:blipFill>
        <p:spPr>
          <a:xfrm>
            <a:off x="6407572" y="2110154"/>
            <a:ext cx="5486400" cy="3792699"/>
          </a:xfrm>
          <a:prstGeom prst="rect">
            <a:avLst/>
          </a:prstGeom>
          <a:ln>
            <a:noFill/>
          </a:ln>
          <a:effectLst>
            <a:outerShdw blurRad="292100" dist="139700" dir="2700000" algn="tl" rotWithShape="0">
              <a:srgbClr val="333333">
                <a:alpha val="65000"/>
              </a:srgbClr>
            </a:outerShdw>
          </a:effectLst>
        </p:spPr>
      </p:pic>
      <p:pic>
        <p:nvPicPr>
          <p:cNvPr id="11" name="Picture 10" descr="images (6).jpg">
            <a:extLst>
              <a:ext uri="{FF2B5EF4-FFF2-40B4-BE49-F238E27FC236}">
                <a16:creationId xmlns:a16="http://schemas.microsoft.com/office/drawing/2014/main" xmlns="" id="{23B2AC1C-8C0C-400B-80E7-2D305CF578D4}"/>
              </a:ext>
            </a:extLst>
          </p:cNvPr>
          <p:cNvPicPr>
            <a:picLocks noChangeAspect="1"/>
          </p:cNvPicPr>
          <p:nvPr/>
        </p:nvPicPr>
        <p:blipFill>
          <a:blip r:embed="rId6"/>
          <a:stretch>
            <a:fillRect/>
          </a:stretch>
        </p:blipFill>
        <p:spPr>
          <a:xfrm>
            <a:off x="309219" y="2110154"/>
            <a:ext cx="5684141" cy="379269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xmlns="" id="{38B059DF-5000-4E72-8E46-59E8C83BDDD3}"/>
              </a:ext>
            </a:extLst>
          </p:cNvPr>
          <p:cNvSpPr txBox="1"/>
          <p:nvPr/>
        </p:nvSpPr>
        <p:spPr>
          <a:xfrm>
            <a:off x="1947280" y="5938806"/>
            <a:ext cx="3276600" cy="707886"/>
          </a:xfrm>
          <a:prstGeom prst="rect">
            <a:avLst/>
          </a:prstGeom>
          <a:noFill/>
        </p:spPr>
        <p:txBody>
          <a:bodyPr wrap="square" rtlCol="0">
            <a:spAutoFit/>
          </a:bodyPr>
          <a:lstStyle/>
          <a:p>
            <a:r>
              <a:rPr lang="bn-IN" sz="4000" b="1" dirty="0">
                <a:latin typeface="NikoshBAN" pitchFamily="2" charset="0"/>
                <a:cs typeface="NikoshBAN" pitchFamily="2" charset="0"/>
              </a:rPr>
              <a:t>ভূ-পৃষ্ঠস্থ পানি</a:t>
            </a:r>
            <a:endParaRPr lang="en-US" sz="4000" b="1" dirty="0">
              <a:latin typeface="NikoshBAN" pitchFamily="2" charset="0"/>
              <a:cs typeface="NikoshBAN" pitchFamily="2" charset="0"/>
            </a:endParaRPr>
          </a:p>
        </p:txBody>
      </p:sp>
      <p:sp>
        <p:nvSpPr>
          <p:cNvPr id="15" name="TextBox 14">
            <a:extLst>
              <a:ext uri="{FF2B5EF4-FFF2-40B4-BE49-F238E27FC236}">
                <a16:creationId xmlns:a16="http://schemas.microsoft.com/office/drawing/2014/main" xmlns="" id="{7D819F8A-FF17-4D61-B42E-22C49C077971}"/>
              </a:ext>
            </a:extLst>
          </p:cNvPr>
          <p:cNvSpPr txBox="1"/>
          <p:nvPr/>
        </p:nvSpPr>
        <p:spPr>
          <a:xfrm>
            <a:off x="7771855" y="5877251"/>
            <a:ext cx="3048000" cy="769441"/>
          </a:xfrm>
          <a:prstGeom prst="rect">
            <a:avLst/>
          </a:prstGeom>
          <a:noFill/>
        </p:spPr>
        <p:txBody>
          <a:bodyPr wrap="square" rtlCol="0">
            <a:spAutoFit/>
          </a:bodyPr>
          <a:lstStyle/>
          <a:p>
            <a:r>
              <a:rPr lang="bn-IN" sz="4400" b="1" dirty="0">
                <a:latin typeface="NikoshBAN" pitchFamily="2" charset="0"/>
                <a:cs typeface="NikoshBAN" pitchFamily="2" charset="0"/>
              </a:rPr>
              <a:t>ভূ-গর্ভস্থ পানি</a:t>
            </a:r>
            <a:endParaRPr lang="en-US" sz="4400" b="1" dirty="0">
              <a:latin typeface="NikoshBAN" pitchFamily="2" charset="0"/>
              <a:cs typeface="NikoshBAN" pitchFamily="2" charset="0"/>
            </a:endParaRPr>
          </a:p>
        </p:txBody>
      </p:sp>
    </p:spTree>
    <p:extLst>
      <p:ext uri="{BB962C8B-B14F-4D97-AF65-F5344CB8AC3E}">
        <p14:creationId xmlns:p14="http://schemas.microsoft.com/office/powerpoint/2010/main" val="17022301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hagutia-poddo-beel-011-626x365.jpg">
            <a:extLst>
              <a:ext uri="{FF2B5EF4-FFF2-40B4-BE49-F238E27FC236}">
                <a16:creationId xmlns:a16="http://schemas.microsoft.com/office/drawing/2014/main" xmlns="" id="{8F8E139C-93C5-47C8-8D8F-1EBE5C6944E0}"/>
              </a:ext>
            </a:extLst>
          </p:cNvPr>
          <p:cNvPicPr>
            <a:picLocks noChangeAspect="1"/>
          </p:cNvPicPr>
          <p:nvPr/>
        </p:nvPicPr>
        <p:blipFill>
          <a:blip r:embed="rId3"/>
          <a:stretch>
            <a:fillRect/>
          </a:stretch>
        </p:blipFill>
        <p:spPr>
          <a:xfrm>
            <a:off x="1491174" y="2405579"/>
            <a:ext cx="8947054" cy="4144695"/>
          </a:xfrm>
          <a:prstGeom prst="rect">
            <a:avLst/>
          </a:prstGeom>
        </p:spPr>
      </p:pic>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xmlns="" id="{7B8B1D17-65FA-4815-AADD-0490E87BD74F}"/>
              </a:ext>
            </a:extLst>
          </p:cNvPr>
          <p:cNvSpPr txBox="1"/>
          <p:nvPr/>
        </p:nvSpPr>
        <p:spPr>
          <a:xfrm>
            <a:off x="3193367" y="406882"/>
            <a:ext cx="5436284" cy="9188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ভূ-পৃষ্ঠস্থ পানির উৎস</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0" name="Right Arrow 7">
            <a:extLst>
              <a:ext uri="{FF2B5EF4-FFF2-40B4-BE49-F238E27FC236}">
                <a16:creationId xmlns:a16="http://schemas.microsoft.com/office/drawing/2014/main" xmlns="" id="{CA958936-9FD3-49F8-B1C5-4CA04E909224}"/>
              </a:ext>
            </a:extLst>
          </p:cNvPr>
          <p:cNvSpPr/>
          <p:nvPr/>
        </p:nvSpPr>
        <p:spPr>
          <a:xfrm rot="5400000">
            <a:off x="5438161" y="1523928"/>
            <a:ext cx="1077503" cy="685800"/>
          </a:xfrm>
          <a:prstGeom prst="rightArrow">
            <a:avLst>
              <a:gd name="adj1" fmla="val 45898"/>
              <a:gd name="adj2" fmla="val 52051"/>
            </a:avLst>
          </a:prstGeom>
          <a:solidFill>
            <a:schemeClr val="accent2">
              <a:lumMod val="20000"/>
              <a:lumOff val="80000"/>
            </a:schemeClr>
          </a:solidFill>
          <a:ln w="38100">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xmlns="" id="{B35F9F4E-6045-4B56-A782-5CFB5017229A}"/>
              </a:ext>
            </a:extLst>
          </p:cNvPr>
          <p:cNvSpPr txBox="1"/>
          <p:nvPr/>
        </p:nvSpPr>
        <p:spPr>
          <a:xfrm>
            <a:off x="7869740" y="407423"/>
            <a:ext cx="2362200" cy="369332"/>
          </a:xfrm>
          <a:prstGeom prst="rect">
            <a:avLst/>
          </a:prstGeom>
          <a:noFill/>
        </p:spPr>
        <p:txBody>
          <a:bodyPr wrap="square" rtlCol="0">
            <a:spAutoFit/>
          </a:bodyPr>
          <a:lstStyle/>
          <a:p>
            <a:endParaRPr lang="en-US" dirty="0"/>
          </a:p>
        </p:txBody>
      </p:sp>
      <p:sp>
        <p:nvSpPr>
          <p:cNvPr id="20" name="TextBox 19">
            <a:extLst>
              <a:ext uri="{FF2B5EF4-FFF2-40B4-BE49-F238E27FC236}">
                <a16:creationId xmlns:a16="http://schemas.microsoft.com/office/drawing/2014/main" xmlns="" id="{B69075F8-0143-495A-AE9B-6A96C30C0E00}"/>
              </a:ext>
            </a:extLst>
          </p:cNvPr>
          <p:cNvSpPr txBox="1"/>
          <p:nvPr/>
        </p:nvSpPr>
        <p:spPr>
          <a:xfrm>
            <a:off x="10517282" y="4062427"/>
            <a:ext cx="1420208" cy="830997"/>
          </a:xfrm>
          <a:prstGeom prst="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800" b="1" dirty="0">
                <a:latin typeface="NikoshBAN" pitchFamily="2" charset="0"/>
                <a:cs typeface="NikoshBAN" pitchFamily="2" charset="0"/>
              </a:rPr>
              <a:t>বিল</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36882590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xmlns="" id="{7B8B1D17-65FA-4815-AADD-0490E87BD74F}"/>
              </a:ext>
            </a:extLst>
          </p:cNvPr>
          <p:cNvSpPr txBox="1"/>
          <p:nvPr/>
        </p:nvSpPr>
        <p:spPr>
          <a:xfrm>
            <a:off x="3457146" y="355487"/>
            <a:ext cx="4890471" cy="9188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ভূ-পৃষ্ঠস্থ পানির উৎস</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11" name="Right Arrow 8">
            <a:extLst>
              <a:ext uri="{FF2B5EF4-FFF2-40B4-BE49-F238E27FC236}">
                <a16:creationId xmlns:a16="http://schemas.microsoft.com/office/drawing/2014/main" xmlns="" id="{32F067D5-943F-4258-82B4-97382B9A9BD1}"/>
              </a:ext>
            </a:extLst>
          </p:cNvPr>
          <p:cNvSpPr/>
          <p:nvPr/>
        </p:nvSpPr>
        <p:spPr>
          <a:xfrm rot="5400000">
            <a:off x="5473004" y="1423189"/>
            <a:ext cx="983472" cy="685800"/>
          </a:xfrm>
          <a:prstGeom prst="rightArrow">
            <a:avLst/>
          </a:prstGeom>
          <a:solidFill>
            <a:schemeClr val="accent2">
              <a:lumMod val="20000"/>
              <a:lumOff val="80000"/>
            </a:schemeClr>
          </a:solidFill>
          <a:ln w="38100">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6" name="Picture 15" descr="Tangua_1.jpg">
            <a:extLst>
              <a:ext uri="{FF2B5EF4-FFF2-40B4-BE49-F238E27FC236}">
                <a16:creationId xmlns:a16="http://schemas.microsoft.com/office/drawing/2014/main" xmlns="" id="{FDC636F0-C9D7-4625-BD30-DEE697C8DD1C}"/>
              </a:ext>
            </a:extLst>
          </p:cNvPr>
          <p:cNvPicPr>
            <a:picLocks noChangeAspect="1"/>
          </p:cNvPicPr>
          <p:nvPr/>
        </p:nvPicPr>
        <p:blipFill>
          <a:blip r:embed="rId5"/>
          <a:stretch>
            <a:fillRect/>
          </a:stretch>
        </p:blipFill>
        <p:spPr>
          <a:xfrm>
            <a:off x="1561515" y="2257822"/>
            <a:ext cx="8825950" cy="4244691"/>
          </a:xfrm>
          <a:prstGeom prst="rect">
            <a:avLst/>
          </a:prstGeom>
        </p:spPr>
      </p:pic>
      <p:sp>
        <p:nvSpPr>
          <p:cNvPr id="18" name="TextBox 17">
            <a:extLst>
              <a:ext uri="{FF2B5EF4-FFF2-40B4-BE49-F238E27FC236}">
                <a16:creationId xmlns:a16="http://schemas.microsoft.com/office/drawing/2014/main" xmlns="" id="{B35F9F4E-6045-4B56-A782-5CFB5017229A}"/>
              </a:ext>
            </a:extLst>
          </p:cNvPr>
          <p:cNvSpPr txBox="1"/>
          <p:nvPr/>
        </p:nvSpPr>
        <p:spPr>
          <a:xfrm>
            <a:off x="7869740" y="407423"/>
            <a:ext cx="2362200" cy="369332"/>
          </a:xfrm>
          <a:prstGeom prst="rect">
            <a:avLst/>
          </a:prstGeom>
          <a:noFill/>
        </p:spPr>
        <p:txBody>
          <a:bodyPr wrap="square" rtlCol="0">
            <a:spAutoFit/>
          </a:bodyPr>
          <a:lstStyle/>
          <a:p>
            <a:endParaRPr lang="en-US" dirty="0"/>
          </a:p>
        </p:txBody>
      </p:sp>
      <p:sp>
        <p:nvSpPr>
          <p:cNvPr id="21" name="TextBox 20">
            <a:extLst>
              <a:ext uri="{FF2B5EF4-FFF2-40B4-BE49-F238E27FC236}">
                <a16:creationId xmlns:a16="http://schemas.microsoft.com/office/drawing/2014/main" xmlns="" id="{A4A86A3E-AB31-47E4-9547-47A7D99EE13D}"/>
              </a:ext>
            </a:extLst>
          </p:cNvPr>
          <p:cNvSpPr txBox="1"/>
          <p:nvPr/>
        </p:nvSpPr>
        <p:spPr>
          <a:xfrm>
            <a:off x="10443736" y="3898445"/>
            <a:ext cx="1531742" cy="830997"/>
          </a:xfrm>
          <a:prstGeom prst="rect">
            <a:avLst/>
          </a:prstGeom>
          <a:ln w="38100">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800" b="1" dirty="0">
                <a:latin typeface="NikoshBAN" pitchFamily="2" charset="0"/>
                <a:cs typeface="NikoshBAN" pitchFamily="2" charset="0"/>
              </a:rPr>
              <a:t>হাঁওড়</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37125650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xmlns="" id="{7FCB77AC-080A-46EE-958E-1FA8E981D27F}"/>
              </a:ext>
            </a:extLst>
          </p:cNvPr>
          <p:cNvSpPr txBox="1"/>
          <p:nvPr/>
        </p:nvSpPr>
        <p:spPr>
          <a:xfrm rot="16200000">
            <a:off x="-1674037" y="2969567"/>
            <a:ext cx="6477003" cy="9188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ভূ-পৃষ্ঠস্থ পানির উৎস</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8" name="Right Arrow 4">
            <a:extLst>
              <a:ext uri="{FF2B5EF4-FFF2-40B4-BE49-F238E27FC236}">
                <a16:creationId xmlns:a16="http://schemas.microsoft.com/office/drawing/2014/main" xmlns="" id="{25528EA6-7AEB-41BE-B0FA-6FCD97472EED}"/>
              </a:ext>
            </a:extLst>
          </p:cNvPr>
          <p:cNvSpPr/>
          <p:nvPr/>
        </p:nvSpPr>
        <p:spPr>
          <a:xfrm>
            <a:off x="2023898" y="1333499"/>
            <a:ext cx="1981200" cy="685800"/>
          </a:xfrm>
          <a:prstGeom prst="rightArrow">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9" name="Picture 8" descr="a2675d578cc335d698b815b7a6e8bbc5-575a1b617b710.JPG">
            <a:extLst>
              <a:ext uri="{FF2B5EF4-FFF2-40B4-BE49-F238E27FC236}">
                <a16:creationId xmlns:a16="http://schemas.microsoft.com/office/drawing/2014/main" xmlns="" id="{4D997728-EA49-49F5-B492-80909F08DAD2}"/>
              </a:ext>
            </a:extLst>
          </p:cNvPr>
          <p:cNvPicPr>
            <a:picLocks noChangeAspect="1"/>
          </p:cNvPicPr>
          <p:nvPr/>
        </p:nvPicPr>
        <p:blipFill>
          <a:blip r:embed="rId5"/>
          <a:stretch>
            <a:fillRect/>
          </a:stretch>
        </p:blipFill>
        <p:spPr>
          <a:xfrm>
            <a:off x="4005099" y="218760"/>
            <a:ext cx="5074768" cy="3195895"/>
          </a:xfrm>
          <a:prstGeom prst="rect">
            <a:avLst/>
          </a:prstGeom>
        </p:spPr>
      </p:pic>
      <p:sp>
        <p:nvSpPr>
          <p:cNvPr id="10" name="Right Arrow 9">
            <a:extLst>
              <a:ext uri="{FF2B5EF4-FFF2-40B4-BE49-F238E27FC236}">
                <a16:creationId xmlns:a16="http://schemas.microsoft.com/office/drawing/2014/main" xmlns="" id="{6CF0B6FC-2EAF-4CA5-A499-AD1E4DA87465}"/>
              </a:ext>
            </a:extLst>
          </p:cNvPr>
          <p:cNvSpPr/>
          <p:nvPr/>
        </p:nvSpPr>
        <p:spPr>
          <a:xfrm>
            <a:off x="2023898" y="4422919"/>
            <a:ext cx="1981200" cy="685800"/>
          </a:xfrm>
          <a:prstGeom prst="rightArrow">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11" name="Picture 10" descr="images (5).jpg">
            <a:extLst>
              <a:ext uri="{FF2B5EF4-FFF2-40B4-BE49-F238E27FC236}">
                <a16:creationId xmlns:a16="http://schemas.microsoft.com/office/drawing/2014/main" xmlns="" id="{4FDB5283-7955-4BA4-9087-CF0333BBD16A}"/>
              </a:ext>
            </a:extLst>
          </p:cNvPr>
          <p:cNvPicPr>
            <a:picLocks noChangeAspect="1"/>
          </p:cNvPicPr>
          <p:nvPr/>
        </p:nvPicPr>
        <p:blipFill>
          <a:blip r:embed="rId6"/>
          <a:stretch>
            <a:fillRect/>
          </a:stretch>
        </p:blipFill>
        <p:spPr>
          <a:xfrm>
            <a:off x="4005098" y="3499063"/>
            <a:ext cx="5074769" cy="3156484"/>
          </a:xfrm>
          <a:prstGeom prst="rect">
            <a:avLst/>
          </a:prstGeom>
        </p:spPr>
      </p:pic>
      <p:sp>
        <p:nvSpPr>
          <p:cNvPr id="12" name="TextBox 11">
            <a:extLst>
              <a:ext uri="{FF2B5EF4-FFF2-40B4-BE49-F238E27FC236}">
                <a16:creationId xmlns:a16="http://schemas.microsoft.com/office/drawing/2014/main" xmlns="" id="{51EA4270-2ECA-40C0-A359-7A0A92B9E1FF}"/>
              </a:ext>
            </a:extLst>
          </p:cNvPr>
          <p:cNvSpPr txBox="1"/>
          <p:nvPr/>
        </p:nvSpPr>
        <p:spPr>
          <a:xfrm>
            <a:off x="9326880" y="1298917"/>
            <a:ext cx="2252912" cy="830997"/>
          </a:xfrm>
          <a:prstGeom prst="rect">
            <a:avLst/>
          </a:prstGeom>
          <a:ln w="3810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800" b="1" dirty="0">
                <a:latin typeface="NikoshBAN" pitchFamily="2" charset="0"/>
                <a:cs typeface="NikoshBAN" pitchFamily="2" charset="0"/>
              </a:rPr>
              <a:t>পুকুর</a:t>
            </a:r>
            <a:endParaRPr lang="en-US" sz="4800" b="1" dirty="0">
              <a:latin typeface="NikoshBAN" pitchFamily="2" charset="0"/>
              <a:cs typeface="NikoshBAN" pitchFamily="2" charset="0"/>
            </a:endParaRPr>
          </a:p>
        </p:txBody>
      </p:sp>
      <p:sp>
        <p:nvSpPr>
          <p:cNvPr id="15" name="TextBox 14">
            <a:extLst>
              <a:ext uri="{FF2B5EF4-FFF2-40B4-BE49-F238E27FC236}">
                <a16:creationId xmlns:a16="http://schemas.microsoft.com/office/drawing/2014/main" xmlns="" id="{CCD1D3CA-370F-444B-B407-AF48C065313C}"/>
              </a:ext>
            </a:extLst>
          </p:cNvPr>
          <p:cNvSpPr txBox="1"/>
          <p:nvPr/>
        </p:nvSpPr>
        <p:spPr>
          <a:xfrm>
            <a:off x="9454833" y="4633670"/>
            <a:ext cx="2362200" cy="830997"/>
          </a:xfrm>
          <a:prstGeom prst="rect">
            <a:avLst/>
          </a:prstGeom>
          <a:ln w="3810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800" b="1" dirty="0">
                <a:latin typeface="NikoshBAN" pitchFamily="2" charset="0"/>
                <a:cs typeface="NikoshBAN" pitchFamily="2" charset="0"/>
              </a:rPr>
              <a:t>খাল</a:t>
            </a:r>
            <a:endParaRPr lang="en-US" sz="4800" b="1" dirty="0">
              <a:latin typeface="NikoshBAN" pitchFamily="2" charset="0"/>
              <a:cs typeface="NikoshBAN" pitchFamily="2" charset="0"/>
            </a:endParaRPr>
          </a:p>
        </p:txBody>
      </p:sp>
    </p:spTree>
    <p:extLst>
      <p:ext uri="{BB962C8B-B14F-4D97-AF65-F5344CB8AC3E}">
        <p14:creationId xmlns:p14="http://schemas.microsoft.com/office/powerpoint/2010/main" val="20839998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0.70"/>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xmlns="" id="{2A1508DA-2FC0-4190-887B-820774BA78E1}"/>
              </a:ext>
            </a:extLst>
          </p:cNvPr>
          <p:cNvSpPr txBox="1"/>
          <p:nvPr/>
        </p:nvSpPr>
        <p:spPr>
          <a:xfrm rot="16200000">
            <a:off x="-1569068" y="2921169"/>
            <a:ext cx="6400800"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6000" b="1" dirty="0">
                <a:latin typeface="NikoshBAN" pitchFamily="2" charset="0"/>
                <a:cs typeface="NikoshBAN" pitchFamily="2" charset="0"/>
              </a:rPr>
              <a:t>ভূ-গর্ভস্থ পানি </a:t>
            </a:r>
            <a:endParaRPr lang="en-US" sz="6000" b="1" dirty="0">
              <a:latin typeface="NikoshBAN" pitchFamily="2" charset="0"/>
              <a:cs typeface="NikoshBAN" pitchFamily="2" charset="0"/>
            </a:endParaRPr>
          </a:p>
        </p:txBody>
      </p:sp>
      <p:pic>
        <p:nvPicPr>
          <p:cNvPr id="8" name="Picture 7" descr="JMS_AGR034.jpg">
            <a:extLst>
              <a:ext uri="{FF2B5EF4-FFF2-40B4-BE49-F238E27FC236}">
                <a16:creationId xmlns:a16="http://schemas.microsoft.com/office/drawing/2014/main" xmlns="" id="{02788FC2-702B-49C4-945E-F7D576C87569}"/>
              </a:ext>
            </a:extLst>
          </p:cNvPr>
          <p:cNvPicPr>
            <a:picLocks noChangeAspect="1"/>
          </p:cNvPicPr>
          <p:nvPr/>
        </p:nvPicPr>
        <p:blipFill>
          <a:blip r:embed="rId5"/>
          <a:stretch>
            <a:fillRect/>
          </a:stretch>
        </p:blipFill>
        <p:spPr>
          <a:xfrm>
            <a:off x="3765436" y="211250"/>
            <a:ext cx="5434835" cy="3342859"/>
          </a:xfrm>
          <a:prstGeom prst="rect">
            <a:avLst/>
          </a:prstGeom>
        </p:spPr>
      </p:pic>
      <p:sp>
        <p:nvSpPr>
          <p:cNvPr id="9" name="Left Arrow 6">
            <a:extLst>
              <a:ext uri="{FF2B5EF4-FFF2-40B4-BE49-F238E27FC236}">
                <a16:creationId xmlns:a16="http://schemas.microsoft.com/office/drawing/2014/main" xmlns="" id="{C6DC1E95-9482-4438-9C0D-5F778D1ED4DE}"/>
              </a:ext>
            </a:extLst>
          </p:cNvPr>
          <p:cNvSpPr/>
          <p:nvPr/>
        </p:nvSpPr>
        <p:spPr>
          <a:xfrm rot="10800000">
            <a:off x="2190300" y="990600"/>
            <a:ext cx="1524000" cy="89038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Left Arrow 7">
            <a:extLst>
              <a:ext uri="{FF2B5EF4-FFF2-40B4-BE49-F238E27FC236}">
                <a16:creationId xmlns:a16="http://schemas.microsoft.com/office/drawing/2014/main" xmlns="" id="{4D16ABE8-2642-43C7-B000-B92C9ED6EC88}"/>
              </a:ext>
            </a:extLst>
          </p:cNvPr>
          <p:cNvSpPr/>
          <p:nvPr/>
        </p:nvSpPr>
        <p:spPr>
          <a:xfrm rot="10800000">
            <a:off x="2190300" y="5105400"/>
            <a:ext cx="1518870" cy="890380"/>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C0628B4C-402D-45DD-8CB3-B5389F170BAA}"/>
              </a:ext>
            </a:extLst>
          </p:cNvPr>
          <p:cNvSpPr txBox="1"/>
          <p:nvPr/>
        </p:nvSpPr>
        <p:spPr>
          <a:xfrm>
            <a:off x="9550423" y="935517"/>
            <a:ext cx="16764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5400" dirty="0">
                <a:latin typeface="NikoshBAN" pitchFamily="2" charset="0"/>
                <a:cs typeface="NikoshBAN" pitchFamily="2" charset="0"/>
              </a:rPr>
              <a:t>নলকূপ</a:t>
            </a:r>
            <a:endParaRPr lang="en-US" sz="5400" dirty="0">
              <a:latin typeface="NikoshBAN" pitchFamily="2" charset="0"/>
              <a:cs typeface="NikoshBAN" pitchFamily="2" charset="0"/>
            </a:endParaRPr>
          </a:p>
        </p:txBody>
      </p:sp>
      <p:sp>
        <p:nvSpPr>
          <p:cNvPr id="12" name="TextBox 11">
            <a:extLst>
              <a:ext uri="{FF2B5EF4-FFF2-40B4-BE49-F238E27FC236}">
                <a16:creationId xmlns:a16="http://schemas.microsoft.com/office/drawing/2014/main" xmlns="" id="{60DFBD3C-6C09-4CCB-B324-627A62BFBE06}"/>
              </a:ext>
            </a:extLst>
          </p:cNvPr>
          <p:cNvSpPr txBox="1"/>
          <p:nvPr/>
        </p:nvSpPr>
        <p:spPr>
          <a:xfrm>
            <a:off x="9717037" y="4999153"/>
            <a:ext cx="16764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5400" dirty="0">
                <a:latin typeface="NikoshBAN" pitchFamily="2" charset="0"/>
                <a:cs typeface="NikoshBAN" pitchFamily="2" charset="0"/>
              </a:rPr>
              <a:t>কূয়া</a:t>
            </a:r>
            <a:endParaRPr lang="en-US" sz="5400" dirty="0">
              <a:latin typeface="NikoshBAN" pitchFamily="2" charset="0"/>
              <a:cs typeface="NikoshBAN" pitchFamily="2" charset="0"/>
            </a:endParaRPr>
          </a:p>
        </p:txBody>
      </p:sp>
      <p:pic>
        <p:nvPicPr>
          <p:cNvPr id="15" name="Picture 14" descr="well.jpg">
            <a:extLst>
              <a:ext uri="{FF2B5EF4-FFF2-40B4-BE49-F238E27FC236}">
                <a16:creationId xmlns:a16="http://schemas.microsoft.com/office/drawing/2014/main" xmlns="" id="{843A642A-C687-4C15-B676-511B672C9401}"/>
              </a:ext>
            </a:extLst>
          </p:cNvPr>
          <p:cNvPicPr>
            <a:picLocks noChangeAspect="1"/>
          </p:cNvPicPr>
          <p:nvPr/>
        </p:nvPicPr>
        <p:blipFill>
          <a:blip r:embed="rId6"/>
          <a:stretch>
            <a:fillRect/>
          </a:stretch>
        </p:blipFill>
        <p:spPr>
          <a:xfrm>
            <a:off x="3788443" y="3656156"/>
            <a:ext cx="5411827" cy="3048810"/>
          </a:xfrm>
          <a:prstGeom prst="rect">
            <a:avLst/>
          </a:prstGeom>
        </p:spPr>
      </p:pic>
    </p:spTree>
    <p:extLst>
      <p:ext uri="{BB962C8B-B14F-4D97-AF65-F5344CB8AC3E}">
        <p14:creationId xmlns:p14="http://schemas.microsoft.com/office/powerpoint/2010/main" val="12307618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strVal val="#ppt_w*0.70"/>
                                          </p:val>
                                        </p:tav>
                                        <p:tav tm="100000">
                                          <p:val>
                                            <p:strVal val="#ppt_w"/>
                                          </p:val>
                                        </p:tav>
                                      </p:tavLst>
                                    </p:anim>
                                    <p:anim calcmode="lin" valueType="num">
                                      <p:cBhvr>
                                        <p:cTn id="41" dur="1000" fill="hold"/>
                                        <p:tgtEl>
                                          <p:spTgt spid="15"/>
                                        </p:tgtEl>
                                        <p:attrNameLst>
                                          <p:attrName>ppt_h</p:attrName>
                                        </p:attrNameLst>
                                      </p:cBhvr>
                                      <p:tavLst>
                                        <p:tav tm="0">
                                          <p:val>
                                            <p:strVal val="#ppt_h"/>
                                          </p:val>
                                        </p:tav>
                                        <p:tav tm="100000">
                                          <p:val>
                                            <p:strVal val="#ppt_h"/>
                                          </p:val>
                                        </p:tav>
                                      </p:tavLst>
                                    </p:anim>
                                    <p:animEffect transition="in" filter="fade">
                                      <p:cBhvr>
                                        <p:cTn id="42" dur="1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Rounded Rectangle 1">
            <a:extLst>
              <a:ext uri="{FF2B5EF4-FFF2-40B4-BE49-F238E27FC236}">
                <a16:creationId xmlns:a16="http://schemas.microsoft.com/office/drawing/2014/main" xmlns="" id="{64D95745-9ED7-4874-B369-BCA95C87AE06}"/>
              </a:ext>
            </a:extLst>
          </p:cNvPr>
          <p:cNvSpPr/>
          <p:nvPr/>
        </p:nvSpPr>
        <p:spPr>
          <a:xfrm>
            <a:off x="3003453" y="812499"/>
            <a:ext cx="5867400" cy="1219200"/>
          </a:xfrm>
          <a:prstGeom prst="roundRect">
            <a:avLst/>
          </a:prstGeom>
          <a:solidFill>
            <a:schemeClr val="bg2">
              <a:lumMod val="75000"/>
            </a:schemeClr>
          </a:solidFill>
          <a:ln w="57150">
            <a:solidFill>
              <a:srgbClr val="00B050"/>
            </a:solidFill>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8800" dirty="0">
                <a:solidFill>
                  <a:schemeClr val="tx1"/>
                </a:solidFill>
                <a:latin typeface="NikoshBAN" pitchFamily="2" charset="0"/>
                <a:cs typeface="NikoshBAN" pitchFamily="2" charset="0"/>
              </a:rPr>
              <a:t>দলগত কাজ</a:t>
            </a:r>
            <a:endParaRPr lang="en-US" sz="8800" dirty="0">
              <a:solidFill>
                <a:schemeClr val="tx1"/>
              </a:solidFill>
              <a:latin typeface="NikoshBAN" pitchFamily="2" charset="0"/>
              <a:cs typeface="NikoshBAN" pitchFamily="2" charset="0"/>
            </a:endParaRPr>
          </a:p>
        </p:txBody>
      </p:sp>
      <p:sp>
        <p:nvSpPr>
          <p:cNvPr id="8" name="Rectangle 7">
            <a:extLst>
              <a:ext uri="{FF2B5EF4-FFF2-40B4-BE49-F238E27FC236}">
                <a16:creationId xmlns:a16="http://schemas.microsoft.com/office/drawing/2014/main" xmlns="" id="{357555D3-FAB2-4B79-9497-77A76302546C}"/>
              </a:ext>
            </a:extLst>
          </p:cNvPr>
          <p:cNvSpPr/>
          <p:nvPr/>
        </p:nvSpPr>
        <p:spPr>
          <a:xfrm>
            <a:off x="1784253" y="3218634"/>
            <a:ext cx="8686800" cy="2400657"/>
          </a:xfrm>
          <a:prstGeom prst="rect">
            <a:avLst/>
          </a:prstGeom>
        </p:spPr>
        <p:txBody>
          <a:bodyPr wrap="square">
            <a:spAutoFit/>
          </a:bodyPr>
          <a:lstStyle/>
          <a:p>
            <a:r>
              <a:rPr lang="bn-IN" sz="5400" dirty="0">
                <a:latin typeface="NikoshBAN" pitchFamily="2" charset="0"/>
                <a:cs typeface="NikoshBAN" pitchFamily="2" charset="0"/>
              </a:rPr>
              <a:t>১। সেচের পানির উৎস গুলো বর্ণনা কর ?</a:t>
            </a:r>
          </a:p>
          <a:p>
            <a:endParaRPr lang="bn-IN" sz="4800" dirty="0">
              <a:latin typeface="NikoshBAN" pitchFamily="2" charset="0"/>
              <a:cs typeface="NikoshBAN" pitchFamily="2" charset="0"/>
            </a:endParaRPr>
          </a:p>
          <a:p>
            <a:r>
              <a:rPr lang="bn-IN" sz="4800" dirty="0">
                <a:latin typeface="NikoshBAN" pitchFamily="2" charset="0"/>
                <a:cs typeface="NikoshBAN" pitchFamily="2" charset="0"/>
              </a:rPr>
              <a:t>                                   (সময়-৩ মনিট) </a:t>
            </a:r>
            <a:endParaRPr lang="en-US" sz="4800" dirty="0"/>
          </a:p>
        </p:txBody>
      </p:sp>
      <p:pic>
        <p:nvPicPr>
          <p:cNvPr id="9" name="Picture 8">
            <a:extLst>
              <a:ext uri="{FF2B5EF4-FFF2-40B4-BE49-F238E27FC236}">
                <a16:creationId xmlns:a16="http://schemas.microsoft.com/office/drawing/2014/main" xmlns="" id="{99BE1C6C-5251-40ED-AD1F-A7F8D34DFE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 y="5920061"/>
            <a:ext cx="11993145" cy="812528"/>
          </a:xfrm>
          <a:prstGeom prst="rect">
            <a:avLst/>
          </a:prstGeom>
        </p:spPr>
      </p:pic>
    </p:spTree>
    <p:extLst>
      <p:ext uri="{BB962C8B-B14F-4D97-AF65-F5344CB8AC3E}">
        <p14:creationId xmlns:p14="http://schemas.microsoft.com/office/powerpoint/2010/main" val="32630026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8" name="TextBox 7">
            <a:extLst>
              <a:ext uri="{FF2B5EF4-FFF2-40B4-BE49-F238E27FC236}">
                <a16:creationId xmlns:a16="http://schemas.microsoft.com/office/drawing/2014/main" xmlns="" id="{119E23CB-35FD-43C7-BC78-30F7783AEA0E}"/>
              </a:ext>
            </a:extLst>
          </p:cNvPr>
          <p:cNvSpPr txBox="1"/>
          <p:nvPr/>
        </p:nvSpPr>
        <p:spPr>
          <a:xfrm>
            <a:off x="578857" y="4612784"/>
            <a:ext cx="11000935" cy="2062103"/>
          </a:xfrm>
          <a:prstGeom prst="rect">
            <a:avLst/>
          </a:prstGeom>
          <a:noFill/>
        </p:spPr>
        <p:txBody>
          <a:bodyPr wrap="square" rtlCol="0">
            <a:spAutoFit/>
          </a:bodyPr>
          <a:lstStyle/>
          <a:p>
            <a:pPr algn="just"/>
            <a:r>
              <a:rPr lang="bn-IN" sz="3200" dirty="0">
                <a:latin typeface="NikoshBAN" pitchFamily="2" charset="0"/>
                <a:cs typeface="NikoshBAN" pitchFamily="2" charset="0"/>
              </a:rPr>
              <a:t>মজিদ মিয়া তাহার দুই খন্ড জমিতে ধান চাষ করেছেন।প্রথম খন্ড জমিতে অতিরিক্ত পানির জন্য ধানের চারা পচে যাচ্ছে। কিন্তু দ্বিতীয় খন্ড জমিতে পানির অভাবে জমির মাটি শুকিয়ে ধানের চারা মারা যাচ্ছে।স্থানীয় কৃষি অফিসের সাথে যোগাযোগ করলে কৃষি অফিসার পরার্মশ দেন</a:t>
            </a:r>
            <a:r>
              <a:rPr lang="en-US" sz="3200" dirty="0">
                <a:latin typeface="NikoshBAN" pitchFamily="2" charset="0"/>
                <a:cs typeface="NikoshBAN" pitchFamily="2" charset="0"/>
              </a:rPr>
              <a:t> </a:t>
            </a:r>
            <a:r>
              <a:rPr lang="bn-IN" sz="3200" dirty="0">
                <a:latin typeface="NikoshBAN" pitchFamily="2" charset="0"/>
                <a:cs typeface="NikoshBAN" pitchFamily="2" charset="0"/>
              </a:rPr>
              <a:t>যে জমিতে সেচের ব্যবস্থা করার জন্য । </a:t>
            </a:r>
            <a:endParaRPr lang="en-US" sz="3200" dirty="0">
              <a:latin typeface="NikoshBAN" pitchFamily="2" charset="0"/>
              <a:cs typeface="NikoshBAN" pitchFamily="2" charset="0"/>
            </a:endParaRPr>
          </a:p>
        </p:txBody>
      </p:sp>
      <p:pic>
        <p:nvPicPr>
          <p:cNvPr id="11" name="Picture 10" descr="images (7).jpg">
            <a:extLst>
              <a:ext uri="{FF2B5EF4-FFF2-40B4-BE49-F238E27FC236}">
                <a16:creationId xmlns:a16="http://schemas.microsoft.com/office/drawing/2014/main" xmlns="" id="{D40C5F40-7DA4-4879-BDE0-2FA15343737B}"/>
              </a:ext>
            </a:extLst>
          </p:cNvPr>
          <p:cNvPicPr>
            <a:picLocks noChangeAspect="1"/>
          </p:cNvPicPr>
          <p:nvPr/>
        </p:nvPicPr>
        <p:blipFill>
          <a:blip r:embed="rId5"/>
          <a:stretch>
            <a:fillRect/>
          </a:stretch>
        </p:blipFill>
        <p:spPr>
          <a:xfrm>
            <a:off x="1180758" y="428815"/>
            <a:ext cx="9651365" cy="39955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57018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Rounded Rectangle 1">
            <a:extLst>
              <a:ext uri="{FF2B5EF4-FFF2-40B4-BE49-F238E27FC236}">
                <a16:creationId xmlns:a16="http://schemas.microsoft.com/office/drawing/2014/main" xmlns="" id="{7CFAA5A7-E707-44F0-84C9-DA64141FBDE5}"/>
              </a:ext>
            </a:extLst>
          </p:cNvPr>
          <p:cNvSpPr/>
          <p:nvPr/>
        </p:nvSpPr>
        <p:spPr>
          <a:xfrm>
            <a:off x="3475931" y="948177"/>
            <a:ext cx="4724400" cy="1219200"/>
          </a:xfrm>
          <a:prstGeom prst="roundRect">
            <a:avLst/>
          </a:prstGeom>
          <a:solidFill>
            <a:schemeClr val="bg2">
              <a:lumMod val="75000"/>
            </a:schemeClr>
          </a:solidFill>
          <a:ln w="57150">
            <a:solidFill>
              <a:srgbClr val="00B05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IN" sz="8000" dirty="0">
                <a:latin typeface="NikoshBAN" pitchFamily="2" charset="0"/>
                <a:cs typeface="NikoshBAN" pitchFamily="2" charset="0"/>
              </a:rPr>
              <a:t>মূল্যায়ন</a:t>
            </a:r>
            <a:endParaRPr lang="en-US" sz="8000" dirty="0">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13807043-66D5-4C59-8882-C8A5C6AB1BAA}"/>
              </a:ext>
            </a:extLst>
          </p:cNvPr>
          <p:cNvSpPr txBox="1"/>
          <p:nvPr/>
        </p:nvSpPr>
        <p:spPr>
          <a:xfrm>
            <a:off x="2151184" y="3444854"/>
            <a:ext cx="8610600" cy="584775"/>
          </a:xfrm>
          <a:prstGeom prst="rect">
            <a:avLst/>
          </a:prstGeom>
          <a:noFill/>
        </p:spPr>
        <p:txBody>
          <a:bodyPr wrap="square" rtlCol="0">
            <a:spAutoFit/>
          </a:bodyPr>
          <a:lstStyle/>
          <a:p>
            <a:r>
              <a:rPr lang="bn-IN" sz="3200" dirty="0">
                <a:latin typeface="NikoshBAN" pitchFamily="2" charset="0"/>
                <a:cs typeface="NikoshBAN" pitchFamily="2" charset="0"/>
              </a:rPr>
              <a:t>১।উদ্দীপকের প্রথম খন্ড জমিতে কী করতে হবে?</a:t>
            </a:r>
            <a:endParaRPr lang="en-US" sz="3200" dirty="0">
              <a:latin typeface="NikoshBAN" pitchFamily="2" charset="0"/>
              <a:cs typeface="NikoshBAN" pitchFamily="2" charset="0"/>
            </a:endParaRPr>
          </a:p>
        </p:txBody>
      </p:sp>
      <p:sp>
        <p:nvSpPr>
          <p:cNvPr id="9" name="TextBox 8">
            <a:extLst>
              <a:ext uri="{FF2B5EF4-FFF2-40B4-BE49-F238E27FC236}">
                <a16:creationId xmlns:a16="http://schemas.microsoft.com/office/drawing/2014/main" xmlns="" id="{D2FBF6D8-6C13-4306-AF2F-ED992817CE31}"/>
              </a:ext>
            </a:extLst>
          </p:cNvPr>
          <p:cNvSpPr txBox="1"/>
          <p:nvPr/>
        </p:nvSpPr>
        <p:spPr>
          <a:xfrm>
            <a:off x="2074984" y="4196436"/>
            <a:ext cx="8686800" cy="523220"/>
          </a:xfrm>
          <a:prstGeom prst="rect">
            <a:avLst/>
          </a:prstGeom>
          <a:noFill/>
        </p:spPr>
        <p:txBody>
          <a:bodyPr wrap="square" rtlCol="0">
            <a:spAutoFit/>
          </a:bodyPr>
          <a:lstStyle/>
          <a:p>
            <a:r>
              <a:rPr lang="bn-IN" sz="2800" dirty="0">
                <a:latin typeface="NikoshBAN" pitchFamily="2" charset="0"/>
                <a:cs typeface="NikoshBAN" pitchFamily="2" charset="0"/>
              </a:rPr>
              <a:t>২।উদ্দীপকের দ্বিতীয় খন্ড জমিতে কত উপায়ে সেচ দেয়া যায় তাহা    বর্ণনা কর?</a:t>
            </a:r>
            <a:endParaRPr lang="en-US" sz="2800" dirty="0">
              <a:latin typeface="NikoshBAN" pitchFamily="2" charset="0"/>
              <a:cs typeface="NikoshBAN" pitchFamily="2" charset="0"/>
            </a:endParaRPr>
          </a:p>
        </p:txBody>
      </p:sp>
      <p:pic>
        <p:nvPicPr>
          <p:cNvPr id="10" name="Picture 9">
            <a:extLst>
              <a:ext uri="{FF2B5EF4-FFF2-40B4-BE49-F238E27FC236}">
                <a16:creationId xmlns:a16="http://schemas.microsoft.com/office/drawing/2014/main" xmlns="" id="{E4E9B85B-32C6-4247-A663-6EAE35718F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 y="5920061"/>
            <a:ext cx="11993145" cy="812528"/>
          </a:xfrm>
          <a:prstGeom prst="rect">
            <a:avLst/>
          </a:prstGeom>
        </p:spPr>
      </p:pic>
    </p:spTree>
    <p:extLst>
      <p:ext uri="{BB962C8B-B14F-4D97-AF65-F5344CB8AC3E}">
        <p14:creationId xmlns:p14="http://schemas.microsoft.com/office/powerpoint/2010/main" val="25139092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8135"/>
            <a:ext cx="12192000" cy="6891421"/>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xmlns="" id="{417570C9-F2FF-43E2-8892-97ABEB7B4375}"/>
              </a:ext>
            </a:extLst>
          </p:cNvPr>
          <p:cNvSpPr txBox="1"/>
          <p:nvPr/>
        </p:nvSpPr>
        <p:spPr>
          <a:xfrm>
            <a:off x="1978308" y="497806"/>
            <a:ext cx="5257800" cy="1323439"/>
          </a:xfrm>
          <a:prstGeom prst="rect">
            <a:avLst/>
          </a:prstGeom>
          <a:solidFill>
            <a:schemeClr val="bg2">
              <a:lumMod val="75000"/>
            </a:schemeClr>
          </a:solidFill>
          <a:ln w="57150">
            <a:solidFill>
              <a:srgbClr val="00B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8000" dirty="0">
                <a:latin typeface="NikoshBAN" pitchFamily="2" charset="0"/>
                <a:cs typeface="NikoshBAN" pitchFamily="2" charset="0"/>
              </a:rPr>
              <a:t>বাড়ীর কাজ</a:t>
            </a:r>
            <a:endParaRPr lang="en-US" sz="8000" dirty="0">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342A3B15-FBFE-4F01-BBC2-95DF5BA6C2A5}"/>
              </a:ext>
            </a:extLst>
          </p:cNvPr>
          <p:cNvSpPr txBox="1"/>
          <p:nvPr/>
        </p:nvSpPr>
        <p:spPr>
          <a:xfrm>
            <a:off x="487133" y="3115377"/>
            <a:ext cx="8001000" cy="2308324"/>
          </a:xfrm>
          <a:prstGeom prst="rect">
            <a:avLst/>
          </a:prstGeom>
          <a:noFill/>
        </p:spPr>
        <p:txBody>
          <a:bodyPr wrap="square" rtlCol="0">
            <a:spAutoFit/>
          </a:bodyPr>
          <a:lstStyle/>
          <a:p>
            <a:pPr marL="65088"/>
            <a:r>
              <a:rPr lang="bn-IN" sz="4800" dirty="0">
                <a:latin typeface="NikoshBAN" pitchFamily="2" charset="0"/>
                <a:cs typeface="NikoshBAN" pitchFamily="2" charset="0"/>
              </a:rPr>
              <a:t>১। সেচ কাকে বলে ?</a:t>
            </a:r>
          </a:p>
          <a:p>
            <a:r>
              <a:rPr lang="bn-IN" sz="4800" dirty="0">
                <a:latin typeface="NikoshBAN" pitchFamily="2" charset="0"/>
                <a:cs typeface="NikoshBAN" pitchFamily="2" charset="0"/>
              </a:rPr>
              <a:t>৩। গমের জমিতে কী কী উৎস হতে সেচ দেওয়া যায় সেগুলো তালিকা তৈরী কর ?</a:t>
            </a:r>
          </a:p>
        </p:txBody>
      </p:sp>
      <p:pic>
        <p:nvPicPr>
          <p:cNvPr id="9" name="Picture 8">
            <a:extLst>
              <a:ext uri="{FF2B5EF4-FFF2-40B4-BE49-F238E27FC236}">
                <a16:creationId xmlns:a16="http://schemas.microsoft.com/office/drawing/2014/main" xmlns="" id="{E83D9F51-51D0-45CC-9F35-2AD5631AC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928" y="896800"/>
            <a:ext cx="4207715" cy="3154695"/>
          </a:xfrm>
          <a:prstGeom prst="ellipse">
            <a:avLst/>
          </a:prstGeom>
          <a:ln>
            <a:noFill/>
          </a:ln>
          <a:effectLst>
            <a:softEdge rad="112500"/>
          </a:effectLst>
        </p:spPr>
      </p:pic>
      <p:pic>
        <p:nvPicPr>
          <p:cNvPr id="10" name="Picture 9">
            <a:extLst>
              <a:ext uri="{FF2B5EF4-FFF2-40B4-BE49-F238E27FC236}">
                <a16:creationId xmlns:a16="http://schemas.microsoft.com/office/drawing/2014/main" xmlns="" id="{75C2572C-F49F-4082-A479-E7EA53CE6B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91" y="5920061"/>
            <a:ext cx="11993145" cy="812528"/>
          </a:xfrm>
          <a:prstGeom prst="rect">
            <a:avLst/>
          </a:prstGeom>
        </p:spPr>
      </p:pic>
    </p:spTree>
    <p:extLst>
      <p:ext uri="{BB962C8B-B14F-4D97-AF65-F5344CB8AC3E}">
        <p14:creationId xmlns:p14="http://schemas.microsoft.com/office/powerpoint/2010/main" val="1662824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4420" y="26402"/>
            <a:ext cx="12196420" cy="6831598"/>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1" name="Title 10">
            <a:extLst>
              <a:ext uri="{FF2B5EF4-FFF2-40B4-BE49-F238E27FC236}">
                <a16:creationId xmlns:a16="http://schemas.microsoft.com/office/drawing/2014/main" xmlns="" id="{2ADB987D-E5C0-44C0-86DB-F652DF770D9D}"/>
              </a:ext>
            </a:extLst>
          </p:cNvPr>
          <p:cNvSpPr txBox="1">
            <a:spLocks/>
          </p:cNvSpPr>
          <p:nvPr/>
        </p:nvSpPr>
        <p:spPr>
          <a:xfrm>
            <a:off x="251537" y="4426894"/>
            <a:ext cx="5599254" cy="2197993"/>
          </a:xfrm>
          <a:prstGeom prst="rect">
            <a:avLst/>
          </a:prstGeom>
          <a:ln w="127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latin typeface="NikoshBAN" pitchFamily="2" charset="0"/>
                <a:cs typeface="NikoshBAN" pitchFamily="2" charset="0"/>
              </a:rPr>
              <a:t>মোঃ</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আইয়ুব</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আলী</a:t>
            </a:r>
            <a:r>
              <a:rPr lang="en-US" sz="3200" b="1" dirty="0">
                <a:latin typeface="NikoshBAN" pitchFamily="2" charset="0"/>
                <a:cs typeface="NikoshBAN" pitchFamily="2" charset="0"/>
              </a:rPr>
              <a:t/>
            </a:r>
            <a:br>
              <a:rPr lang="en-US" sz="3200" b="1" dirty="0">
                <a:latin typeface="NikoshBAN" pitchFamily="2" charset="0"/>
                <a:cs typeface="NikoshBAN" pitchFamily="2" charset="0"/>
              </a:rPr>
            </a:br>
            <a:r>
              <a:rPr lang="en-US" sz="2800" b="1" dirty="0" err="1">
                <a:latin typeface="NikoshBAN" pitchFamily="2" charset="0"/>
                <a:cs typeface="NikoshBAN" pitchFamily="2" charset="0"/>
              </a:rPr>
              <a:t>সহঃশিক্ষক</a:t>
            </a:r>
            <a:r>
              <a:rPr lang="en-US" sz="2800" b="1" dirty="0">
                <a:latin typeface="NikoshBAN" pitchFamily="2" charset="0"/>
                <a:cs typeface="NikoshBAN" pitchFamily="2" charset="0"/>
              </a:rPr>
              <a:t>(</a:t>
            </a:r>
            <a:r>
              <a:rPr lang="en-US" sz="2800" b="1" dirty="0" err="1">
                <a:latin typeface="NikoshBAN" pitchFamily="2" charset="0"/>
                <a:cs typeface="NikoshBAN" pitchFamily="2" charset="0"/>
              </a:rPr>
              <a:t>কম্পি</a:t>
            </a:r>
            <a:r>
              <a:rPr lang="en-US" sz="2800" b="1" dirty="0">
                <a:latin typeface="NikoshBAN" pitchFamily="2" charset="0"/>
                <a:cs typeface="NikoshBAN" pitchFamily="2" charset="0"/>
              </a:rPr>
              <a:t>:)</a:t>
            </a:r>
            <a:br>
              <a:rPr lang="en-US" sz="2800" b="1" dirty="0">
                <a:latin typeface="NikoshBAN" pitchFamily="2" charset="0"/>
                <a:cs typeface="NikoshBAN" pitchFamily="2" charset="0"/>
              </a:rPr>
            </a:br>
            <a:r>
              <a:rPr lang="en-US" sz="2800" b="1" dirty="0" err="1">
                <a:latin typeface="NikoshBAN" pitchFamily="2" charset="0"/>
                <a:cs typeface="NikoshBAN" pitchFamily="2" charset="0"/>
              </a:rPr>
              <a:t>জামুরহাট</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দ্বিমূখী</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দাখিল</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মাদ্রাস</a:t>
            </a:r>
            <a:r>
              <a:rPr lang="bn-BD" sz="2800" b="1" dirty="0">
                <a:latin typeface="NikoshBAN" pitchFamily="2" charset="0"/>
                <a:cs typeface="NikoshBAN" pitchFamily="2" charset="0"/>
              </a:rPr>
              <a:t>া</a:t>
            </a:r>
            <a:r>
              <a:rPr lang="en-US" sz="2800" b="1" dirty="0">
                <a:latin typeface="NikoshBAN" pitchFamily="2" charset="0"/>
                <a:cs typeface="NikoshBAN" pitchFamily="2" charset="0"/>
              </a:rPr>
              <a:t>,</a:t>
            </a:r>
            <a:r>
              <a:rPr lang="bn-BD" sz="2800" b="1" dirty="0">
                <a:latin typeface="NikoshBAN" pitchFamily="2" charset="0"/>
                <a:cs typeface="NikoshBAN" pitchFamily="2" charset="0"/>
              </a:rPr>
              <a:t> </a:t>
            </a:r>
            <a:r>
              <a:rPr lang="en-US" sz="2800" b="1" dirty="0" err="1">
                <a:latin typeface="NikoshBAN" pitchFamily="2" charset="0"/>
                <a:cs typeface="NikoshBAN" pitchFamily="2" charset="0"/>
              </a:rPr>
              <a:t>শিবগঞ্জ,বগুড়া</a:t>
            </a:r>
            <a:r>
              <a:rPr lang="en-US" sz="2800" b="1" dirty="0">
                <a:latin typeface="NikoshBAN" pitchFamily="2" charset="0"/>
                <a:cs typeface="NikoshBAN" pitchFamily="2" charset="0"/>
              </a:rPr>
              <a:t>।</a:t>
            </a:r>
            <a:br>
              <a:rPr lang="en-US" sz="2800" b="1" dirty="0">
                <a:latin typeface="NikoshBAN" pitchFamily="2" charset="0"/>
                <a:cs typeface="NikoshBAN" pitchFamily="2" charset="0"/>
              </a:rPr>
            </a:br>
            <a:r>
              <a:rPr lang="en-US" sz="3200" b="1" dirty="0" err="1">
                <a:latin typeface="NikoshBAN" pitchFamily="2" charset="0"/>
                <a:cs typeface="NikoshBAN" pitchFamily="2" charset="0"/>
              </a:rPr>
              <a:t>মোবাঃ</a:t>
            </a:r>
            <a:r>
              <a:rPr lang="en-US" sz="3200" b="1" dirty="0">
                <a:latin typeface="NikoshBAN" pitchFamily="2" charset="0"/>
                <a:cs typeface="NikoshBAN" pitchFamily="2" charset="0"/>
              </a:rPr>
              <a:t> ০১৭১৯৪৬৮১২১</a:t>
            </a:r>
            <a:br>
              <a:rPr lang="en-US" sz="3200" b="1" dirty="0">
                <a:latin typeface="NikoshBAN" pitchFamily="2" charset="0"/>
                <a:cs typeface="NikoshBAN" pitchFamily="2" charset="0"/>
              </a:rPr>
            </a:br>
            <a:r>
              <a:rPr lang="en-US" sz="2400" b="1" dirty="0" err="1">
                <a:latin typeface="NikoshBAN" pitchFamily="2" charset="0"/>
                <a:cs typeface="NikoshBAN" pitchFamily="2" charset="0"/>
              </a:rPr>
              <a:t>ইমেইলঃ</a:t>
            </a:r>
            <a:r>
              <a:rPr lang="en-US" sz="2400" b="1" dirty="0">
                <a:latin typeface="NikoshBAN" pitchFamily="2" charset="0"/>
                <a:cs typeface="NikoshBAN" pitchFamily="2" charset="0"/>
              </a:rPr>
              <a:t> ayoubbogra@gmail.com</a:t>
            </a:r>
          </a:p>
        </p:txBody>
      </p:sp>
      <p:grpSp>
        <p:nvGrpSpPr>
          <p:cNvPr id="15" name="Group 14">
            <a:extLst>
              <a:ext uri="{FF2B5EF4-FFF2-40B4-BE49-F238E27FC236}">
                <a16:creationId xmlns:a16="http://schemas.microsoft.com/office/drawing/2014/main" xmlns="" id="{B18F2D14-CE2E-4443-A2F2-2B32F3079D62}"/>
              </a:ext>
            </a:extLst>
          </p:cNvPr>
          <p:cNvGrpSpPr/>
          <p:nvPr/>
        </p:nvGrpSpPr>
        <p:grpSpPr>
          <a:xfrm>
            <a:off x="812791" y="1020827"/>
            <a:ext cx="10299795" cy="399314"/>
            <a:chOff x="3946478" y="3668136"/>
            <a:chExt cx="6271142" cy="708913"/>
          </a:xfrm>
        </p:grpSpPr>
        <p:sp>
          <p:nvSpPr>
            <p:cNvPr id="17" name="Freeform 5">
              <a:extLst>
                <a:ext uri="{FF2B5EF4-FFF2-40B4-BE49-F238E27FC236}">
                  <a16:creationId xmlns:a16="http://schemas.microsoft.com/office/drawing/2014/main" xmlns="" id="{03D6E2B4-D698-455D-84BD-0ADF09D9445D}"/>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18" name="Freeform 6">
              <a:extLst>
                <a:ext uri="{FF2B5EF4-FFF2-40B4-BE49-F238E27FC236}">
                  <a16:creationId xmlns:a16="http://schemas.microsoft.com/office/drawing/2014/main" xmlns="" id="{1FCDE59E-95CD-4F8E-84D5-013E62053099}"/>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19" name="Freeform 7">
              <a:extLst>
                <a:ext uri="{FF2B5EF4-FFF2-40B4-BE49-F238E27FC236}">
                  <a16:creationId xmlns:a16="http://schemas.microsoft.com/office/drawing/2014/main" xmlns="" id="{BB68BBA0-DD79-4DBB-9C5B-3D78C2AD93A3}"/>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0" name="Freeform 8">
              <a:extLst>
                <a:ext uri="{FF2B5EF4-FFF2-40B4-BE49-F238E27FC236}">
                  <a16:creationId xmlns:a16="http://schemas.microsoft.com/office/drawing/2014/main" xmlns="" id="{571D513D-E389-4072-8412-948E8E1E5EB5}"/>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2" name="Freeform 9">
              <a:extLst>
                <a:ext uri="{FF2B5EF4-FFF2-40B4-BE49-F238E27FC236}">
                  <a16:creationId xmlns:a16="http://schemas.microsoft.com/office/drawing/2014/main" xmlns="" id="{93F48336-237C-4A6B-AE31-E30F05806917}"/>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4" name="Freeform 10">
              <a:extLst>
                <a:ext uri="{FF2B5EF4-FFF2-40B4-BE49-F238E27FC236}">
                  <a16:creationId xmlns:a16="http://schemas.microsoft.com/office/drawing/2014/main" xmlns="" id="{3BFB600A-C5BD-4225-9031-8CE9A4795447}"/>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5" name="Freeform 11">
              <a:extLst>
                <a:ext uri="{FF2B5EF4-FFF2-40B4-BE49-F238E27FC236}">
                  <a16:creationId xmlns:a16="http://schemas.microsoft.com/office/drawing/2014/main" xmlns="" id="{1C5E2F9C-4405-44C1-B7FD-3378B1C856E3}"/>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6" name="Freeform 12">
              <a:extLst>
                <a:ext uri="{FF2B5EF4-FFF2-40B4-BE49-F238E27FC236}">
                  <a16:creationId xmlns:a16="http://schemas.microsoft.com/office/drawing/2014/main" xmlns="" id="{187F7139-9FF3-45FE-BA44-691F5142969F}"/>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7" name="Freeform 13">
              <a:extLst>
                <a:ext uri="{FF2B5EF4-FFF2-40B4-BE49-F238E27FC236}">
                  <a16:creationId xmlns:a16="http://schemas.microsoft.com/office/drawing/2014/main" xmlns="" id="{C4AB1FBB-859D-4BE3-8321-D9CDC677EE92}"/>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8" name="Freeform 14">
              <a:extLst>
                <a:ext uri="{FF2B5EF4-FFF2-40B4-BE49-F238E27FC236}">
                  <a16:creationId xmlns:a16="http://schemas.microsoft.com/office/drawing/2014/main" xmlns="" id="{3FF04946-F534-488C-8569-A5708F44FB7F}"/>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grpSp>
        <p:nvGrpSpPr>
          <p:cNvPr id="29" name="Group 28">
            <a:extLst>
              <a:ext uri="{FF2B5EF4-FFF2-40B4-BE49-F238E27FC236}">
                <a16:creationId xmlns:a16="http://schemas.microsoft.com/office/drawing/2014/main" xmlns="" id="{20418EB8-7BBA-47C9-B9D3-9DF18B95B5D2}"/>
              </a:ext>
            </a:extLst>
          </p:cNvPr>
          <p:cNvGrpSpPr/>
          <p:nvPr/>
        </p:nvGrpSpPr>
        <p:grpSpPr>
          <a:xfrm flipH="1">
            <a:off x="6127972" y="1986744"/>
            <a:ext cx="669898" cy="4262449"/>
            <a:chOff x="10687943" y="744298"/>
            <a:chExt cx="1280321" cy="6714698"/>
          </a:xfrm>
          <a:effectLst>
            <a:outerShdw blurRad="50800" dist="38100" dir="10800000" algn="r" rotWithShape="0">
              <a:prstClr val="black">
                <a:alpha val="40000"/>
              </a:prstClr>
            </a:outerShdw>
          </a:effectLst>
        </p:grpSpPr>
        <p:sp>
          <p:nvSpPr>
            <p:cNvPr id="30" name="Freeform 16">
              <a:extLst>
                <a:ext uri="{FF2B5EF4-FFF2-40B4-BE49-F238E27FC236}">
                  <a16:creationId xmlns:a16="http://schemas.microsoft.com/office/drawing/2014/main" xmlns="" id="{E2D51B0A-73D6-41AC-AC96-CEE3378E18B7}"/>
                </a:ext>
              </a:extLst>
            </p:cNvPr>
            <p:cNvSpPr/>
            <p:nvPr/>
          </p:nvSpPr>
          <p:spPr>
            <a:xfrm flipH="1">
              <a:off x="10687943" y="7442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1" name="Freeform 17">
              <a:extLst>
                <a:ext uri="{FF2B5EF4-FFF2-40B4-BE49-F238E27FC236}">
                  <a16:creationId xmlns:a16="http://schemas.microsoft.com/office/drawing/2014/main" xmlns="" id="{F279D603-534B-4D88-A5E1-78B25F8C6241}"/>
                </a:ext>
              </a:extLst>
            </p:cNvPr>
            <p:cNvSpPr/>
            <p:nvPr/>
          </p:nvSpPr>
          <p:spPr>
            <a:xfrm flipH="1">
              <a:off x="10758455" y="8966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2" name="Freeform 18">
              <a:extLst>
                <a:ext uri="{FF2B5EF4-FFF2-40B4-BE49-F238E27FC236}">
                  <a16:creationId xmlns:a16="http://schemas.microsoft.com/office/drawing/2014/main" xmlns="" id="{95A2A90E-D8A1-4B8A-B037-95CEE9AB0746}"/>
                </a:ext>
              </a:extLst>
            </p:cNvPr>
            <p:cNvSpPr/>
            <p:nvPr/>
          </p:nvSpPr>
          <p:spPr>
            <a:xfrm flipH="1">
              <a:off x="10828967" y="10490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3" name="Freeform 19">
              <a:extLst>
                <a:ext uri="{FF2B5EF4-FFF2-40B4-BE49-F238E27FC236}">
                  <a16:creationId xmlns:a16="http://schemas.microsoft.com/office/drawing/2014/main" xmlns="" id="{F3D37221-4AAA-4AE7-B70C-AF66FFE8922B}"/>
                </a:ext>
              </a:extLst>
            </p:cNvPr>
            <p:cNvSpPr/>
            <p:nvPr/>
          </p:nvSpPr>
          <p:spPr>
            <a:xfrm flipH="1">
              <a:off x="10899479" y="12014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4" name="Freeform 20">
              <a:extLst>
                <a:ext uri="{FF2B5EF4-FFF2-40B4-BE49-F238E27FC236}">
                  <a16:creationId xmlns:a16="http://schemas.microsoft.com/office/drawing/2014/main" xmlns="" id="{60A1E109-3006-42E1-B7D6-C932CB345020}"/>
                </a:ext>
              </a:extLst>
            </p:cNvPr>
            <p:cNvSpPr/>
            <p:nvPr/>
          </p:nvSpPr>
          <p:spPr>
            <a:xfrm flipH="1">
              <a:off x="10969991" y="13538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5" name="Freeform 21">
              <a:extLst>
                <a:ext uri="{FF2B5EF4-FFF2-40B4-BE49-F238E27FC236}">
                  <a16:creationId xmlns:a16="http://schemas.microsoft.com/office/drawing/2014/main" xmlns="" id="{D9F5D4D6-3F74-4905-8E8D-175450E8D4DD}"/>
                </a:ext>
              </a:extLst>
            </p:cNvPr>
            <p:cNvSpPr/>
            <p:nvPr/>
          </p:nvSpPr>
          <p:spPr>
            <a:xfrm flipH="1">
              <a:off x="11040503" y="15062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36" name="Freeform 22">
              <a:extLst>
                <a:ext uri="{FF2B5EF4-FFF2-40B4-BE49-F238E27FC236}">
                  <a16:creationId xmlns:a16="http://schemas.microsoft.com/office/drawing/2014/main" xmlns="" id="{F36801CD-2138-4212-987E-DAF59B0A37CC}"/>
                </a:ext>
              </a:extLst>
            </p:cNvPr>
            <p:cNvSpPr/>
            <p:nvPr/>
          </p:nvSpPr>
          <p:spPr>
            <a:xfrm flipH="1">
              <a:off x="11111015" y="1658698"/>
              <a:ext cx="857249" cy="5800298"/>
            </a:xfrm>
            <a:custGeom>
              <a:avLst/>
              <a:gdLst>
                <a:gd name="connsiteX0" fmla="*/ 13647 w 27295"/>
                <a:gd name="connsiteY0" fmla="*/ 0 h 5800298"/>
                <a:gd name="connsiteX1" fmla="*/ 13647 w 27295"/>
                <a:gd name="connsiteY1" fmla="*/ 1241946 h 5800298"/>
                <a:gd name="connsiteX2" fmla="*/ 13647 w 27295"/>
                <a:gd name="connsiteY2" fmla="*/ 2306471 h 5800298"/>
                <a:gd name="connsiteX3" fmla="*/ 27295 w 27295"/>
                <a:gd name="connsiteY3" fmla="*/ 3575713 h 5800298"/>
                <a:gd name="connsiteX4" fmla="*/ 13647 w 27295"/>
                <a:gd name="connsiteY4" fmla="*/ 4694829 h 5800298"/>
                <a:gd name="connsiteX5" fmla="*/ 0 w 27295"/>
                <a:gd name="connsiteY5" fmla="*/ 5800298 h 580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95" h="5800298">
                  <a:moveTo>
                    <a:pt x="13647" y="0"/>
                  </a:moveTo>
                  <a:lnTo>
                    <a:pt x="13647" y="1241946"/>
                  </a:lnTo>
                  <a:cubicBezTo>
                    <a:pt x="13647" y="1626358"/>
                    <a:pt x="11372" y="1917510"/>
                    <a:pt x="13647" y="2306471"/>
                  </a:cubicBezTo>
                  <a:cubicBezTo>
                    <a:pt x="15922" y="2695432"/>
                    <a:pt x="27295" y="3177653"/>
                    <a:pt x="27295" y="3575713"/>
                  </a:cubicBezTo>
                  <a:cubicBezTo>
                    <a:pt x="27295" y="3973773"/>
                    <a:pt x="18196" y="4324065"/>
                    <a:pt x="13647" y="4694829"/>
                  </a:cubicBezTo>
                  <a:cubicBezTo>
                    <a:pt x="9098" y="5065593"/>
                    <a:pt x="47767" y="5631976"/>
                    <a:pt x="0" y="5800298"/>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p>
          </p:txBody>
        </p:sp>
      </p:grpSp>
      <p:pic>
        <p:nvPicPr>
          <p:cNvPr id="3" name="Picture 2">
            <a:extLst>
              <a:ext uri="{FF2B5EF4-FFF2-40B4-BE49-F238E27FC236}">
                <a16:creationId xmlns:a16="http://schemas.microsoft.com/office/drawing/2014/main" xmlns="" id="{70387311-6617-4883-8091-15914F7192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179" y="1640929"/>
            <a:ext cx="2421030" cy="26355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8" name="Picture 37">
            <a:extLst>
              <a:ext uri="{FF2B5EF4-FFF2-40B4-BE49-F238E27FC236}">
                <a16:creationId xmlns:a16="http://schemas.microsoft.com/office/drawing/2014/main" xmlns="" id="{570D2EC9-81AE-4EDD-80D1-2C479885C0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sp>
        <p:nvSpPr>
          <p:cNvPr id="37" name="TextBox 36">
            <a:extLst>
              <a:ext uri="{FF2B5EF4-FFF2-40B4-BE49-F238E27FC236}">
                <a16:creationId xmlns:a16="http://schemas.microsoft.com/office/drawing/2014/main" xmlns="" id="{2A01B1E7-E466-4424-9A86-E1D3A5DC3208}"/>
              </a:ext>
            </a:extLst>
          </p:cNvPr>
          <p:cNvSpPr txBox="1"/>
          <p:nvPr/>
        </p:nvSpPr>
        <p:spPr>
          <a:xfrm>
            <a:off x="8415917" y="4395894"/>
            <a:ext cx="2981464" cy="2246769"/>
          </a:xfrm>
          <a:prstGeom prst="rect">
            <a:avLst/>
          </a:prstGeom>
          <a:noFill/>
        </p:spPr>
        <p:txBody>
          <a:bodyPr wrap="square" rtlCol="0">
            <a:spAutoFit/>
          </a:bodyPr>
          <a:lstStyle/>
          <a:p>
            <a:r>
              <a:rPr lang="bn-IN" sz="2800" b="1" dirty="0">
                <a:latin typeface="NikoshBAN" pitchFamily="2" charset="0"/>
                <a:cs typeface="NikoshBAN" pitchFamily="2" charset="0"/>
              </a:rPr>
              <a:t>শেণীঃ   ষষ্ঠ</a:t>
            </a:r>
          </a:p>
          <a:p>
            <a:r>
              <a:rPr lang="bn-IN" sz="2800" b="1" dirty="0">
                <a:latin typeface="NikoshBAN" pitchFamily="2" charset="0"/>
                <a:cs typeface="NikoshBAN" pitchFamily="2" charset="0"/>
              </a:rPr>
              <a:t>বিষয়ঃ  কৃষি শি</a:t>
            </a:r>
            <a:r>
              <a:rPr lang="en-US" sz="2800" b="1" dirty="0">
                <a:latin typeface="NikoshBAN" pitchFamily="2" charset="0"/>
                <a:cs typeface="NikoshBAN" pitchFamily="2" charset="0"/>
              </a:rPr>
              <a:t>ক</a:t>
            </a:r>
            <a:r>
              <a:rPr lang="as-IN" sz="2800" b="1" dirty="0">
                <a:latin typeface="NikoshBAN" pitchFamily="2" charset="0"/>
                <a:cs typeface="NikoshBAN" pitchFamily="2" charset="0"/>
              </a:rPr>
              <a:t>্</a:t>
            </a:r>
            <a:r>
              <a:rPr lang="en-US" sz="2800" b="1" dirty="0">
                <a:latin typeface="NikoshBAN" pitchFamily="2" charset="0"/>
                <a:cs typeface="NikoshBAN" pitchFamily="2" charset="0"/>
              </a:rPr>
              <a:t>ষ</a:t>
            </a:r>
            <a:r>
              <a:rPr lang="as-IN" sz="2800" b="1" dirty="0">
                <a:latin typeface="NikoshBAN" pitchFamily="2" charset="0"/>
                <a:cs typeface="NikoshBAN" pitchFamily="2" charset="0"/>
              </a:rPr>
              <a:t>া</a:t>
            </a:r>
            <a:endParaRPr lang="bn-IN" sz="2800" b="1" dirty="0">
              <a:latin typeface="NikoshBAN" pitchFamily="2" charset="0"/>
              <a:cs typeface="NikoshBAN" pitchFamily="2" charset="0"/>
            </a:endParaRPr>
          </a:p>
          <a:p>
            <a:r>
              <a:rPr lang="bn-IN" sz="2800" b="1" dirty="0">
                <a:latin typeface="NikoshBAN" pitchFamily="2" charset="0"/>
                <a:cs typeface="NikoshBAN" pitchFamily="2" charset="0"/>
              </a:rPr>
              <a:t>অধ্যায়ঃ ০৩</a:t>
            </a:r>
          </a:p>
          <a:p>
            <a:r>
              <a:rPr lang="bn-IN" sz="2800" b="1" dirty="0">
                <a:latin typeface="NikoshBAN" pitchFamily="2" charset="0"/>
                <a:cs typeface="NikoshBAN" pitchFamily="2" charset="0"/>
              </a:rPr>
              <a:t>তারিখঃ </a:t>
            </a:r>
            <a:r>
              <a:rPr lang="en-US" sz="2800" b="1" dirty="0">
                <a:latin typeface="NikoshBAN" pitchFamily="2" charset="0"/>
                <a:cs typeface="NikoshBAN" pitchFamily="2" charset="0"/>
              </a:rPr>
              <a:t>০২</a:t>
            </a:r>
            <a:r>
              <a:rPr lang="bn-IN" sz="2800" b="1" dirty="0">
                <a:latin typeface="NikoshBAN" pitchFamily="2" charset="0"/>
                <a:cs typeface="NikoshBAN" pitchFamily="2" charset="0"/>
              </a:rPr>
              <a:t>-</a:t>
            </a:r>
            <a:r>
              <a:rPr lang="en-US" sz="2800" b="1" dirty="0">
                <a:latin typeface="NikoshBAN" pitchFamily="2" charset="0"/>
                <a:cs typeface="NikoshBAN" pitchFamily="2" charset="0"/>
              </a:rPr>
              <a:t>১</a:t>
            </a:r>
            <a:r>
              <a:rPr lang="as-IN" sz="2800" b="1" dirty="0">
                <a:latin typeface="NikoshBAN" pitchFamily="2" charset="0"/>
                <a:cs typeface="NikoshBAN" pitchFamily="2" charset="0"/>
              </a:rPr>
              <a:t>০</a:t>
            </a:r>
            <a:r>
              <a:rPr lang="bn-IN" sz="2800" b="1" dirty="0">
                <a:latin typeface="NikoshBAN" pitchFamily="2" charset="0"/>
                <a:cs typeface="NikoshBAN" pitchFamily="2" charset="0"/>
              </a:rPr>
              <a:t>-২০১</a:t>
            </a:r>
            <a:r>
              <a:rPr lang="en-US" sz="2800" b="1" dirty="0">
                <a:latin typeface="NikoshBAN" pitchFamily="2" charset="0"/>
                <a:cs typeface="NikoshBAN" pitchFamily="2" charset="0"/>
              </a:rPr>
              <a:t>৯</a:t>
            </a:r>
            <a:endParaRPr lang="bn-IN" sz="2800" b="1" dirty="0">
              <a:latin typeface="NikoshBAN" pitchFamily="2" charset="0"/>
              <a:cs typeface="NikoshBAN" pitchFamily="2" charset="0"/>
            </a:endParaRPr>
          </a:p>
          <a:p>
            <a:r>
              <a:rPr lang="bn-IN" sz="2800" b="1" dirty="0">
                <a:latin typeface="NikoshBAN" pitchFamily="2" charset="0"/>
                <a:cs typeface="NikoshBAN" pitchFamily="2" charset="0"/>
              </a:rPr>
              <a:t>সময়ঃ   </a:t>
            </a:r>
            <a:r>
              <a:rPr lang="en-US" sz="2800" b="1" dirty="0">
                <a:latin typeface="NikoshBAN" pitchFamily="2" charset="0"/>
                <a:cs typeface="NikoshBAN" pitchFamily="2" charset="0"/>
              </a:rPr>
              <a:t>৪৫</a:t>
            </a:r>
            <a:r>
              <a:rPr lang="bn-IN" sz="2800" b="1" dirty="0">
                <a:latin typeface="NikoshBAN" pitchFamily="2" charset="0"/>
                <a:cs typeface="NikoshBAN" pitchFamily="2" charset="0"/>
              </a:rPr>
              <a:t> মিনিট</a:t>
            </a:r>
          </a:p>
        </p:txBody>
      </p:sp>
      <p:sp>
        <p:nvSpPr>
          <p:cNvPr id="40" name="Title 1">
            <a:extLst>
              <a:ext uri="{FF2B5EF4-FFF2-40B4-BE49-F238E27FC236}">
                <a16:creationId xmlns:a16="http://schemas.microsoft.com/office/drawing/2014/main" xmlns="" id="{AC6B34D3-7B96-4A9B-AB11-C88FECDB78CD}"/>
              </a:ext>
            </a:extLst>
          </p:cNvPr>
          <p:cNvSpPr txBox="1">
            <a:spLocks/>
          </p:cNvSpPr>
          <p:nvPr/>
        </p:nvSpPr>
        <p:spPr>
          <a:xfrm>
            <a:off x="4754880" y="290631"/>
            <a:ext cx="2935063" cy="737150"/>
          </a:xfrm>
          <a:prstGeom prst="rect">
            <a:avLst/>
          </a:prstGeom>
          <a:solidFill>
            <a:schemeClr val="accent3">
              <a:lumMod val="60000"/>
              <a:lumOff val="40000"/>
            </a:schemeClr>
          </a:solidFill>
          <a:ln w="57150">
            <a:solidFill>
              <a:srgbClr val="199725"/>
            </a:solidFill>
          </a:ln>
          <a:effectLst/>
          <a:scene3d>
            <a:camera prst="orthographicFront"/>
            <a:lightRig rig="threePt" dir="t">
              <a:rot lat="0" lon="0" rev="1200000"/>
            </a:lightRig>
          </a:scene3d>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IN" b="1" dirty="0">
                <a:solidFill>
                  <a:schemeClr val="tx1"/>
                </a:solidFill>
              </a:rPr>
              <a:t> পরিচিতি</a:t>
            </a:r>
            <a:endParaRPr lang="en-US" b="1" dirty="0">
              <a:solidFill>
                <a:schemeClr val="tx1"/>
              </a:solidFill>
            </a:endParaRPr>
          </a:p>
        </p:txBody>
      </p:sp>
      <p:pic>
        <p:nvPicPr>
          <p:cNvPr id="41" name="Content Placeholder 6" descr="cvbnhv.png">
            <a:extLst>
              <a:ext uri="{FF2B5EF4-FFF2-40B4-BE49-F238E27FC236}">
                <a16:creationId xmlns:a16="http://schemas.microsoft.com/office/drawing/2014/main" xmlns="" id="{98A52AC8-B2F1-4316-A1E2-9D6808D7201B}"/>
              </a:ext>
            </a:extLst>
          </p:cNvPr>
          <p:cNvPicPr>
            <a:picLocks noChangeAspect="1"/>
          </p:cNvPicPr>
          <p:nvPr/>
        </p:nvPicPr>
        <p:blipFill>
          <a:blip r:embed="rId6"/>
          <a:stretch>
            <a:fillRect/>
          </a:stretch>
        </p:blipFill>
        <p:spPr>
          <a:xfrm>
            <a:off x="8304204" y="1543201"/>
            <a:ext cx="2260336" cy="2855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04970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42"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anim calcmode="lin" valueType="num">
                                      <p:cBhvr>
                                        <p:cTn id="11" dur="500" fill="hold"/>
                                        <p:tgtEl>
                                          <p:spTgt spid="29"/>
                                        </p:tgtEl>
                                        <p:attrNameLst>
                                          <p:attrName>ppt_x</p:attrName>
                                        </p:attrNameLst>
                                      </p:cBhvr>
                                      <p:tavLst>
                                        <p:tav tm="0">
                                          <p:val>
                                            <p:strVal val="#ppt_x"/>
                                          </p:val>
                                        </p:tav>
                                        <p:tav tm="100000">
                                          <p:val>
                                            <p:strVal val="#ppt_x"/>
                                          </p:val>
                                        </p:tav>
                                      </p:tavLst>
                                    </p:anim>
                                    <p:anim calcmode="lin" valueType="num">
                                      <p:cBhvr>
                                        <p:cTn id="12"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0"/>
            <a:ext cx="12192000" cy="6858000"/>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7" name="TextBox 6">
            <a:extLst>
              <a:ext uri="{FF2B5EF4-FFF2-40B4-BE49-F238E27FC236}">
                <a16:creationId xmlns:a16="http://schemas.microsoft.com/office/drawing/2014/main" xmlns="" id="{66D4556F-21D0-4EBC-86B8-63B6D0EC2CEA}"/>
              </a:ext>
            </a:extLst>
          </p:cNvPr>
          <p:cNvSpPr txBox="1"/>
          <p:nvPr/>
        </p:nvSpPr>
        <p:spPr>
          <a:xfrm>
            <a:off x="2688140" y="322226"/>
            <a:ext cx="6553200" cy="2215991"/>
          </a:xfrm>
          <a:prstGeom prst="rect">
            <a:avLst/>
          </a:prstGeom>
          <a:noFill/>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13800" b="1" dirty="0">
                <a:ln w="11430"/>
                <a:solidFill>
                  <a:srgbClr val="199725"/>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sz="13800" b="1" dirty="0">
              <a:ln w="11430"/>
              <a:solidFill>
                <a:srgbClr val="199725"/>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9" name="Picture 8">
            <a:extLst>
              <a:ext uri="{FF2B5EF4-FFF2-40B4-BE49-F238E27FC236}">
                <a16:creationId xmlns:a16="http://schemas.microsoft.com/office/drawing/2014/main" xmlns="" id="{886DC821-B160-425F-86EE-646CDDD676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1" y="5920061"/>
            <a:ext cx="11993145" cy="812528"/>
          </a:xfrm>
          <a:prstGeom prst="rect">
            <a:avLst/>
          </a:prstGeom>
        </p:spPr>
      </p:pic>
      <p:pic>
        <p:nvPicPr>
          <p:cNvPr id="10" name="Picture 9">
            <a:extLst>
              <a:ext uri="{FF2B5EF4-FFF2-40B4-BE49-F238E27FC236}">
                <a16:creationId xmlns:a16="http://schemas.microsoft.com/office/drawing/2014/main" xmlns="" id="{2E4B7FF6-6902-45E9-9FC2-A728A7EC32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7095" y="3117398"/>
            <a:ext cx="5711483" cy="3036010"/>
          </a:xfrm>
          <a:prstGeom prst="ellipse">
            <a:avLst/>
          </a:prstGeom>
          <a:ln>
            <a:noFill/>
          </a:ln>
          <a:effectLst>
            <a:softEdge rad="112500"/>
          </a:effectLst>
        </p:spPr>
      </p:pic>
    </p:spTree>
    <p:extLst>
      <p:ext uri="{BB962C8B-B14F-4D97-AF65-F5344CB8AC3E}">
        <p14:creationId xmlns:p14="http://schemas.microsoft.com/office/powerpoint/2010/main" val="1599145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4" name="TextBox 3"/>
          <p:cNvSpPr txBox="1"/>
          <p:nvPr/>
        </p:nvSpPr>
        <p:spPr>
          <a:xfrm>
            <a:off x="4173417" y="597070"/>
            <a:ext cx="3352799" cy="923330"/>
          </a:xfrm>
          <a:prstGeom prst="rect">
            <a:avLst/>
          </a:prstGeom>
          <a:noFill/>
        </p:spPr>
        <p:txBody>
          <a:bodyPr wrap="square" rtlCol="0">
            <a:spAutoFit/>
          </a:bodyPr>
          <a:lstStyle/>
          <a:p>
            <a:r>
              <a:rPr lang="en-US" sz="5400" dirty="0" err="1" smtClean="0">
                <a:latin typeface="NikoshBAN" pitchFamily="2" charset="0"/>
                <a:cs typeface="NikoshBAN" pitchFamily="2" charset="0"/>
              </a:rPr>
              <a:t>সম্পাদনায়</a:t>
            </a:r>
            <a:r>
              <a:rPr lang="en-US"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1" y="1497763"/>
            <a:ext cx="2786184" cy="2492523"/>
          </a:xfrm>
          <a:prstGeom prst="rect">
            <a:avLst/>
          </a:prstGeom>
        </p:spPr>
      </p:pic>
      <p:sp>
        <p:nvSpPr>
          <p:cNvPr id="6" name="TextBox 5"/>
          <p:cNvSpPr txBox="1"/>
          <p:nvPr/>
        </p:nvSpPr>
        <p:spPr>
          <a:xfrm>
            <a:off x="5920154" y="1578137"/>
            <a:ext cx="5052647" cy="2308324"/>
          </a:xfrm>
          <a:prstGeom prst="rect">
            <a:avLst/>
          </a:prstGeom>
          <a:noFill/>
        </p:spPr>
        <p:txBody>
          <a:bodyPr wrap="square" rtlCol="0">
            <a:spAutoFit/>
          </a:bodyPr>
          <a:lstStyle/>
          <a:p>
            <a:r>
              <a:rPr lang="bn-IN" sz="2400" dirty="0" smtClean="0">
                <a:solidFill>
                  <a:srgbClr val="7030A0"/>
                </a:solidFill>
                <a:latin typeface="NikoshBAN" pitchFamily="2" charset="0"/>
                <a:cs typeface="NikoshBAN" pitchFamily="2" charset="0"/>
              </a:rPr>
              <a:t>মোঃ হাবিবুর রহমান </a:t>
            </a:r>
          </a:p>
          <a:p>
            <a:r>
              <a:rPr lang="bn-IN" sz="2400" dirty="0" smtClean="0">
                <a:solidFill>
                  <a:srgbClr val="7030A0"/>
                </a:solidFill>
                <a:latin typeface="NikoshBAN" pitchFamily="2" charset="0"/>
                <a:cs typeface="NikoshBAN" pitchFamily="2" charset="0"/>
              </a:rPr>
              <a:t>সহকারি শিক্ষক</a:t>
            </a:r>
          </a:p>
          <a:p>
            <a:r>
              <a:rPr lang="bn-IN" sz="2400" dirty="0" smtClean="0">
                <a:solidFill>
                  <a:srgbClr val="7030A0"/>
                </a:solidFill>
                <a:latin typeface="NikoshBAN" pitchFamily="2" charset="0"/>
                <a:cs typeface="NikoshBAN" pitchFamily="2" charset="0"/>
              </a:rPr>
              <a:t>সাতগাঁও উচ্চ বিদ্যালয়</a:t>
            </a:r>
          </a:p>
          <a:p>
            <a:r>
              <a:rPr lang="bn-IN" sz="2400" dirty="0" smtClean="0">
                <a:solidFill>
                  <a:srgbClr val="7030A0"/>
                </a:solidFill>
                <a:latin typeface="NikoshBAN" pitchFamily="2" charset="0"/>
                <a:cs typeface="NikoshBAN" pitchFamily="2" charset="0"/>
              </a:rPr>
              <a:t>শ্রীমঙ্গল, মৌলভীবাজার।</a:t>
            </a:r>
          </a:p>
          <a:p>
            <a:r>
              <a:rPr lang="bn-IN" sz="2400" dirty="0" smtClean="0">
                <a:solidFill>
                  <a:srgbClr val="7030A0"/>
                </a:solidFill>
                <a:latin typeface="NikoshBAN" pitchFamily="2" charset="0"/>
                <a:cs typeface="NikoshBAN" pitchFamily="2" charset="0"/>
              </a:rPr>
              <a:t>মোবাইল নং- ০১৭১২৩০৩১৪৮</a:t>
            </a:r>
          </a:p>
          <a:p>
            <a:r>
              <a:rPr lang="bn-IN" sz="2400" dirty="0" smtClean="0">
                <a:solidFill>
                  <a:srgbClr val="7030A0"/>
                </a:solidFill>
                <a:latin typeface="NikoshBAN" pitchFamily="2" charset="0"/>
                <a:cs typeface="NikoshBAN" pitchFamily="2" charset="0"/>
              </a:rPr>
              <a:t>ইমেইল নং- </a:t>
            </a:r>
            <a:r>
              <a:rPr lang="en-US" sz="2400" dirty="0" smtClean="0">
                <a:solidFill>
                  <a:srgbClr val="7030A0"/>
                </a:solidFill>
                <a:latin typeface="Times New Roman" pitchFamily="18" charset="0"/>
                <a:cs typeface="NikoshBAN" pitchFamily="2" charset="0"/>
              </a:rPr>
              <a:t>hrahmanteacher@gmail.com</a:t>
            </a:r>
            <a:endParaRPr lang="en-US" sz="2400" dirty="0">
              <a:solidFill>
                <a:srgbClr val="7030A0"/>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2A01B1E7-E466-4424-9A86-E1D3A5DC3208}"/>
              </a:ext>
            </a:extLst>
          </p:cNvPr>
          <p:cNvSpPr txBox="1"/>
          <p:nvPr/>
        </p:nvSpPr>
        <p:spPr>
          <a:xfrm>
            <a:off x="4173417" y="4445256"/>
            <a:ext cx="2981464" cy="2246769"/>
          </a:xfrm>
          <a:prstGeom prst="rect">
            <a:avLst/>
          </a:prstGeom>
          <a:noFill/>
        </p:spPr>
        <p:txBody>
          <a:bodyPr wrap="square" rtlCol="0">
            <a:spAutoFit/>
          </a:bodyPr>
          <a:lstStyle/>
          <a:p>
            <a:r>
              <a:rPr lang="bn-IN" sz="2800" b="1" dirty="0">
                <a:latin typeface="NikoshBAN" pitchFamily="2" charset="0"/>
                <a:cs typeface="NikoshBAN" pitchFamily="2" charset="0"/>
              </a:rPr>
              <a:t>শেণীঃ   ষষ্ঠ</a:t>
            </a:r>
          </a:p>
          <a:p>
            <a:r>
              <a:rPr lang="bn-IN" sz="2800" b="1" dirty="0">
                <a:latin typeface="NikoshBAN" pitchFamily="2" charset="0"/>
                <a:cs typeface="NikoshBAN" pitchFamily="2" charset="0"/>
              </a:rPr>
              <a:t>বিষয়ঃ  কৃষি শি</a:t>
            </a:r>
            <a:r>
              <a:rPr lang="en-US" sz="2800" b="1" dirty="0">
                <a:latin typeface="NikoshBAN" pitchFamily="2" charset="0"/>
                <a:cs typeface="NikoshBAN" pitchFamily="2" charset="0"/>
              </a:rPr>
              <a:t>ক</a:t>
            </a:r>
            <a:r>
              <a:rPr lang="as-IN" sz="2800" b="1" dirty="0">
                <a:latin typeface="NikoshBAN" pitchFamily="2" charset="0"/>
                <a:cs typeface="NikoshBAN" pitchFamily="2" charset="0"/>
              </a:rPr>
              <a:t>্</a:t>
            </a:r>
            <a:r>
              <a:rPr lang="en-US" sz="2800" b="1" dirty="0">
                <a:latin typeface="NikoshBAN" pitchFamily="2" charset="0"/>
                <a:cs typeface="NikoshBAN" pitchFamily="2" charset="0"/>
              </a:rPr>
              <a:t>ষ</a:t>
            </a:r>
            <a:r>
              <a:rPr lang="as-IN" sz="2800" b="1" dirty="0">
                <a:latin typeface="NikoshBAN" pitchFamily="2" charset="0"/>
                <a:cs typeface="NikoshBAN" pitchFamily="2" charset="0"/>
              </a:rPr>
              <a:t>া</a:t>
            </a:r>
            <a:endParaRPr lang="bn-IN" sz="2800" b="1" dirty="0">
              <a:latin typeface="NikoshBAN" pitchFamily="2" charset="0"/>
              <a:cs typeface="NikoshBAN" pitchFamily="2" charset="0"/>
            </a:endParaRPr>
          </a:p>
          <a:p>
            <a:r>
              <a:rPr lang="bn-IN" sz="2800" b="1" dirty="0">
                <a:latin typeface="NikoshBAN" pitchFamily="2" charset="0"/>
                <a:cs typeface="NikoshBAN" pitchFamily="2" charset="0"/>
              </a:rPr>
              <a:t>অধ্যায়ঃ ০৩</a:t>
            </a:r>
          </a:p>
          <a:p>
            <a:r>
              <a:rPr lang="bn-IN" sz="2800" b="1" dirty="0">
                <a:latin typeface="NikoshBAN" pitchFamily="2" charset="0"/>
                <a:cs typeface="NikoshBAN" pitchFamily="2" charset="0"/>
              </a:rPr>
              <a:t>তারিখঃ </a:t>
            </a:r>
            <a:r>
              <a:rPr lang="en-US" sz="2800" b="1" dirty="0">
                <a:latin typeface="NikoshBAN" pitchFamily="2" charset="0"/>
                <a:cs typeface="NikoshBAN" pitchFamily="2" charset="0"/>
              </a:rPr>
              <a:t>০২</a:t>
            </a:r>
            <a:r>
              <a:rPr lang="bn-IN" sz="2800" b="1" dirty="0">
                <a:latin typeface="NikoshBAN" pitchFamily="2" charset="0"/>
                <a:cs typeface="NikoshBAN" pitchFamily="2" charset="0"/>
              </a:rPr>
              <a:t>-</a:t>
            </a:r>
            <a:r>
              <a:rPr lang="en-US" sz="2800" b="1" dirty="0">
                <a:latin typeface="NikoshBAN" pitchFamily="2" charset="0"/>
                <a:cs typeface="NikoshBAN" pitchFamily="2" charset="0"/>
              </a:rPr>
              <a:t>১</a:t>
            </a:r>
            <a:r>
              <a:rPr lang="as-IN" sz="2800" b="1" dirty="0">
                <a:latin typeface="NikoshBAN" pitchFamily="2" charset="0"/>
                <a:cs typeface="NikoshBAN" pitchFamily="2" charset="0"/>
              </a:rPr>
              <a:t>০</a:t>
            </a:r>
            <a:r>
              <a:rPr lang="bn-IN" sz="2800" b="1" dirty="0">
                <a:latin typeface="NikoshBAN" pitchFamily="2" charset="0"/>
                <a:cs typeface="NikoshBAN" pitchFamily="2" charset="0"/>
              </a:rPr>
              <a:t>-২০১</a:t>
            </a:r>
            <a:r>
              <a:rPr lang="en-US" sz="2800" b="1" dirty="0">
                <a:latin typeface="NikoshBAN" pitchFamily="2" charset="0"/>
                <a:cs typeface="NikoshBAN" pitchFamily="2" charset="0"/>
              </a:rPr>
              <a:t>৯</a:t>
            </a:r>
            <a:endParaRPr lang="bn-IN" sz="2800" b="1" dirty="0">
              <a:latin typeface="NikoshBAN" pitchFamily="2" charset="0"/>
              <a:cs typeface="NikoshBAN" pitchFamily="2" charset="0"/>
            </a:endParaRPr>
          </a:p>
          <a:p>
            <a:r>
              <a:rPr lang="bn-IN" sz="2800" b="1" dirty="0">
                <a:latin typeface="NikoshBAN" pitchFamily="2" charset="0"/>
                <a:cs typeface="NikoshBAN" pitchFamily="2" charset="0"/>
              </a:rPr>
              <a:t>সময়ঃ   </a:t>
            </a:r>
            <a:r>
              <a:rPr lang="en-US" sz="2800" b="1" dirty="0">
                <a:latin typeface="NikoshBAN" pitchFamily="2" charset="0"/>
                <a:cs typeface="NikoshBAN" pitchFamily="2" charset="0"/>
              </a:rPr>
              <a:t>৪৫</a:t>
            </a:r>
            <a:r>
              <a:rPr lang="bn-IN" sz="2800" b="1" dirty="0">
                <a:latin typeface="NikoshBAN" pitchFamily="2" charset="0"/>
                <a:cs typeface="NikoshBAN" pitchFamily="2" charset="0"/>
              </a:rPr>
              <a:t> মিনিট</a:t>
            </a:r>
          </a:p>
        </p:txBody>
      </p:sp>
    </p:spTree>
    <p:extLst>
      <p:ext uri="{BB962C8B-B14F-4D97-AF65-F5344CB8AC3E}">
        <p14:creationId xmlns:p14="http://schemas.microsoft.com/office/powerpoint/2010/main" val="361870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pic>
        <p:nvPicPr>
          <p:cNvPr id="7" name="Picture 6" descr="images (7).jpg">
            <a:extLst>
              <a:ext uri="{FF2B5EF4-FFF2-40B4-BE49-F238E27FC236}">
                <a16:creationId xmlns:a16="http://schemas.microsoft.com/office/drawing/2014/main" xmlns="" id="{ADE3F240-C9D8-4D38-A7A8-F5BD5692BA4A}"/>
              </a:ext>
            </a:extLst>
          </p:cNvPr>
          <p:cNvPicPr>
            <a:picLocks noChangeAspect="1"/>
          </p:cNvPicPr>
          <p:nvPr/>
        </p:nvPicPr>
        <p:blipFill>
          <a:blip r:embed="rId5"/>
          <a:stretch>
            <a:fillRect/>
          </a:stretch>
        </p:blipFill>
        <p:spPr>
          <a:xfrm>
            <a:off x="2557975" y="1262575"/>
            <a:ext cx="7076049" cy="43926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xmlns="" id="{F952D3C6-F402-452D-9EC8-9D021D56BE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sp>
        <p:nvSpPr>
          <p:cNvPr id="10" name="TextBox 9">
            <a:extLst>
              <a:ext uri="{FF2B5EF4-FFF2-40B4-BE49-F238E27FC236}">
                <a16:creationId xmlns:a16="http://schemas.microsoft.com/office/drawing/2014/main" xmlns="" id="{6569CD9D-A8AE-4FA5-B51B-EEA35BDB8BFA}"/>
              </a:ext>
            </a:extLst>
          </p:cNvPr>
          <p:cNvSpPr txBox="1"/>
          <p:nvPr/>
        </p:nvSpPr>
        <p:spPr>
          <a:xfrm>
            <a:off x="1219200" y="233295"/>
            <a:ext cx="5791200" cy="923330"/>
          </a:xfrm>
          <a:prstGeom prst="rect">
            <a:avLst/>
          </a:prstGeom>
          <a:noFill/>
        </p:spPr>
        <p:txBody>
          <a:bodyPr wrap="square" rtlCol="0">
            <a:spAutoFit/>
          </a:bodyPr>
          <a:lstStyle/>
          <a:p>
            <a:r>
              <a:rPr lang="bn-IN" sz="5400" b="1" dirty="0">
                <a:latin typeface="NikoshBAN" pitchFamily="2" charset="0"/>
                <a:cs typeface="NikoshBAN" pitchFamily="2" charset="0"/>
              </a:rPr>
              <a:t>এসো কিছু ছবি দেখি......</a:t>
            </a:r>
            <a:endParaRPr lang="en-US" sz="5400" b="1" dirty="0"/>
          </a:p>
        </p:txBody>
      </p:sp>
    </p:spTree>
    <p:extLst>
      <p:ext uri="{BB962C8B-B14F-4D97-AF65-F5344CB8AC3E}">
        <p14:creationId xmlns:p14="http://schemas.microsoft.com/office/powerpoint/2010/main" val="30045160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4419" y="0"/>
            <a:ext cx="12192000" cy="6858000"/>
            <a:chOff x="-4419" y="0"/>
            <a:chExt cx="12192000" cy="6858000"/>
          </a:xfrm>
        </p:grpSpPr>
        <p:grpSp>
          <p:nvGrpSpPr>
            <p:cNvPr id="9" name="Group 8">
              <a:extLst>
                <a:ext uri="{FF2B5EF4-FFF2-40B4-BE49-F238E27FC236}">
                  <a16:creationId xmlns:a16="http://schemas.microsoft.com/office/drawing/2014/main" xmlns=""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xmlns="" id="{46C191F1-7354-4003-B104-65AA11307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49" y="5538304"/>
                <a:ext cx="11988800" cy="1193800"/>
              </a:xfrm>
              <a:prstGeom prst="rect">
                <a:avLst/>
              </a:prstGeom>
            </p:spPr>
          </p:pic>
        </p:gr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1" name="TextBox 10">
            <a:extLst>
              <a:ext uri="{FF2B5EF4-FFF2-40B4-BE49-F238E27FC236}">
                <a16:creationId xmlns:a16="http://schemas.microsoft.com/office/drawing/2014/main" xmlns="" id="{80A5427B-4B9A-4149-B5ED-D8A4C90C5B6E}"/>
              </a:ext>
            </a:extLst>
          </p:cNvPr>
          <p:cNvSpPr txBox="1"/>
          <p:nvPr/>
        </p:nvSpPr>
        <p:spPr>
          <a:xfrm>
            <a:off x="1514078" y="162219"/>
            <a:ext cx="4035144" cy="1200329"/>
          </a:xfrm>
          <a:prstGeom prst="rect">
            <a:avLst/>
          </a:prstGeom>
          <a:noFill/>
        </p:spPr>
        <p:txBody>
          <a:bodyPr wrap="square" rtlCol="0">
            <a:spAutoFit/>
          </a:bodyPr>
          <a:lstStyle/>
          <a:p>
            <a:pPr algn="ctr"/>
            <a:r>
              <a:rPr lang="bn-BD" sz="7200" b="1" dirty="0">
                <a:latin typeface="NikoshBAN" panose="02000000000000000000" pitchFamily="2" charset="0"/>
                <a:cs typeface="NikoshBAN" panose="02000000000000000000" pitchFamily="2" charset="0"/>
              </a:rPr>
              <a:t>আজকের পাঠ </a:t>
            </a:r>
            <a:endParaRPr lang="en-US" sz="7200" b="1" dirty="0">
              <a:latin typeface="NikoshBAN" panose="02000000000000000000" pitchFamily="2" charset="0"/>
              <a:cs typeface="NikoshBAN" panose="02000000000000000000" pitchFamily="2" charset="0"/>
            </a:endParaRPr>
          </a:p>
        </p:txBody>
      </p:sp>
      <p:pic>
        <p:nvPicPr>
          <p:cNvPr id="17" name="Picture 16">
            <a:extLst>
              <a:ext uri="{FF2B5EF4-FFF2-40B4-BE49-F238E27FC236}">
                <a16:creationId xmlns:a16="http://schemas.microsoft.com/office/drawing/2014/main" xmlns="" id="{94D94ADC-48C1-47D6-99D1-34CF27440C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nvGrpSpPr>
          <p:cNvPr id="20" name="Group 19">
            <a:extLst>
              <a:ext uri="{FF2B5EF4-FFF2-40B4-BE49-F238E27FC236}">
                <a16:creationId xmlns:a16="http://schemas.microsoft.com/office/drawing/2014/main" xmlns="" id="{D42023E4-83BD-4120-A224-E1368C579082}"/>
              </a:ext>
            </a:extLst>
          </p:cNvPr>
          <p:cNvGrpSpPr/>
          <p:nvPr/>
        </p:nvGrpSpPr>
        <p:grpSpPr>
          <a:xfrm>
            <a:off x="638968" y="1044545"/>
            <a:ext cx="6106390" cy="263837"/>
            <a:chOff x="3946478" y="3668136"/>
            <a:chExt cx="6271142" cy="708913"/>
          </a:xfrm>
        </p:grpSpPr>
        <p:sp>
          <p:nvSpPr>
            <p:cNvPr id="21" name="Freeform 5">
              <a:extLst>
                <a:ext uri="{FF2B5EF4-FFF2-40B4-BE49-F238E27FC236}">
                  <a16:creationId xmlns:a16="http://schemas.microsoft.com/office/drawing/2014/main" xmlns="" id="{10EC0813-2465-4084-B8C3-3EAFE0819D2F}"/>
                </a:ext>
              </a:extLst>
            </p:cNvPr>
            <p:cNvSpPr/>
            <p:nvPr/>
          </p:nvSpPr>
          <p:spPr>
            <a:xfrm>
              <a:off x="3946478" y="3668136"/>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7030A0"/>
                </a:solidFill>
              </a:endParaRPr>
            </a:p>
          </p:txBody>
        </p:sp>
        <p:sp>
          <p:nvSpPr>
            <p:cNvPr id="22" name="Freeform 6">
              <a:extLst>
                <a:ext uri="{FF2B5EF4-FFF2-40B4-BE49-F238E27FC236}">
                  <a16:creationId xmlns:a16="http://schemas.microsoft.com/office/drawing/2014/main" xmlns="" id="{B77806AE-E73D-413A-8C3E-5D90CCA11BF3}"/>
                </a:ext>
              </a:extLst>
            </p:cNvPr>
            <p:cNvSpPr/>
            <p:nvPr/>
          </p:nvSpPr>
          <p:spPr>
            <a:xfrm>
              <a:off x="4085230" y="36977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70C0"/>
                </a:solidFill>
              </a:endParaRPr>
            </a:p>
          </p:txBody>
        </p:sp>
        <p:sp>
          <p:nvSpPr>
            <p:cNvPr id="23" name="Freeform 7">
              <a:extLst>
                <a:ext uri="{FF2B5EF4-FFF2-40B4-BE49-F238E27FC236}">
                  <a16:creationId xmlns:a16="http://schemas.microsoft.com/office/drawing/2014/main" xmlns="" id="{1FA8C222-D39D-45A2-986E-A3231D5EB5AA}"/>
                </a:ext>
              </a:extLst>
            </p:cNvPr>
            <p:cNvSpPr/>
            <p:nvPr/>
          </p:nvSpPr>
          <p:spPr>
            <a:xfrm>
              <a:off x="4210334" y="37136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4" name="Freeform 8">
              <a:extLst>
                <a:ext uri="{FF2B5EF4-FFF2-40B4-BE49-F238E27FC236}">
                  <a16:creationId xmlns:a16="http://schemas.microsoft.com/office/drawing/2014/main" xmlns="" id="{2EFBA92A-62EB-4CA0-B96F-6FA449C42073}"/>
                </a:ext>
              </a:extLst>
            </p:cNvPr>
            <p:cNvSpPr/>
            <p:nvPr/>
          </p:nvSpPr>
          <p:spPr>
            <a:xfrm>
              <a:off x="4335438" y="37295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5" name="Freeform 9">
              <a:extLst>
                <a:ext uri="{FF2B5EF4-FFF2-40B4-BE49-F238E27FC236}">
                  <a16:creationId xmlns:a16="http://schemas.microsoft.com/office/drawing/2014/main" xmlns="" id="{D3B09989-7A12-40F9-961D-7190E75FBB74}"/>
                </a:ext>
              </a:extLst>
            </p:cNvPr>
            <p:cNvSpPr/>
            <p:nvPr/>
          </p:nvSpPr>
          <p:spPr>
            <a:xfrm>
              <a:off x="4460542" y="37454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6" name="Freeform 10">
              <a:extLst>
                <a:ext uri="{FF2B5EF4-FFF2-40B4-BE49-F238E27FC236}">
                  <a16:creationId xmlns:a16="http://schemas.microsoft.com/office/drawing/2014/main" xmlns="" id="{29FAEF1A-2688-4904-812A-3AA604705B82}"/>
                </a:ext>
              </a:extLst>
            </p:cNvPr>
            <p:cNvSpPr/>
            <p:nvPr/>
          </p:nvSpPr>
          <p:spPr>
            <a:xfrm>
              <a:off x="4585646" y="376138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7" name="Freeform 11">
              <a:extLst>
                <a:ext uri="{FF2B5EF4-FFF2-40B4-BE49-F238E27FC236}">
                  <a16:creationId xmlns:a16="http://schemas.microsoft.com/office/drawing/2014/main" xmlns="" id="{1E279542-DAA8-49D2-A6EC-A24C3B9374E6}"/>
                </a:ext>
              </a:extLst>
            </p:cNvPr>
            <p:cNvSpPr/>
            <p:nvPr/>
          </p:nvSpPr>
          <p:spPr>
            <a:xfrm>
              <a:off x="4710750" y="377730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8" name="Freeform 12">
              <a:extLst>
                <a:ext uri="{FF2B5EF4-FFF2-40B4-BE49-F238E27FC236}">
                  <a16:creationId xmlns:a16="http://schemas.microsoft.com/office/drawing/2014/main" xmlns="" id="{DBB615B2-EF21-4C00-838C-B960FB8D1E38}"/>
                </a:ext>
              </a:extLst>
            </p:cNvPr>
            <p:cNvSpPr/>
            <p:nvPr/>
          </p:nvSpPr>
          <p:spPr>
            <a:xfrm>
              <a:off x="4835854" y="379322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29" name="Freeform 13">
              <a:extLst>
                <a:ext uri="{FF2B5EF4-FFF2-40B4-BE49-F238E27FC236}">
                  <a16:creationId xmlns:a16="http://schemas.microsoft.com/office/drawing/2014/main" xmlns="" id="{8969E6F7-EEB3-49BC-9273-7EACDE3ACA76}"/>
                </a:ext>
              </a:extLst>
            </p:cNvPr>
            <p:cNvSpPr/>
            <p:nvPr/>
          </p:nvSpPr>
          <p:spPr>
            <a:xfrm>
              <a:off x="4960958" y="380914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a:solidFill>
                  <a:srgbClr val="00B0F0"/>
                </a:solidFill>
              </a:endParaRPr>
            </a:p>
          </p:txBody>
        </p:sp>
        <p:sp>
          <p:nvSpPr>
            <p:cNvPr id="30" name="Freeform 14">
              <a:extLst>
                <a:ext uri="{FF2B5EF4-FFF2-40B4-BE49-F238E27FC236}">
                  <a16:creationId xmlns:a16="http://schemas.microsoft.com/office/drawing/2014/main" xmlns="" id="{FEB5F366-2494-4DBD-A541-1D50D008B824}"/>
                </a:ext>
              </a:extLst>
            </p:cNvPr>
            <p:cNvSpPr/>
            <p:nvPr/>
          </p:nvSpPr>
          <p:spPr>
            <a:xfrm>
              <a:off x="5086062" y="3825064"/>
              <a:ext cx="5131558" cy="551985"/>
            </a:xfrm>
            <a:custGeom>
              <a:avLst/>
              <a:gdLst>
                <a:gd name="connsiteX0" fmla="*/ 0 w 5131558"/>
                <a:gd name="connsiteY0" fmla="*/ 319283 h 551985"/>
                <a:gd name="connsiteX1" fmla="*/ 1310185 w 5131558"/>
                <a:gd name="connsiteY1" fmla="*/ 5385 h 551985"/>
                <a:gd name="connsiteX2" fmla="*/ 2224585 w 5131558"/>
                <a:gd name="connsiteY2" fmla="*/ 551295 h 551985"/>
                <a:gd name="connsiteX3" fmla="*/ 3179928 w 5131558"/>
                <a:gd name="connsiteY3" fmla="*/ 128215 h 551985"/>
                <a:gd name="connsiteX4" fmla="*/ 4121624 w 5131558"/>
                <a:gd name="connsiteY4" fmla="*/ 537648 h 551985"/>
                <a:gd name="connsiteX5" fmla="*/ 5131558 w 5131558"/>
                <a:gd name="connsiteY5" fmla="*/ 32680 h 55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1558" h="551985">
                  <a:moveTo>
                    <a:pt x="0" y="319283"/>
                  </a:moveTo>
                  <a:cubicBezTo>
                    <a:pt x="469710" y="142999"/>
                    <a:pt x="939421" y="-33284"/>
                    <a:pt x="1310185" y="5385"/>
                  </a:cubicBezTo>
                  <a:cubicBezTo>
                    <a:pt x="1680949" y="44054"/>
                    <a:pt x="1912961" y="530823"/>
                    <a:pt x="2224585" y="551295"/>
                  </a:cubicBezTo>
                  <a:cubicBezTo>
                    <a:pt x="2536209" y="571767"/>
                    <a:pt x="2863755" y="130489"/>
                    <a:pt x="3179928" y="128215"/>
                  </a:cubicBezTo>
                  <a:cubicBezTo>
                    <a:pt x="3496101" y="125941"/>
                    <a:pt x="3796352" y="553570"/>
                    <a:pt x="4121624" y="537648"/>
                  </a:cubicBezTo>
                  <a:cubicBezTo>
                    <a:pt x="4446896" y="521726"/>
                    <a:pt x="4789227" y="277203"/>
                    <a:pt x="5131558" y="3268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00B0F0"/>
                </a:solidFill>
              </a:endParaRPr>
            </a:p>
          </p:txBody>
        </p:sp>
      </p:grpSp>
      <p:sp>
        <p:nvSpPr>
          <p:cNvPr id="33" name="TextBox 32">
            <a:extLst>
              <a:ext uri="{FF2B5EF4-FFF2-40B4-BE49-F238E27FC236}">
                <a16:creationId xmlns:a16="http://schemas.microsoft.com/office/drawing/2014/main" xmlns="" id="{8FA14277-E6D6-47FE-9E06-EA77E972480B}"/>
              </a:ext>
            </a:extLst>
          </p:cNvPr>
          <p:cNvSpPr txBox="1"/>
          <p:nvPr/>
        </p:nvSpPr>
        <p:spPr>
          <a:xfrm>
            <a:off x="3868315" y="2031530"/>
            <a:ext cx="4219316" cy="1862048"/>
          </a:xfrm>
          <a:prstGeom prst="rect">
            <a:avLst/>
          </a:prstGeom>
          <a:noFill/>
        </p:spPr>
        <p:txBody>
          <a:bodyPr wrap="square" rtlCol="0">
            <a:spAutoFit/>
          </a:bodyPr>
          <a:lstStyle/>
          <a:p>
            <a:pPr algn="ctr"/>
            <a:r>
              <a:rPr lang="en-US" sz="11500" dirty="0" err="1">
                <a:latin typeface="NikoshBAN" panose="02000000000000000000" pitchFamily="2" charset="0"/>
                <a:cs typeface="NikoshBAN" panose="02000000000000000000" pitchFamily="2" charset="0"/>
              </a:rPr>
              <a:t>সেচ</a:t>
            </a:r>
            <a:endParaRPr lang="en-US" sz="115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6257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Effect transition="in" filter="fade">
                                      <p:cBhvr>
                                        <p:cTn id="15" dur="500"/>
                                        <p:tgtEl>
                                          <p:spTgt spid="33"/>
                                        </p:tgtEl>
                                      </p:cBhvr>
                                    </p:animEffect>
                                  </p:childTnLst>
                                </p:cTn>
                              </p:par>
                              <p:par>
                                <p:cTn id="16" presetID="2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4420" y="26402"/>
            <a:ext cx="12196419" cy="6831598"/>
            <a:chOff x="-4419" y="0"/>
            <a:chExt cx="12192000" cy="6858000"/>
          </a:xfrm>
        </p:grpSpPr>
        <p:grpSp>
          <p:nvGrpSpPr>
            <p:cNvPr id="9" name="Group 8">
              <a:extLst>
                <a:ext uri="{FF2B5EF4-FFF2-40B4-BE49-F238E27FC236}">
                  <a16:creationId xmlns:a16="http://schemas.microsoft.com/office/drawing/2014/main" xmlns="" id="{2BF896A7-7BFF-4BBC-80F0-C7592DDDF97A}"/>
                </a:ext>
              </a:extLst>
            </p:cNvPr>
            <p:cNvGrpSpPr/>
            <p:nvPr/>
          </p:nvGrpSpPr>
          <p:grpSpPr>
            <a:xfrm>
              <a:off x="-4419" y="0"/>
              <a:ext cx="12192000" cy="6858000"/>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5" name="Picture 4">
                <a:extLst>
                  <a:ext uri="{FF2B5EF4-FFF2-40B4-BE49-F238E27FC236}">
                    <a16:creationId xmlns:a16="http://schemas.microsoft.com/office/drawing/2014/main" xmlns="" id="{46C191F1-7354-4003-B104-65AA11307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49" y="5916436"/>
                <a:ext cx="11988800" cy="815668"/>
              </a:xfrm>
              <a:prstGeom prst="rect">
                <a:avLst/>
              </a:prstGeom>
            </p:spPr>
          </p:pic>
        </p:gr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sp>
        <p:nvSpPr>
          <p:cNvPr id="15" name="Round Same Side Corner Rectangle 4">
            <a:extLst>
              <a:ext uri="{FF2B5EF4-FFF2-40B4-BE49-F238E27FC236}">
                <a16:creationId xmlns:a16="http://schemas.microsoft.com/office/drawing/2014/main" xmlns="" id="{8AB6F425-690E-46CE-9A49-C906A6A6965D}"/>
              </a:ext>
            </a:extLst>
          </p:cNvPr>
          <p:cNvSpPr/>
          <p:nvPr/>
        </p:nvSpPr>
        <p:spPr>
          <a:xfrm>
            <a:off x="1338540" y="2942772"/>
            <a:ext cx="9000079" cy="3058226"/>
          </a:xfrm>
          <a:prstGeom prst="round2Same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en-US" sz="2400" b="1" dirty="0"/>
          </a:p>
        </p:txBody>
      </p:sp>
      <p:grpSp>
        <p:nvGrpSpPr>
          <p:cNvPr id="16" name="Group 15">
            <a:extLst>
              <a:ext uri="{FF2B5EF4-FFF2-40B4-BE49-F238E27FC236}">
                <a16:creationId xmlns:a16="http://schemas.microsoft.com/office/drawing/2014/main" xmlns="" id="{3A67F9EC-B043-4C90-A114-7BFC1D35DB59}"/>
              </a:ext>
            </a:extLst>
          </p:cNvPr>
          <p:cNvGrpSpPr/>
          <p:nvPr/>
        </p:nvGrpSpPr>
        <p:grpSpPr>
          <a:xfrm>
            <a:off x="1600200" y="1927628"/>
            <a:ext cx="5257800" cy="800100"/>
            <a:chOff x="609600" y="2400300"/>
            <a:chExt cx="5257800" cy="800100"/>
          </a:xfrm>
        </p:grpSpPr>
        <p:sp>
          <p:nvSpPr>
            <p:cNvPr id="17" name="Rectangle 16">
              <a:extLst>
                <a:ext uri="{FF2B5EF4-FFF2-40B4-BE49-F238E27FC236}">
                  <a16:creationId xmlns:a16="http://schemas.microsoft.com/office/drawing/2014/main" xmlns="" id="{D22DF2CE-E836-4D41-A6F2-17A3F64A32D0}"/>
                </a:ext>
              </a:extLst>
            </p:cNvPr>
            <p:cNvSpPr/>
            <p:nvPr/>
          </p:nvSpPr>
          <p:spPr>
            <a:xfrm>
              <a:off x="1447800" y="2492514"/>
              <a:ext cx="4114800" cy="707886"/>
            </a:xfrm>
            <a:prstGeom prst="rect">
              <a:avLst/>
            </a:prstGeom>
          </p:spPr>
          <p:txBody>
            <a:bodyPr wrap="square">
              <a:spAutoFit/>
            </a:bodyPr>
            <a:lstStyle/>
            <a:p>
              <a:r>
                <a:rPr lang="en-US" sz="4000" b="1" dirty="0">
                  <a:ln w="1905"/>
                  <a:effectLst>
                    <a:outerShdw blurRad="38100" dist="38100" dir="2700000" algn="tl">
                      <a:srgbClr val="000000">
                        <a:alpha val="43137"/>
                      </a:srgbClr>
                    </a:outerShdw>
                  </a:effectLst>
                  <a:latin typeface="NikoshBAN" pitchFamily="2" charset="0"/>
                  <a:cs typeface="NikoshBAN" pitchFamily="2" charset="0"/>
                </a:rPr>
                <a:t> </a:t>
              </a:r>
              <a:r>
                <a:rPr lang="bn-IN" sz="4000" b="1" dirty="0">
                  <a:ln w="1905"/>
                  <a:effectLst>
                    <a:outerShdw blurRad="38100" dist="38100" dir="2700000" algn="tl">
                      <a:srgbClr val="000000">
                        <a:alpha val="43137"/>
                      </a:srgbClr>
                    </a:outerShdw>
                  </a:effectLst>
                  <a:latin typeface="NikoshBAN" pitchFamily="2" charset="0"/>
                  <a:cs typeface="NikoshBAN" pitchFamily="2" charset="0"/>
                </a:rPr>
                <a:t>পাঠ শেষে শিক্ষার্থীরা...</a:t>
              </a:r>
              <a:endParaRPr lang="en-US" sz="4000" b="1" dirty="0">
                <a:ln w="1905"/>
                <a:effectLst>
                  <a:outerShdw blurRad="38100" dist="38100" dir="2700000" algn="tl">
                    <a:srgbClr val="000000">
                      <a:alpha val="43137"/>
                    </a:srgbClr>
                  </a:outerShdw>
                </a:effectLst>
              </a:endParaRPr>
            </a:p>
          </p:txBody>
        </p:sp>
        <p:grpSp>
          <p:nvGrpSpPr>
            <p:cNvPr id="18" name="Group 17">
              <a:extLst>
                <a:ext uri="{FF2B5EF4-FFF2-40B4-BE49-F238E27FC236}">
                  <a16:creationId xmlns:a16="http://schemas.microsoft.com/office/drawing/2014/main" xmlns="" id="{28D6F0E9-4011-4F1B-8C3F-0BFAAA3BC9D2}"/>
                </a:ext>
              </a:extLst>
            </p:cNvPr>
            <p:cNvGrpSpPr/>
            <p:nvPr/>
          </p:nvGrpSpPr>
          <p:grpSpPr>
            <a:xfrm>
              <a:off x="609600" y="2400300"/>
              <a:ext cx="5257800" cy="800100"/>
              <a:chOff x="762000" y="2171699"/>
              <a:chExt cx="6934200" cy="800100"/>
            </a:xfrm>
          </p:grpSpPr>
          <p:sp>
            <p:nvSpPr>
              <p:cNvPr id="19" name="Flowchart: Stored Data 18">
                <a:extLst>
                  <a:ext uri="{FF2B5EF4-FFF2-40B4-BE49-F238E27FC236}">
                    <a16:creationId xmlns:a16="http://schemas.microsoft.com/office/drawing/2014/main" xmlns="" id="{AAD17E29-0BB6-4B3D-91D6-F514ADAB0C30}"/>
                  </a:ext>
                </a:extLst>
              </p:cNvPr>
              <p:cNvSpPr/>
              <p:nvPr/>
            </p:nvSpPr>
            <p:spPr>
              <a:xfrm rot="10800000">
                <a:off x="838200" y="2171699"/>
                <a:ext cx="6858000" cy="800100"/>
              </a:xfrm>
              <a:prstGeom prst="flowChartOnlineStorag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xmlns="" id="{0C2ADF55-31D1-4557-81C2-563AAFB79E9C}"/>
                  </a:ext>
                </a:extLst>
              </p:cNvPr>
              <p:cNvSpPr/>
              <p:nvPr/>
            </p:nvSpPr>
            <p:spPr>
              <a:xfrm>
                <a:off x="762000" y="2247899"/>
                <a:ext cx="1219200" cy="680653"/>
              </a:xfrm>
              <a:prstGeom prst="ellipse">
                <a:avLst/>
              </a:prstGeom>
              <a:solidFill>
                <a:schemeClr val="accent3">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4" name="Picture 23">
            <a:extLst>
              <a:ext uri="{FF2B5EF4-FFF2-40B4-BE49-F238E27FC236}">
                <a16:creationId xmlns:a16="http://schemas.microsoft.com/office/drawing/2014/main" xmlns="" id="{826A5C49-7B6A-4DA8-A549-2737D39DD6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sp>
        <p:nvSpPr>
          <p:cNvPr id="25" name="Title 1">
            <a:extLst>
              <a:ext uri="{FF2B5EF4-FFF2-40B4-BE49-F238E27FC236}">
                <a16:creationId xmlns:a16="http://schemas.microsoft.com/office/drawing/2014/main" xmlns="" id="{CBA2F619-B35D-400D-8C21-5F78106BAF33}"/>
              </a:ext>
            </a:extLst>
          </p:cNvPr>
          <p:cNvSpPr txBox="1">
            <a:spLocks/>
          </p:cNvSpPr>
          <p:nvPr/>
        </p:nvSpPr>
        <p:spPr>
          <a:xfrm>
            <a:off x="2062424" y="467648"/>
            <a:ext cx="4161692" cy="1143000"/>
          </a:xfrm>
          <a:prstGeom prst="rect">
            <a:avLst/>
          </a:prstGeom>
          <a:solidFill>
            <a:schemeClr val="bg1"/>
          </a:solidFill>
          <a:ln w="76200">
            <a:solidFill>
              <a:srgbClr val="00B050"/>
            </a:solidFill>
          </a:ln>
        </p:spPr>
        <p:style>
          <a:lnRef idx="0">
            <a:schemeClr val="accent1"/>
          </a:lnRef>
          <a:fillRef idx="3">
            <a:schemeClr val="accent1"/>
          </a:fillRef>
          <a:effectRef idx="3">
            <a:schemeClr val="accent1"/>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bn-IN" sz="8000" dirty="0">
                <a:solidFill>
                  <a:schemeClr val="tx1"/>
                </a:solidFill>
                <a:latin typeface="NikoshBAN" pitchFamily="2" charset="0"/>
                <a:cs typeface="NikoshBAN" pitchFamily="2" charset="0"/>
              </a:rPr>
              <a:t>শিখনফল</a:t>
            </a:r>
            <a:endParaRPr lang="en-US" sz="8000" dirty="0">
              <a:solidFill>
                <a:schemeClr val="tx1"/>
              </a:solidFill>
              <a:latin typeface="NikoshBAN" pitchFamily="2" charset="0"/>
              <a:cs typeface="NikoshBAN" pitchFamily="2" charset="0"/>
            </a:endParaRPr>
          </a:p>
        </p:txBody>
      </p:sp>
      <p:sp>
        <p:nvSpPr>
          <p:cNvPr id="27" name="TextBox 26">
            <a:extLst>
              <a:ext uri="{FF2B5EF4-FFF2-40B4-BE49-F238E27FC236}">
                <a16:creationId xmlns:a16="http://schemas.microsoft.com/office/drawing/2014/main" xmlns="" id="{658067B5-041C-4C47-9DC6-A55A5A5F5606}"/>
              </a:ext>
            </a:extLst>
          </p:cNvPr>
          <p:cNvSpPr txBox="1"/>
          <p:nvPr/>
        </p:nvSpPr>
        <p:spPr>
          <a:xfrm>
            <a:off x="2048021" y="3119532"/>
            <a:ext cx="7772400" cy="707886"/>
          </a:xfrm>
          <a:prstGeom prst="rect">
            <a:avLst/>
          </a:prstGeom>
          <a:noFill/>
        </p:spPr>
        <p:txBody>
          <a:bodyPr wrap="square" rtlCol="0">
            <a:spAutoFit/>
          </a:bodyPr>
          <a:lstStyle/>
          <a:p>
            <a:pPr>
              <a:buNone/>
            </a:pPr>
            <a:r>
              <a:rPr lang="bn-IN" sz="4000" dirty="0">
                <a:latin typeface="NikoshBAN" pitchFamily="2" charset="0"/>
                <a:cs typeface="NikoshBAN" pitchFamily="2" charset="0"/>
              </a:rPr>
              <a:t>১।  সেচ ধারনা সংজ্ঞায়িত করতে  পারবে ।</a:t>
            </a:r>
          </a:p>
        </p:txBody>
      </p:sp>
      <p:sp>
        <p:nvSpPr>
          <p:cNvPr id="28" name="TextBox 27">
            <a:extLst>
              <a:ext uri="{FF2B5EF4-FFF2-40B4-BE49-F238E27FC236}">
                <a16:creationId xmlns:a16="http://schemas.microsoft.com/office/drawing/2014/main" xmlns="" id="{EC4B3060-56D1-4C68-A844-8170129D1CDB}"/>
              </a:ext>
            </a:extLst>
          </p:cNvPr>
          <p:cNvSpPr txBox="1"/>
          <p:nvPr/>
        </p:nvSpPr>
        <p:spPr>
          <a:xfrm>
            <a:off x="2048021" y="3957732"/>
            <a:ext cx="6858000" cy="646331"/>
          </a:xfrm>
          <a:prstGeom prst="rect">
            <a:avLst/>
          </a:prstGeom>
          <a:noFill/>
        </p:spPr>
        <p:txBody>
          <a:bodyPr wrap="square" rtlCol="0">
            <a:spAutoFit/>
          </a:bodyPr>
          <a:lstStyle/>
          <a:p>
            <a:pPr>
              <a:buNone/>
            </a:pPr>
            <a:r>
              <a:rPr lang="bn-IN" sz="3600" dirty="0">
                <a:latin typeface="NikoshBAN" pitchFamily="2" charset="0"/>
                <a:cs typeface="NikoshBAN" pitchFamily="2" charset="0"/>
              </a:rPr>
              <a:t>২। পানি নিষ্কাশন কী তা ব্যখ্যা করতে পারবে।</a:t>
            </a:r>
          </a:p>
        </p:txBody>
      </p:sp>
      <p:sp>
        <p:nvSpPr>
          <p:cNvPr id="29" name="TextBox 28">
            <a:extLst>
              <a:ext uri="{FF2B5EF4-FFF2-40B4-BE49-F238E27FC236}">
                <a16:creationId xmlns:a16="http://schemas.microsoft.com/office/drawing/2014/main" xmlns="" id="{32F25C8F-09DA-4602-8DC4-917AD6ED8E63}"/>
              </a:ext>
            </a:extLst>
          </p:cNvPr>
          <p:cNvSpPr txBox="1"/>
          <p:nvPr/>
        </p:nvSpPr>
        <p:spPr>
          <a:xfrm>
            <a:off x="1971821" y="4719732"/>
            <a:ext cx="7391400" cy="1200329"/>
          </a:xfrm>
          <a:prstGeom prst="rect">
            <a:avLst/>
          </a:prstGeom>
          <a:noFill/>
        </p:spPr>
        <p:txBody>
          <a:bodyPr wrap="square" rtlCol="0">
            <a:spAutoFit/>
          </a:bodyPr>
          <a:lstStyle/>
          <a:p>
            <a:pPr>
              <a:buNone/>
            </a:pPr>
            <a:r>
              <a:rPr lang="bn-IN" sz="3600" dirty="0">
                <a:latin typeface="NikoshBAN" pitchFamily="2" charset="0"/>
                <a:cs typeface="NikoshBAN" pitchFamily="2" charset="0"/>
              </a:rPr>
              <a:t>৩।সেচের পানির উৎস কয়টি ও কী কী  তা বর্ণনা</a:t>
            </a:r>
          </a:p>
          <a:p>
            <a:pPr>
              <a:buNone/>
            </a:pPr>
            <a:r>
              <a:rPr lang="bn-IN" sz="3600" dirty="0">
                <a:latin typeface="NikoshBAN" pitchFamily="2" charset="0"/>
                <a:cs typeface="NikoshBAN" pitchFamily="2" charset="0"/>
              </a:rPr>
              <a:t>       করতে পারবে ।</a:t>
            </a:r>
          </a:p>
        </p:txBody>
      </p:sp>
    </p:spTree>
    <p:extLst>
      <p:ext uri="{BB962C8B-B14F-4D97-AF65-F5344CB8AC3E}">
        <p14:creationId xmlns:p14="http://schemas.microsoft.com/office/powerpoint/2010/main" val="1866309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i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ox(i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ox(i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ox(in)">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pic>
        <p:nvPicPr>
          <p:cNvPr id="7" name="Picture 6" descr="123456 (1).jpg">
            <a:extLst>
              <a:ext uri="{FF2B5EF4-FFF2-40B4-BE49-F238E27FC236}">
                <a16:creationId xmlns:a16="http://schemas.microsoft.com/office/drawing/2014/main" xmlns="" id="{0FDAC32B-5C79-4C21-B516-B8E0A48038EA}"/>
              </a:ext>
            </a:extLst>
          </p:cNvPr>
          <p:cNvPicPr>
            <a:picLocks noChangeAspect="1"/>
          </p:cNvPicPr>
          <p:nvPr/>
        </p:nvPicPr>
        <p:blipFill>
          <a:blip r:embed="rId5"/>
          <a:stretch>
            <a:fillRect/>
          </a:stretch>
        </p:blipFill>
        <p:spPr>
          <a:xfrm>
            <a:off x="1128842" y="1156625"/>
            <a:ext cx="4526369"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images (7).jpg">
            <a:extLst>
              <a:ext uri="{FF2B5EF4-FFF2-40B4-BE49-F238E27FC236}">
                <a16:creationId xmlns:a16="http://schemas.microsoft.com/office/drawing/2014/main" xmlns="" id="{937074AA-FF82-4FC3-ACF7-7FA95C2120FF}"/>
              </a:ext>
            </a:extLst>
          </p:cNvPr>
          <p:cNvPicPr>
            <a:picLocks noChangeAspect="1"/>
          </p:cNvPicPr>
          <p:nvPr/>
        </p:nvPicPr>
        <p:blipFill>
          <a:blip r:embed="rId6"/>
          <a:stretch>
            <a:fillRect/>
          </a:stretch>
        </p:blipFill>
        <p:spPr>
          <a:xfrm>
            <a:off x="6682154" y="1232825"/>
            <a:ext cx="4328892"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xmlns="" id="{0DB6ADB4-B9B8-4902-8697-7B4E127185B3}"/>
              </a:ext>
            </a:extLst>
          </p:cNvPr>
          <p:cNvSpPr txBox="1"/>
          <p:nvPr/>
        </p:nvSpPr>
        <p:spPr>
          <a:xfrm>
            <a:off x="1219200" y="233295"/>
            <a:ext cx="5791200" cy="923330"/>
          </a:xfrm>
          <a:prstGeom prst="rect">
            <a:avLst/>
          </a:prstGeom>
          <a:noFill/>
        </p:spPr>
        <p:txBody>
          <a:bodyPr wrap="square" rtlCol="0">
            <a:spAutoFit/>
          </a:bodyPr>
          <a:lstStyle/>
          <a:p>
            <a:r>
              <a:rPr lang="bn-IN" sz="5400" b="1" dirty="0">
                <a:latin typeface="NikoshBAN" pitchFamily="2" charset="0"/>
                <a:cs typeface="NikoshBAN" pitchFamily="2" charset="0"/>
              </a:rPr>
              <a:t>এসো কিছু ছবি দেখি......</a:t>
            </a:r>
            <a:endParaRPr lang="en-US" sz="5400" b="1" dirty="0"/>
          </a:p>
        </p:txBody>
      </p:sp>
      <p:sp>
        <p:nvSpPr>
          <p:cNvPr id="10" name="TextBox 9">
            <a:extLst>
              <a:ext uri="{FF2B5EF4-FFF2-40B4-BE49-F238E27FC236}">
                <a16:creationId xmlns:a16="http://schemas.microsoft.com/office/drawing/2014/main" xmlns="" id="{70E6F1EF-7260-4109-83D1-80F447D4ECFF}"/>
              </a:ext>
            </a:extLst>
          </p:cNvPr>
          <p:cNvSpPr txBox="1"/>
          <p:nvPr/>
        </p:nvSpPr>
        <p:spPr>
          <a:xfrm>
            <a:off x="1219200" y="5333835"/>
            <a:ext cx="4114800" cy="523220"/>
          </a:xfrm>
          <a:prstGeom prst="rect">
            <a:avLst/>
          </a:prstGeom>
          <a:noFill/>
        </p:spPr>
        <p:txBody>
          <a:bodyPr wrap="square" rtlCol="0">
            <a:spAutoFit/>
          </a:bodyPr>
          <a:lstStyle/>
          <a:p>
            <a:r>
              <a:rPr lang="bn-IN" sz="2800" dirty="0">
                <a:latin typeface="NikoshBAN" pitchFamily="2" charset="0"/>
                <a:cs typeface="NikoshBAN" pitchFamily="2" charset="0"/>
              </a:rPr>
              <a:t>পানির অভাবে ক্ষতিগ্রস্ত ধানের জমি</a:t>
            </a:r>
            <a:endParaRPr lang="en-US" sz="2800" dirty="0">
              <a:latin typeface="NikoshBAN" pitchFamily="2" charset="0"/>
              <a:cs typeface="NikoshBAN" pitchFamily="2" charset="0"/>
            </a:endParaRPr>
          </a:p>
        </p:txBody>
      </p:sp>
      <p:sp>
        <p:nvSpPr>
          <p:cNvPr id="11" name="TextBox 10">
            <a:extLst>
              <a:ext uri="{FF2B5EF4-FFF2-40B4-BE49-F238E27FC236}">
                <a16:creationId xmlns:a16="http://schemas.microsoft.com/office/drawing/2014/main" xmlns="" id="{960E8433-653D-436C-8B3D-85D7DF191DC9}"/>
              </a:ext>
            </a:extLst>
          </p:cNvPr>
          <p:cNvSpPr txBox="1"/>
          <p:nvPr/>
        </p:nvSpPr>
        <p:spPr>
          <a:xfrm>
            <a:off x="6781800" y="5321203"/>
            <a:ext cx="4191000" cy="523220"/>
          </a:xfrm>
          <a:prstGeom prst="rect">
            <a:avLst/>
          </a:prstGeom>
          <a:noFill/>
        </p:spPr>
        <p:txBody>
          <a:bodyPr wrap="square" rtlCol="0">
            <a:spAutoFit/>
          </a:bodyPr>
          <a:lstStyle/>
          <a:p>
            <a:r>
              <a:rPr lang="bn-IN" sz="2800" dirty="0">
                <a:latin typeface="NikoshBAN" pitchFamily="2" charset="0"/>
                <a:cs typeface="NikoshBAN" pitchFamily="2" charset="0"/>
              </a:rPr>
              <a:t>জমিতে  কৃত্রিম উপায়ে পানি সরবরাহ</a:t>
            </a:r>
            <a:endParaRPr lang="en-US" sz="2800" dirty="0">
              <a:latin typeface="NikoshBAN" pitchFamily="2" charset="0"/>
              <a:cs typeface="NikoshBAN" pitchFamily="2" charset="0"/>
            </a:endParaRPr>
          </a:p>
        </p:txBody>
      </p:sp>
      <p:sp>
        <p:nvSpPr>
          <p:cNvPr id="12" name="TextBox 11">
            <a:extLst>
              <a:ext uri="{FF2B5EF4-FFF2-40B4-BE49-F238E27FC236}">
                <a16:creationId xmlns:a16="http://schemas.microsoft.com/office/drawing/2014/main" xmlns="" id="{A9E5DC64-E0D5-4D9A-9AD2-255EF0469B12}"/>
              </a:ext>
            </a:extLst>
          </p:cNvPr>
          <p:cNvSpPr txBox="1"/>
          <p:nvPr/>
        </p:nvSpPr>
        <p:spPr>
          <a:xfrm>
            <a:off x="590379" y="5903334"/>
            <a:ext cx="11113477" cy="646331"/>
          </a:xfrm>
          <a:prstGeom prst="rect">
            <a:avLst/>
          </a:prstGeom>
          <a:noFill/>
        </p:spPr>
        <p:txBody>
          <a:bodyPr wrap="square" rtlCol="0">
            <a:spAutoFit/>
          </a:bodyPr>
          <a:lstStyle/>
          <a:p>
            <a:r>
              <a:rPr lang="bn-IN" sz="3600" dirty="0">
                <a:latin typeface="NikoshBAN" pitchFamily="2" charset="0"/>
                <a:cs typeface="NikoshBAN" pitchFamily="2" charset="0"/>
              </a:rPr>
              <a:t>ফসলের  গাছ বড় হওয়ার জন্য কৃত্রিম উপায়ে পানি সরবরাহ করাকে সেচ বলে ।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9161763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sp>
        <p:nvSpPr>
          <p:cNvPr id="9" name="TextBox 8">
            <a:extLst>
              <a:ext uri="{FF2B5EF4-FFF2-40B4-BE49-F238E27FC236}">
                <a16:creationId xmlns:a16="http://schemas.microsoft.com/office/drawing/2014/main" xmlns="" id="{4328D54D-9D9B-4C6C-B7E9-74F006060839}"/>
              </a:ext>
            </a:extLst>
          </p:cNvPr>
          <p:cNvSpPr txBox="1"/>
          <p:nvPr/>
        </p:nvSpPr>
        <p:spPr>
          <a:xfrm>
            <a:off x="2859258" y="1110805"/>
            <a:ext cx="5943600" cy="1569660"/>
          </a:xfrm>
          <a:prstGeom prst="rect">
            <a:avLst/>
          </a:prstGeom>
          <a:solidFill>
            <a:schemeClr val="bg2">
              <a:lumMod val="75000"/>
            </a:schemeClr>
          </a:solidFill>
          <a:ln w="76200">
            <a:solidFill>
              <a:srgbClr val="00B05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IN" sz="9600" dirty="0">
                <a:latin typeface="NikoshBAN" pitchFamily="2" charset="0"/>
                <a:cs typeface="NikoshBAN" pitchFamily="2" charset="0"/>
              </a:rPr>
              <a:t>একক কাজ</a:t>
            </a:r>
            <a:endParaRPr lang="en-US" sz="9600" dirty="0">
              <a:latin typeface="NikoshBAN" pitchFamily="2" charset="0"/>
              <a:cs typeface="NikoshBAN" pitchFamily="2" charset="0"/>
            </a:endParaRPr>
          </a:p>
        </p:txBody>
      </p:sp>
      <p:sp>
        <p:nvSpPr>
          <p:cNvPr id="10" name="TextBox 9">
            <a:extLst>
              <a:ext uri="{FF2B5EF4-FFF2-40B4-BE49-F238E27FC236}">
                <a16:creationId xmlns:a16="http://schemas.microsoft.com/office/drawing/2014/main" xmlns="" id="{89532394-7B10-487F-BC16-6ACC5E818705}"/>
              </a:ext>
            </a:extLst>
          </p:cNvPr>
          <p:cNvSpPr txBox="1"/>
          <p:nvPr/>
        </p:nvSpPr>
        <p:spPr>
          <a:xfrm>
            <a:off x="2706858" y="3549205"/>
            <a:ext cx="7467600" cy="1631216"/>
          </a:xfrm>
          <a:prstGeom prst="rect">
            <a:avLst/>
          </a:prstGeom>
          <a:noFill/>
        </p:spPr>
        <p:txBody>
          <a:bodyPr wrap="square" rtlCol="0">
            <a:spAutoFit/>
          </a:bodyPr>
          <a:lstStyle/>
          <a:p>
            <a:r>
              <a:rPr lang="bn-IN" sz="6000" dirty="0">
                <a:latin typeface="NikoshBAN" pitchFamily="2" charset="0"/>
                <a:cs typeface="NikoshBAN" pitchFamily="2" charset="0"/>
              </a:rPr>
              <a:t>১। সেচ কাকে বলে ?</a:t>
            </a:r>
          </a:p>
          <a:p>
            <a:r>
              <a:rPr lang="bn-IN" sz="4000" dirty="0">
                <a:latin typeface="NikoshBAN" pitchFamily="2" charset="0"/>
                <a:cs typeface="NikoshBAN" pitchFamily="2" charset="0"/>
              </a:rPr>
              <a:t>                              (সময়-২ মিনিট)</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1494721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E379EEF-CFD8-47ED-A942-6D71250B0071}"/>
              </a:ext>
            </a:extLst>
          </p:cNvPr>
          <p:cNvGrpSpPr/>
          <p:nvPr/>
        </p:nvGrpSpPr>
        <p:grpSpPr>
          <a:xfrm>
            <a:off x="0" y="26422"/>
            <a:ext cx="12192000" cy="6836864"/>
            <a:chOff x="0" y="26422"/>
            <a:chExt cx="12192000" cy="6836864"/>
          </a:xfrm>
        </p:grpSpPr>
        <p:grpSp>
          <p:nvGrpSpPr>
            <p:cNvPr id="14" name="Group 13">
              <a:extLst>
                <a:ext uri="{FF2B5EF4-FFF2-40B4-BE49-F238E27FC236}">
                  <a16:creationId xmlns:a16="http://schemas.microsoft.com/office/drawing/2014/main" xmlns="" id="{A10F29DA-9840-4D79-B295-96D217C37152}"/>
                </a:ext>
              </a:extLst>
            </p:cNvPr>
            <p:cNvGrpSpPr/>
            <p:nvPr/>
          </p:nvGrpSpPr>
          <p:grpSpPr>
            <a:xfrm>
              <a:off x="0" y="26422"/>
              <a:ext cx="12192000" cy="6836864"/>
              <a:chOff x="-4419" y="0"/>
              <a:chExt cx="12192000" cy="6858000"/>
            </a:xfrm>
          </p:grpSpPr>
          <p:sp>
            <p:nvSpPr>
              <p:cNvPr id="4" name="Frame 3">
                <a:extLst>
                  <a:ext uri="{FF2B5EF4-FFF2-40B4-BE49-F238E27FC236}">
                    <a16:creationId xmlns:a16="http://schemas.microsoft.com/office/drawing/2014/main" xmlns="" id="{39B48C72-93FF-404E-A588-8C3455904C5F}"/>
                  </a:ext>
                </a:extLst>
              </p:cNvPr>
              <p:cNvSpPr/>
              <p:nvPr/>
            </p:nvSpPr>
            <p:spPr>
              <a:xfrm>
                <a:off x="-4419" y="0"/>
                <a:ext cx="12192000" cy="6858000"/>
              </a:xfrm>
              <a:prstGeom prst="frame">
                <a:avLst>
                  <a:gd name="adj1" fmla="val 19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xmlns="" id="{DB707403-96ED-4B0D-BD7C-5E4F585C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57175"/>
                <a:ext cx="562320" cy="631332"/>
              </a:xfrm>
              <a:prstGeom prst="rect">
                <a:avLst/>
              </a:prstGeom>
            </p:spPr>
          </p:pic>
        </p:grpSp>
        <p:pic>
          <p:nvPicPr>
            <p:cNvPr id="30" name="Picture 29">
              <a:extLst>
                <a:ext uri="{FF2B5EF4-FFF2-40B4-BE49-F238E27FC236}">
                  <a16:creationId xmlns:a16="http://schemas.microsoft.com/office/drawing/2014/main" xmlns="" id="{7CFE2EEC-E176-4528-AA32-FB0DC5D3D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7941" y="123625"/>
              <a:ext cx="1043702" cy="987180"/>
            </a:xfrm>
            <a:prstGeom prst="rect">
              <a:avLst/>
            </a:prstGeom>
          </p:spPr>
        </p:pic>
      </p:grpSp>
      <p:pic>
        <p:nvPicPr>
          <p:cNvPr id="7" name="Picture 6" descr="IMG_0471.JPG">
            <a:extLst>
              <a:ext uri="{FF2B5EF4-FFF2-40B4-BE49-F238E27FC236}">
                <a16:creationId xmlns:a16="http://schemas.microsoft.com/office/drawing/2014/main" xmlns="" id="{5503D744-E730-4718-89E7-65D5E47664E5}"/>
              </a:ext>
            </a:extLst>
          </p:cNvPr>
          <p:cNvPicPr>
            <a:picLocks noChangeAspect="1"/>
          </p:cNvPicPr>
          <p:nvPr/>
        </p:nvPicPr>
        <p:blipFill>
          <a:blip r:embed="rId5"/>
          <a:stretch>
            <a:fillRect/>
          </a:stretch>
        </p:blipFill>
        <p:spPr>
          <a:xfrm>
            <a:off x="6364963" y="883863"/>
            <a:ext cx="5115171" cy="3600979"/>
          </a:xfrm>
          <a:prstGeom prst="rect">
            <a:avLst/>
          </a:prstGeom>
        </p:spPr>
      </p:pic>
      <p:pic>
        <p:nvPicPr>
          <p:cNvPr id="8" name="Picture 7" descr="A 261 (2).JPG">
            <a:extLst>
              <a:ext uri="{FF2B5EF4-FFF2-40B4-BE49-F238E27FC236}">
                <a16:creationId xmlns:a16="http://schemas.microsoft.com/office/drawing/2014/main" xmlns="" id="{78A059D0-7F5B-40AB-92D7-F5252F0AF543}"/>
              </a:ext>
            </a:extLst>
          </p:cNvPr>
          <p:cNvPicPr>
            <a:picLocks noChangeAspect="1"/>
          </p:cNvPicPr>
          <p:nvPr/>
        </p:nvPicPr>
        <p:blipFill>
          <a:blip r:embed="rId6"/>
          <a:stretch>
            <a:fillRect/>
          </a:stretch>
        </p:blipFill>
        <p:spPr>
          <a:xfrm>
            <a:off x="728081" y="871223"/>
            <a:ext cx="5236659" cy="3600979"/>
          </a:xfrm>
          <a:prstGeom prst="rect">
            <a:avLst/>
          </a:prstGeom>
        </p:spPr>
      </p:pic>
      <p:sp>
        <p:nvSpPr>
          <p:cNvPr id="9" name="TextBox 8">
            <a:extLst>
              <a:ext uri="{FF2B5EF4-FFF2-40B4-BE49-F238E27FC236}">
                <a16:creationId xmlns:a16="http://schemas.microsoft.com/office/drawing/2014/main" xmlns="" id="{2FB9B0C9-4ADE-4589-90CB-738E94769163}"/>
              </a:ext>
            </a:extLst>
          </p:cNvPr>
          <p:cNvSpPr txBox="1"/>
          <p:nvPr/>
        </p:nvSpPr>
        <p:spPr>
          <a:xfrm>
            <a:off x="4021640" y="4581199"/>
            <a:ext cx="3886200" cy="830997"/>
          </a:xfrm>
          <a:prstGeom prst="rect">
            <a:avLst/>
          </a:prstGeom>
          <a:noFill/>
        </p:spPr>
        <p:txBody>
          <a:bodyPr wrap="square" rtlCol="0">
            <a:spAutoFit/>
          </a:bodyPr>
          <a:lstStyle/>
          <a:p>
            <a:pPr algn="ctr"/>
            <a:r>
              <a:rPr lang="bn-IN" sz="4800" b="1" dirty="0">
                <a:latin typeface="NikoshBAN" pitchFamily="2" charset="0"/>
                <a:cs typeface="NikoshBAN" pitchFamily="2" charset="0"/>
              </a:rPr>
              <a:t>পানি নিষ্কাশন</a:t>
            </a:r>
            <a:endParaRPr lang="en-US" sz="4800" b="1" dirty="0">
              <a:latin typeface="NikoshBAN" pitchFamily="2" charset="0"/>
              <a:cs typeface="NikoshBAN" pitchFamily="2" charset="0"/>
            </a:endParaRPr>
          </a:p>
        </p:txBody>
      </p:sp>
      <p:sp>
        <p:nvSpPr>
          <p:cNvPr id="10" name="TextBox 9">
            <a:extLst>
              <a:ext uri="{FF2B5EF4-FFF2-40B4-BE49-F238E27FC236}">
                <a16:creationId xmlns:a16="http://schemas.microsoft.com/office/drawing/2014/main" xmlns="" id="{55E4CE42-EF31-4568-B7BA-BF8E5F2187F3}"/>
              </a:ext>
            </a:extLst>
          </p:cNvPr>
          <p:cNvSpPr txBox="1"/>
          <p:nvPr/>
        </p:nvSpPr>
        <p:spPr>
          <a:xfrm>
            <a:off x="1590820" y="5245080"/>
            <a:ext cx="8458200" cy="1446550"/>
          </a:xfrm>
          <a:prstGeom prst="rect">
            <a:avLst/>
          </a:prstGeom>
          <a:noFill/>
        </p:spPr>
        <p:txBody>
          <a:bodyPr wrap="square" rtlCol="0">
            <a:spAutoFit/>
          </a:bodyPr>
          <a:lstStyle/>
          <a:p>
            <a:pPr algn="ctr"/>
            <a:r>
              <a:rPr lang="bn-IN" sz="4400" dirty="0">
                <a:latin typeface="NikoshBAN" pitchFamily="2" charset="0"/>
                <a:cs typeface="NikoshBAN" pitchFamily="2" charset="0"/>
              </a:rPr>
              <a:t>যখন পানি প্রয়োজনের তুলনায় বেশি হয় তখন তা সরানোর প্রয়োজন পরে থাকে নিষ্কাশন বলে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36085272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441</Words>
  <Application>Microsoft Office PowerPoint</Application>
  <PresentationFormat>Custom</PresentationFormat>
  <Paragraphs>104</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ayoub</dc:creator>
  <cp:lastModifiedBy>HABIB</cp:lastModifiedBy>
  <cp:revision>262</cp:revision>
  <dcterms:created xsi:type="dcterms:W3CDTF">2018-06-08T19:04:01Z</dcterms:created>
  <dcterms:modified xsi:type="dcterms:W3CDTF">2020-08-08T17:03:42Z</dcterms:modified>
</cp:coreProperties>
</file>