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7" r:id="rId3"/>
    <p:sldId id="279" r:id="rId4"/>
    <p:sldId id="258" r:id="rId5"/>
    <p:sldId id="259" r:id="rId6"/>
    <p:sldId id="273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80" r:id="rId15"/>
    <p:sldId id="281" r:id="rId16"/>
    <p:sldId id="282" r:id="rId17"/>
    <p:sldId id="283" r:id="rId18"/>
    <p:sldId id="284" r:id="rId19"/>
    <p:sldId id="268" r:id="rId20"/>
    <p:sldId id="269" r:id="rId21"/>
    <p:sldId id="271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90E2D-6A48-48C9-BBDC-D8CCD9DCB17B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85F2E-536B-4130-BD81-D99B03A31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85F2E-536B-4130-BD81-D99B03A315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85F2E-536B-4130-BD81-D99B03A315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NikoshB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85F2E-536B-4130-BD81-D99B03A315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NikoshB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85F2E-536B-4130-BD81-D99B03A315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85F2E-536B-4130-BD81-D99B03A315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85F2E-536B-4130-BD81-D99B03A315F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133600"/>
            <a:ext cx="7239000" cy="3505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47800"/>
          </a:xfrm>
          <a:solidFill>
            <a:schemeClr val="accent4"/>
          </a:solidFill>
        </p:spPr>
        <p:txBody>
          <a:bodyPr>
            <a:noAutofit/>
          </a:bodyPr>
          <a:lstStyle/>
          <a:p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D:\Users\shohag\Desktop\Removable Disk\New folder\Facebook\FB_IMG_147369876228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447800"/>
            <a:ext cx="9144000" cy="54102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0000">
    <p:wedge/>
    <p:sndAc>
      <p:stSnd>
        <p:snd r:embed="rId3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9201"/>
            <a:ext cx="7808913" cy="297179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122" name="Picture 2" descr="D:\Users\shohag\Desktop\Removable Disk\New folder\Download\images_71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90600"/>
            <a:ext cx="9144000" cy="3048000"/>
          </a:xfrm>
          <a:prstGeom prst="rect">
            <a:avLst/>
          </a:prstGeom>
          <a:noFill/>
        </p:spPr>
      </p:pic>
      <p:sp>
        <p:nvSpPr>
          <p:cNvPr id="5" name="Flowchart: Process 4"/>
          <p:cNvSpPr/>
          <p:nvPr/>
        </p:nvSpPr>
        <p:spPr>
          <a:xfrm>
            <a:off x="0" y="4191000"/>
            <a:ext cx="9144000" cy="2667000"/>
          </a:xfrm>
          <a:prstGeom prst="flowChart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latin typeface="NikoshBAN"/>
              </a:rPr>
              <a:t>চারটি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আঞ্চলিক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কেন্দ্রের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মাধ্যমে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বিটাক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তার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কার্যক্রম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পরিচালনা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করছে</a:t>
            </a:r>
            <a:r>
              <a:rPr lang="en-US" sz="2400" dirty="0" smtClean="0">
                <a:latin typeface="NikoshBAN"/>
              </a:rPr>
              <a:t> – </a:t>
            </a:r>
            <a:r>
              <a:rPr lang="en-US" sz="2400" dirty="0" err="1" smtClean="0">
                <a:latin typeface="NikoshBAN"/>
              </a:rPr>
              <a:t>ঢাকা</a:t>
            </a:r>
            <a:r>
              <a:rPr lang="en-US" sz="2400" dirty="0" smtClean="0">
                <a:latin typeface="NikoshBAN"/>
              </a:rPr>
              <a:t> ,</a:t>
            </a:r>
            <a:r>
              <a:rPr lang="en-US" sz="2400" dirty="0" err="1" smtClean="0">
                <a:latin typeface="NikoshBAN"/>
              </a:rPr>
              <a:t>চট্রগ্রাম</a:t>
            </a:r>
            <a:r>
              <a:rPr lang="en-US" sz="2400" dirty="0" smtClean="0">
                <a:latin typeface="NikoshBAN"/>
              </a:rPr>
              <a:t> ,</a:t>
            </a:r>
            <a:r>
              <a:rPr lang="en-US" sz="2400" dirty="0" err="1" smtClean="0">
                <a:latin typeface="NikoshBAN"/>
              </a:rPr>
              <a:t>চাঁদপুর</a:t>
            </a:r>
            <a:r>
              <a:rPr lang="en-US" sz="2400" dirty="0" smtClean="0">
                <a:latin typeface="NikoshBAN"/>
              </a:rPr>
              <a:t>  ও </a:t>
            </a:r>
            <a:r>
              <a:rPr lang="en-US" sz="2400" dirty="0" err="1" smtClean="0">
                <a:latin typeface="NikoshBAN"/>
              </a:rPr>
              <a:t>খুলনায়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অবস্থিত</a:t>
            </a:r>
            <a:r>
              <a:rPr lang="en-US" sz="2400" dirty="0" smtClean="0">
                <a:latin typeface="NikoshBAN"/>
              </a:rPr>
              <a:t> ।             </a:t>
            </a:r>
          </a:p>
          <a:p>
            <a:r>
              <a:rPr lang="en-US" sz="2400" dirty="0" err="1" smtClean="0">
                <a:latin typeface="NikoshBAN"/>
              </a:rPr>
              <a:t>নতুন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ডিজাইন</a:t>
            </a:r>
            <a:r>
              <a:rPr lang="en-US" sz="2400" dirty="0" smtClean="0">
                <a:latin typeface="NikoshBAN"/>
              </a:rPr>
              <a:t> ও </a:t>
            </a:r>
            <a:r>
              <a:rPr lang="en-US" sz="2400" dirty="0" err="1" smtClean="0">
                <a:latin typeface="NikoshBAN"/>
              </a:rPr>
              <a:t>যন্ত্রপাতির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সাথে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পরিচিতি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করানো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এবং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যন্ত্রপাতি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স্থাপনে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সৃষ্ট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সমস্যা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সামাধানের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উপদেশ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প্রদান,বিভিন্ন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প্রকাশনা</a:t>
            </a:r>
            <a:r>
              <a:rPr lang="en-US" sz="2400" dirty="0" smtClean="0">
                <a:latin typeface="NikoshBAN"/>
              </a:rPr>
              <a:t>, </a:t>
            </a:r>
            <a:r>
              <a:rPr lang="en-US" sz="2400" dirty="0" err="1" smtClean="0">
                <a:latin typeface="NikoshBAN"/>
              </a:rPr>
              <a:t>সেমিনার</a:t>
            </a:r>
            <a:r>
              <a:rPr lang="en-US" sz="2400" dirty="0" smtClean="0">
                <a:latin typeface="NikoshBAN"/>
              </a:rPr>
              <a:t> , </a:t>
            </a:r>
            <a:r>
              <a:rPr lang="en-US" sz="2400" dirty="0" err="1" smtClean="0">
                <a:latin typeface="NikoshBAN"/>
              </a:rPr>
              <a:t>দলগত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আলোচনা</a:t>
            </a:r>
            <a:r>
              <a:rPr lang="en-US" sz="2400" dirty="0" smtClean="0">
                <a:latin typeface="NikoshBAN"/>
              </a:rPr>
              <a:t> ,</a:t>
            </a:r>
            <a:r>
              <a:rPr lang="en-US" sz="2400" dirty="0" err="1" smtClean="0">
                <a:latin typeface="NikoshBAN"/>
              </a:rPr>
              <a:t>প্রদর্শনী</a:t>
            </a:r>
            <a:r>
              <a:rPr lang="en-US" sz="2400" dirty="0" smtClean="0">
                <a:latin typeface="NikoshBAN"/>
              </a:rPr>
              <a:t> ও </a:t>
            </a:r>
            <a:r>
              <a:rPr lang="en-US" sz="2400" dirty="0" err="1" smtClean="0">
                <a:latin typeface="NikoshBAN"/>
              </a:rPr>
              <a:t>চলচ্চিত্র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প্রদর্শনের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মাধ্যমে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আধুনিক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কারিগরি</a:t>
            </a:r>
            <a:r>
              <a:rPr lang="en-US" sz="2400" dirty="0" smtClean="0">
                <a:latin typeface="NikoshBAN"/>
              </a:rPr>
              <a:t> ও </a:t>
            </a:r>
            <a:r>
              <a:rPr lang="en-US" sz="2400" dirty="0" err="1" smtClean="0">
                <a:latin typeface="NikoshBAN"/>
              </a:rPr>
              <a:t>প্রযুক্তিগত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জ্ঞানদান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করে</a:t>
            </a:r>
            <a:r>
              <a:rPr lang="en-US" sz="2400" dirty="0" smtClean="0">
                <a:latin typeface="NikoshBAN"/>
              </a:rPr>
              <a:t> ।</a:t>
            </a:r>
            <a:endParaRPr lang="en-US" sz="2400" dirty="0">
              <a:latin typeface="NikoshB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/>
              </a:rPr>
              <a:t>বিটাক</a:t>
            </a:r>
            <a:endParaRPr lang="en-US" sz="6000" dirty="0">
              <a:latin typeface="NikoshBAN"/>
            </a:endParaRPr>
          </a:p>
        </p:txBody>
      </p:sp>
    </p:spTree>
  </p:cSld>
  <p:clrMapOvr>
    <a:masterClrMapping/>
  </p:clrMapOvr>
  <p:transition spd="slow" advClick="0" advTm="15000">
    <p:cut/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1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01962"/>
          </a:xfrm>
        </p:spPr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52800"/>
            <a:ext cx="9144000" cy="35052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NikoshBAN"/>
              </a:rPr>
              <a:t> </a:t>
            </a:r>
          </a:p>
          <a:p>
            <a:pPr>
              <a:buNone/>
            </a:pPr>
            <a:r>
              <a:rPr lang="en-US" sz="2800" dirty="0" err="1" smtClean="0">
                <a:latin typeface="NikoshBAN"/>
              </a:rPr>
              <a:t>যুব</a:t>
            </a:r>
            <a:r>
              <a:rPr lang="en-US" sz="2800" dirty="0" smtClean="0">
                <a:latin typeface="NikoshBAN"/>
              </a:rPr>
              <a:t> ও </a:t>
            </a:r>
            <a:r>
              <a:rPr lang="en-US" sz="2800" dirty="0" err="1" smtClean="0">
                <a:latin typeface="NikoshBAN"/>
              </a:rPr>
              <a:t>ক্রীড়া</a:t>
            </a:r>
            <a:r>
              <a:rPr lang="en-US" sz="2800" dirty="0" smtClean="0">
                <a:latin typeface="NikoshBAN"/>
              </a:rPr>
              <a:t>  </a:t>
            </a:r>
            <a:r>
              <a:rPr lang="en-US" sz="2800" dirty="0" err="1" smtClean="0">
                <a:latin typeface="NikoshBAN"/>
              </a:rPr>
              <a:t>মন্ত্রনালয়ের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অধীনে</a:t>
            </a:r>
            <a:r>
              <a:rPr lang="en-US" sz="2800" dirty="0" smtClean="0">
                <a:latin typeface="NikoshBAN"/>
              </a:rPr>
              <a:t>, </a:t>
            </a:r>
            <a:r>
              <a:rPr lang="en-US" sz="2800" dirty="0" err="1" smtClean="0">
                <a:latin typeface="NikoshBAN"/>
              </a:rPr>
              <a:t>যুব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অধিদপ্তর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যুবক</a:t>
            </a:r>
            <a:r>
              <a:rPr lang="en-US" sz="2800" dirty="0" smtClean="0">
                <a:latin typeface="NikoshBAN"/>
              </a:rPr>
              <a:t> ও </a:t>
            </a:r>
            <a:r>
              <a:rPr lang="en-US" sz="2800" dirty="0" err="1" smtClean="0">
                <a:latin typeface="NikoshBAN"/>
              </a:rPr>
              <a:t>যুব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মহিলাদের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আত্মকর্মসংস্থানের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জন্যে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বিভিন্ন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কাজের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প্রশিক্ষন</a:t>
            </a:r>
            <a:r>
              <a:rPr lang="en-US" sz="2800" dirty="0" smtClean="0">
                <a:latin typeface="NikoshBAN"/>
              </a:rPr>
              <a:t> ও </a:t>
            </a:r>
            <a:r>
              <a:rPr lang="en-US" sz="2800" dirty="0" err="1" smtClean="0">
                <a:latin typeface="NikoshBAN"/>
              </a:rPr>
              <a:t>কম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সুদে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প্রারম্ভিক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ঋন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দিয়ে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থাকে</a:t>
            </a:r>
            <a:r>
              <a:rPr lang="en-US" sz="2800" dirty="0" smtClean="0">
                <a:latin typeface="NikoshBAN"/>
              </a:rPr>
              <a:t>।</a:t>
            </a:r>
            <a:endParaRPr lang="en-US" sz="2800" dirty="0">
              <a:latin typeface="NikoshBAN"/>
            </a:endParaRPr>
          </a:p>
        </p:txBody>
      </p:sp>
      <p:pic>
        <p:nvPicPr>
          <p:cNvPr id="1026" name="Picture 2" descr="D:\Users\shohag\Desktop\Removable Disk\New folder\Download\images_69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419600" cy="3505200"/>
          </a:xfrm>
          <a:prstGeom prst="rect">
            <a:avLst/>
          </a:prstGeom>
          <a:noFill/>
        </p:spPr>
      </p:pic>
      <p:pic>
        <p:nvPicPr>
          <p:cNvPr id="1027" name="Picture 3" descr="D:\Users\shohag\Desktop\Removable Disk\New folder\Download\images_73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9600" y="-111760"/>
            <a:ext cx="4724400" cy="346456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5000">
    <p:cut thruBlk="1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4800" dirty="0" err="1" smtClean="0">
                <a:latin typeface="NikoshBAN"/>
              </a:rPr>
              <a:t>মহিলা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অধিদপ্তর</a:t>
            </a:r>
            <a:endParaRPr lang="en-US" sz="4800" dirty="0">
              <a:latin typeface="NikoshB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391400" cy="2590799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3074" name="Picture 2" descr="D:\Users\shohag\Desktop\Removable Disk\New folder\Download\images_75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71600"/>
            <a:ext cx="9144000" cy="3810000"/>
          </a:xfrm>
          <a:prstGeom prst="rect">
            <a:avLst/>
          </a:prstGeom>
          <a:noFill/>
        </p:spPr>
      </p:pic>
      <p:sp>
        <p:nvSpPr>
          <p:cNvPr id="5" name="Flowchart: Process 4"/>
          <p:cNvSpPr/>
          <p:nvPr/>
        </p:nvSpPr>
        <p:spPr>
          <a:xfrm>
            <a:off x="0" y="5181600"/>
            <a:ext cx="9144000" cy="1676400"/>
          </a:xfrm>
          <a:prstGeom prst="flowChartProcess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/>
              </a:rPr>
              <a:t>শহর</a:t>
            </a:r>
            <a:r>
              <a:rPr lang="en-US" sz="3200" dirty="0" smtClean="0">
                <a:latin typeface="NikoshBAN"/>
              </a:rPr>
              <a:t> ও </a:t>
            </a:r>
            <a:r>
              <a:rPr lang="en-US" sz="3200" dirty="0" err="1" smtClean="0">
                <a:latin typeface="NikoshBAN"/>
              </a:rPr>
              <a:t>গ্রামের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মহিলাদেরকে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সৃজনশীলতা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বিকাশে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বিভিন্ন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ধরনের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প্রশিক্ষন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প্রদান</a:t>
            </a:r>
            <a:r>
              <a:rPr lang="en-US" sz="3200" dirty="0" smtClean="0">
                <a:latin typeface="NikoshBAN"/>
              </a:rPr>
              <a:t> ও </a:t>
            </a:r>
            <a:r>
              <a:rPr lang="en-US" sz="3200" dirty="0" err="1" smtClean="0">
                <a:latin typeface="NikoshBAN"/>
              </a:rPr>
              <a:t>ঋন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সহায়তা</a:t>
            </a:r>
            <a:r>
              <a:rPr lang="en-US" sz="3200" dirty="0" smtClean="0">
                <a:latin typeface="NikoshBAN"/>
              </a:rPr>
              <a:t>  </a:t>
            </a:r>
            <a:r>
              <a:rPr lang="en-US" sz="3200" dirty="0" err="1" smtClean="0">
                <a:latin typeface="NikoshBAN"/>
              </a:rPr>
              <a:t>প্রদান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করে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থাকে</a:t>
            </a:r>
            <a:r>
              <a:rPr lang="en-US" sz="3200" dirty="0" smtClean="0">
                <a:latin typeface="NikoshBAN"/>
              </a:rPr>
              <a:t>।</a:t>
            </a:r>
            <a:endParaRPr lang="en-US" sz="3200" dirty="0">
              <a:latin typeface="NikoshBAN"/>
            </a:endParaRPr>
          </a:p>
        </p:txBody>
      </p:sp>
    </p:spTree>
  </p:cSld>
  <p:clrMapOvr>
    <a:masterClrMapping/>
  </p:clrMapOvr>
  <p:transition spd="slow" advClick="0" advTm="15000">
    <p:wedge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57400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US" sz="6000" dirty="0" err="1" smtClean="0">
                <a:latin typeface="NikoshBAN"/>
              </a:rPr>
              <a:t>বেসরকারি</a:t>
            </a:r>
            <a:r>
              <a:rPr lang="en-US" sz="6000" dirty="0" smtClean="0">
                <a:latin typeface="NikoshBAN"/>
              </a:rPr>
              <a:t> </a:t>
            </a:r>
            <a:r>
              <a:rPr lang="en-US" sz="6000" dirty="0" err="1" smtClean="0">
                <a:latin typeface="NikoshBAN"/>
              </a:rPr>
              <a:t>উন্নয়ন</a:t>
            </a:r>
            <a:r>
              <a:rPr lang="en-US" sz="6000" dirty="0" smtClean="0">
                <a:latin typeface="NikoshBAN"/>
              </a:rPr>
              <a:t> </a:t>
            </a:r>
            <a:r>
              <a:rPr lang="en-US" sz="6000" dirty="0" err="1" smtClean="0">
                <a:latin typeface="NikoshBAN"/>
              </a:rPr>
              <a:t>সংস্থাঃ</a:t>
            </a:r>
            <a:r>
              <a:rPr lang="en-US" sz="6000" dirty="0" smtClean="0">
                <a:latin typeface="NikoshBAN"/>
              </a:rPr>
              <a:t>- </a:t>
            </a:r>
            <a:endParaRPr lang="en-US" sz="6000" dirty="0">
              <a:latin typeface="NikoshB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9144000" cy="480060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i="1" dirty="0" smtClean="0">
                <a:latin typeface="NikoshBAN"/>
              </a:rPr>
              <a:t>১।ব্র্যাক</a:t>
            </a:r>
          </a:p>
          <a:p>
            <a:pPr algn="ctr">
              <a:buNone/>
            </a:pPr>
            <a:r>
              <a:rPr lang="en-US" sz="4800" i="1" dirty="0" smtClean="0">
                <a:latin typeface="NikoshBAN"/>
              </a:rPr>
              <a:t>২।মাইডাস </a:t>
            </a:r>
          </a:p>
          <a:p>
            <a:pPr algn="ctr">
              <a:buNone/>
            </a:pPr>
            <a:r>
              <a:rPr lang="en-US" sz="4800" i="1" dirty="0" smtClean="0">
                <a:latin typeface="NikoshBAN"/>
              </a:rPr>
              <a:t>৩।প্রশিকা ও</a:t>
            </a:r>
          </a:p>
          <a:p>
            <a:pPr algn="ctr">
              <a:buNone/>
            </a:pPr>
            <a:r>
              <a:rPr lang="en-US" sz="4800" i="1" dirty="0" smtClean="0">
                <a:latin typeface="NikoshBAN"/>
              </a:rPr>
              <a:t> ৪।ঠেজ্ঞগামারা </a:t>
            </a:r>
            <a:r>
              <a:rPr lang="en-US" sz="4800" i="1" dirty="0" err="1" smtClean="0">
                <a:latin typeface="NikoshBAN"/>
              </a:rPr>
              <a:t>মহিলা</a:t>
            </a:r>
            <a:r>
              <a:rPr lang="en-US" sz="4800" i="1" dirty="0" smtClean="0">
                <a:latin typeface="NikoshBAN"/>
              </a:rPr>
              <a:t> </a:t>
            </a:r>
            <a:r>
              <a:rPr lang="en-US" sz="4800" i="1" dirty="0" err="1" smtClean="0">
                <a:latin typeface="NikoshBAN"/>
              </a:rPr>
              <a:t>সবুজ</a:t>
            </a:r>
            <a:r>
              <a:rPr lang="en-US" sz="4800" i="1" dirty="0" smtClean="0">
                <a:latin typeface="NikoshBAN"/>
              </a:rPr>
              <a:t> </a:t>
            </a:r>
            <a:r>
              <a:rPr lang="en-US" sz="4800" i="1" dirty="0" err="1" smtClean="0">
                <a:latin typeface="NikoshBAN"/>
              </a:rPr>
              <a:t>সংঘ</a:t>
            </a:r>
            <a:r>
              <a:rPr lang="en-US" sz="4800" i="1" dirty="0" smtClean="0">
                <a:latin typeface="NikoshBAN"/>
              </a:rPr>
              <a:t>  </a:t>
            </a:r>
          </a:p>
          <a:p>
            <a:pPr algn="ctr">
              <a:buNone/>
            </a:pPr>
            <a:endParaRPr lang="en-US" sz="4800" i="1" dirty="0" smtClean="0">
              <a:latin typeface="NikoshBAN"/>
            </a:endParaRPr>
          </a:p>
        </p:txBody>
      </p:sp>
    </p:spTree>
  </p:cSld>
  <p:clrMapOvr>
    <a:masterClrMapping/>
  </p:clrMapOvr>
  <p:transition spd="med" advClick="0" advTm="10000">
    <p:cut thruBlk="1"/>
    <p:sndAc>
      <p:stSnd>
        <p:snd r:embed="rId3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  <a:solidFill>
            <a:schemeClr val="accent3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NikoshBAN"/>
              </a:rPr>
              <a:t>বাংলাদেশ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বিজ্ঞান</a:t>
            </a:r>
            <a:r>
              <a:rPr lang="en-US" dirty="0" smtClean="0">
                <a:latin typeface="NikoshBAN"/>
              </a:rPr>
              <a:t> ও </a:t>
            </a:r>
            <a:r>
              <a:rPr lang="en-US" dirty="0" err="1" smtClean="0">
                <a:latin typeface="NikoshBAN"/>
              </a:rPr>
              <a:t>শিল্প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গবেষনা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পরিষদ</a:t>
            </a:r>
            <a:endParaRPr lang="en-US" dirty="0">
              <a:latin typeface="NikoshB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4572000"/>
            <a:ext cx="9144000" cy="2286000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>
                <a:latin typeface="NikoshBAN"/>
              </a:rPr>
              <a:t>এই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পরিষদ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শিল্প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ক্ষেত্রে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বিভিন্ন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ধরনের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নতুন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আবিষ্কার</a:t>
            </a:r>
            <a:r>
              <a:rPr lang="en-US" dirty="0" smtClean="0">
                <a:latin typeface="NikoshBAN"/>
              </a:rPr>
              <a:t> ও </a:t>
            </a:r>
            <a:r>
              <a:rPr lang="en-US" dirty="0" err="1" smtClean="0">
                <a:latin typeface="NikoshBAN"/>
              </a:rPr>
              <a:t>উদ্ভাবন</a:t>
            </a:r>
            <a:r>
              <a:rPr lang="en-US" dirty="0" smtClean="0">
                <a:latin typeface="NikoshBAN"/>
              </a:rPr>
              <a:t> ,</a:t>
            </a:r>
            <a:r>
              <a:rPr lang="en-US" dirty="0" err="1" smtClean="0">
                <a:latin typeface="NikoshBAN"/>
              </a:rPr>
              <a:t>বিজ্ঞান</a:t>
            </a:r>
            <a:r>
              <a:rPr lang="en-US" dirty="0" smtClean="0">
                <a:latin typeface="NikoshBAN"/>
              </a:rPr>
              <a:t> ও </a:t>
            </a:r>
            <a:r>
              <a:rPr lang="en-US" dirty="0" err="1" smtClean="0">
                <a:latin typeface="NikoshBAN"/>
              </a:rPr>
              <a:t>শিল্প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গবেষনার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দিকনির্দেশনা</a:t>
            </a:r>
            <a:r>
              <a:rPr lang="en-US" dirty="0" smtClean="0">
                <a:latin typeface="NikoshBAN"/>
              </a:rPr>
              <a:t>, </a:t>
            </a:r>
            <a:r>
              <a:rPr lang="en-US" dirty="0" err="1" smtClean="0">
                <a:latin typeface="NikoshBAN"/>
              </a:rPr>
              <a:t>নতুন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পন্য</a:t>
            </a:r>
            <a:r>
              <a:rPr lang="en-US" dirty="0" smtClean="0">
                <a:latin typeface="NikoshBAN"/>
              </a:rPr>
              <a:t> ও </a:t>
            </a:r>
            <a:r>
              <a:rPr lang="en-US" dirty="0" err="1" smtClean="0">
                <a:latin typeface="NikoshBAN"/>
              </a:rPr>
              <a:t>প্রক্রিয়া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উদ্ভাবন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করে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থাকে</a:t>
            </a:r>
            <a:r>
              <a:rPr lang="en-US" dirty="0" smtClean="0">
                <a:latin typeface="NikoshBAN"/>
              </a:rPr>
              <a:t> ।</a:t>
            </a:r>
            <a:endParaRPr lang="en-US" dirty="0">
              <a:latin typeface="NikoshBAN"/>
            </a:endParaRPr>
          </a:p>
        </p:txBody>
      </p:sp>
      <p:pic>
        <p:nvPicPr>
          <p:cNvPr id="2050" name="Picture 2" descr="D:\Users\shohag\Desktop\New folder\images (1)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371600"/>
            <a:ext cx="2514600" cy="2743200"/>
          </a:xfrm>
          <a:prstGeom prst="rect">
            <a:avLst/>
          </a:prstGeom>
          <a:noFill/>
        </p:spPr>
      </p:pic>
      <p:pic>
        <p:nvPicPr>
          <p:cNvPr id="2051" name="Picture 3" descr="D:\Users\shohag\Desktop\New folder\images (10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1295400"/>
            <a:ext cx="2057400" cy="2819400"/>
          </a:xfrm>
          <a:prstGeom prst="rect">
            <a:avLst/>
          </a:prstGeom>
          <a:noFill/>
        </p:spPr>
      </p:pic>
      <p:pic>
        <p:nvPicPr>
          <p:cNvPr id="2052" name="Picture 4" descr="D:\Users\shohag\Desktop\New folder\images (1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43200" y="1295401"/>
            <a:ext cx="3886201" cy="1371599"/>
          </a:xfrm>
          <a:prstGeom prst="rect">
            <a:avLst/>
          </a:prstGeom>
          <a:noFill/>
        </p:spPr>
      </p:pic>
      <p:pic>
        <p:nvPicPr>
          <p:cNvPr id="2053" name="Picture 5" descr="D:\Users\shohag\Desktop\New folder\images (12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38400" y="2819400"/>
            <a:ext cx="4191000" cy="131445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5000">
    <p:cut thruBlk="1"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352800"/>
          </a:xfrm>
          <a:solidFill>
            <a:schemeClr val="accent3">
              <a:lumMod val="7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NikoshBAN"/>
              </a:rPr>
              <a:t/>
            </a:r>
            <a:br>
              <a:rPr lang="en-US" sz="3200" dirty="0" smtClean="0">
                <a:latin typeface="NikoshBAN"/>
              </a:rPr>
            </a:br>
            <a:r>
              <a:rPr lang="en-US" sz="3200" dirty="0" smtClean="0">
                <a:latin typeface="NikoshBAN"/>
              </a:rPr>
              <a:t>                                      </a:t>
            </a:r>
            <a:r>
              <a:rPr lang="en-US" sz="6000" dirty="0" err="1" smtClean="0">
                <a:latin typeface="NikoshBAN"/>
              </a:rPr>
              <a:t>ব্র্যাক</a:t>
            </a:r>
            <a:r>
              <a:rPr lang="en-US" sz="3200" dirty="0" smtClean="0">
                <a:latin typeface="NikoshBAN"/>
              </a:rPr>
              <a:t>       </a:t>
            </a:r>
            <a:br>
              <a:rPr lang="en-US" sz="3200" dirty="0" smtClean="0">
                <a:latin typeface="NikoshBAN"/>
              </a:rPr>
            </a:br>
            <a:r>
              <a:rPr lang="en-US" sz="3200" dirty="0" err="1" smtClean="0">
                <a:latin typeface="NikoshBAN"/>
              </a:rPr>
              <a:t>পৃথিবীর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সর্ববৃহত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এনজিওসংস্থা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হচ্ছে</a:t>
            </a:r>
            <a:r>
              <a:rPr lang="en-US" sz="3200" dirty="0" smtClean="0">
                <a:latin typeface="NikoshBAN"/>
              </a:rPr>
              <a:t> ব্র্যাক।১৯৭২ </a:t>
            </a:r>
            <a:r>
              <a:rPr lang="en-US" sz="3200" dirty="0" err="1" smtClean="0">
                <a:latin typeface="NikoshBAN"/>
              </a:rPr>
              <a:t>সালে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জনাব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ফজলে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হোসেন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আবেদের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নেতৃত্তে</a:t>
            </a:r>
            <a:r>
              <a:rPr lang="en-US" sz="3200" dirty="0" smtClean="0">
                <a:latin typeface="NikoshBAN"/>
              </a:rPr>
              <a:t> এ </a:t>
            </a:r>
            <a:r>
              <a:rPr lang="en-US" sz="3200" dirty="0" err="1" smtClean="0">
                <a:latin typeface="NikoshBAN"/>
              </a:rPr>
              <a:t>সংস্থাটি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প্রতিষ্ঠিত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হয়</a:t>
            </a:r>
            <a:r>
              <a:rPr lang="en-US" sz="3200" dirty="0" smtClean="0">
                <a:latin typeface="NikoshBAN"/>
              </a:rPr>
              <a:t>।</a:t>
            </a:r>
            <a:br>
              <a:rPr lang="en-US" sz="3200" dirty="0" smtClean="0">
                <a:latin typeface="NikoshBAN"/>
              </a:rPr>
            </a:br>
            <a:r>
              <a:rPr lang="en-US" sz="3200" dirty="0" err="1" smtClean="0">
                <a:latin typeface="NikoshBAN"/>
              </a:rPr>
              <a:t>এই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সংস্থাটির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ডেইরি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ফার্ম</a:t>
            </a:r>
            <a:r>
              <a:rPr lang="en-US" sz="3200" dirty="0" smtClean="0">
                <a:latin typeface="NikoshBAN"/>
              </a:rPr>
              <a:t> ও </a:t>
            </a:r>
            <a:r>
              <a:rPr lang="en-US" sz="3200" dirty="0" err="1" smtClean="0">
                <a:latin typeface="NikoshBAN"/>
                <a:cs typeface="Narkisim" pitchFamily="34" charset="-79"/>
              </a:rPr>
              <a:t>বিপনিকেন্দ্র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আড়ং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রয়েছে</a:t>
            </a:r>
            <a:r>
              <a:rPr lang="en-US" sz="3200" dirty="0" smtClean="0">
                <a:latin typeface="NikoshBAN"/>
              </a:rPr>
              <a:t>।</a:t>
            </a:r>
            <a:br>
              <a:rPr lang="en-US" sz="3200" dirty="0" smtClean="0">
                <a:latin typeface="NikoshBAN"/>
              </a:rPr>
            </a:br>
            <a:endParaRPr lang="en-US" sz="3200" dirty="0">
              <a:latin typeface="NikoshBAN"/>
            </a:endParaRPr>
          </a:p>
        </p:txBody>
      </p:sp>
      <p:pic>
        <p:nvPicPr>
          <p:cNvPr id="2050" name="Picture 2" descr="D:\Users\shohag\Desktop\Aarong_Logo_2010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3352801"/>
            <a:ext cx="4495800" cy="3505200"/>
          </a:xfrm>
          <a:prstGeom prst="rect">
            <a:avLst/>
          </a:prstGeom>
          <a:noFill/>
        </p:spPr>
      </p:pic>
      <p:pic>
        <p:nvPicPr>
          <p:cNvPr id="2052" name="Picture 4" descr="D:\Users\shohag\Downloads\imag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572001" y="3352800"/>
            <a:ext cx="4571999" cy="35052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5000">
    <p:wedge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rgbClr val="00B050"/>
          </a:solidFill>
        </p:spPr>
        <p:txBody>
          <a:bodyPr/>
          <a:lstStyle/>
          <a:p>
            <a:r>
              <a:rPr lang="en-US" dirty="0" err="1" smtClean="0">
                <a:latin typeface="NikoshBAN"/>
              </a:rPr>
              <a:t>মাইডাস</a:t>
            </a:r>
            <a:endParaRPr lang="en-US" dirty="0">
              <a:latin typeface="NikoshBAN"/>
            </a:endParaRPr>
          </a:p>
        </p:txBody>
      </p:sp>
      <p:pic>
        <p:nvPicPr>
          <p:cNvPr id="3074" name="Picture 2" descr="D:\Users\shohag\Desktop\Removable Disk\New folder\th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143001"/>
            <a:ext cx="4419599" cy="2438400"/>
          </a:xfrm>
          <a:prstGeom prst="rect">
            <a:avLst/>
          </a:prstGeom>
          <a:noFill/>
        </p:spPr>
      </p:pic>
      <p:pic>
        <p:nvPicPr>
          <p:cNvPr id="3075" name="Picture 3" descr="D:\Users\shohag\Desktop\New folder\th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505200"/>
            <a:ext cx="4495800" cy="1828800"/>
          </a:xfrm>
          <a:prstGeom prst="rect">
            <a:avLst/>
          </a:prstGeom>
          <a:noFill/>
        </p:spPr>
      </p:pic>
      <p:pic>
        <p:nvPicPr>
          <p:cNvPr id="3076" name="Picture 4" descr="D:\Users\shohag\Desktop\New folder\th (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343400" y="1066800"/>
            <a:ext cx="4800600" cy="42672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5334000"/>
            <a:ext cx="9144000" cy="2057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latin typeface="NikoshBAN"/>
            </a:endParaRPr>
          </a:p>
          <a:p>
            <a:pPr algn="ctr"/>
            <a:endParaRPr lang="en-US" sz="2000" dirty="0" smtClean="0">
              <a:latin typeface="NikoshBAN"/>
            </a:endParaRPr>
          </a:p>
          <a:p>
            <a:pPr algn="ctr"/>
            <a:endParaRPr lang="en-US" sz="2000" dirty="0" smtClean="0">
              <a:latin typeface="NikoshBAN"/>
            </a:endParaRPr>
          </a:p>
          <a:p>
            <a:pPr algn="ctr"/>
            <a:r>
              <a:rPr lang="en-US" sz="2000" dirty="0" err="1" smtClean="0">
                <a:latin typeface="NikoshBAN"/>
              </a:rPr>
              <a:t>ক্ষুদ্র</a:t>
            </a:r>
            <a:r>
              <a:rPr lang="en-US" sz="2000" dirty="0" smtClean="0">
                <a:latin typeface="NikoshBAN"/>
              </a:rPr>
              <a:t> ও </a:t>
            </a:r>
            <a:r>
              <a:rPr lang="en-US" sz="2000" dirty="0" err="1" smtClean="0">
                <a:latin typeface="NikoshBAN"/>
              </a:rPr>
              <a:t>মাঝারী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শিল্পকে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ঋন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প্রদান,জাতীয়</a:t>
            </a:r>
            <a:r>
              <a:rPr lang="en-US" sz="2000" dirty="0" smtClean="0">
                <a:latin typeface="NikoshBAN"/>
              </a:rPr>
              <a:t> ,</a:t>
            </a:r>
            <a:r>
              <a:rPr lang="en-US" sz="2000" dirty="0" err="1" smtClean="0">
                <a:latin typeface="NikoshBAN"/>
              </a:rPr>
              <a:t>বহূজাতিক,সরকারি,বেসরকারি,প্রশিক্ষন,তথ্য</a:t>
            </a:r>
            <a:r>
              <a:rPr lang="en-US" sz="2000" dirty="0" smtClean="0">
                <a:latin typeface="NikoshBAN"/>
              </a:rPr>
              <a:t> ও </a:t>
            </a:r>
            <a:r>
              <a:rPr lang="en-US" sz="2000" dirty="0" err="1" smtClean="0">
                <a:latin typeface="NikoshBAN"/>
              </a:rPr>
              <a:t>পরামর্শ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সেবা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প্রদান,ব্যবসায়ের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ক্ষেত্রে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অনুসন্ধান</a:t>
            </a:r>
            <a:r>
              <a:rPr lang="en-US" sz="2000" dirty="0" smtClean="0">
                <a:latin typeface="NikoshBAN"/>
              </a:rPr>
              <a:t> ও </a:t>
            </a:r>
            <a:r>
              <a:rPr lang="en-US" sz="2000" dirty="0" err="1" smtClean="0">
                <a:latin typeface="NikoshBAN"/>
              </a:rPr>
              <a:t>গবেষনা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পরিচালনা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এবং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ক্ষুদ্র</a:t>
            </a:r>
            <a:r>
              <a:rPr lang="en-US" sz="2000" dirty="0" smtClean="0">
                <a:latin typeface="NikoshBAN"/>
              </a:rPr>
              <a:t> ও </a:t>
            </a:r>
            <a:r>
              <a:rPr lang="en-US" sz="2000" dirty="0" err="1" smtClean="0">
                <a:latin typeface="NikoshBAN"/>
              </a:rPr>
              <a:t>মাঝারি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শিল্পের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উ্তপাদিত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পন্য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স্থানীয়</a:t>
            </a:r>
            <a:r>
              <a:rPr lang="en-US" sz="2000" dirty="0" smtClean="0">
                <a:latin typeface="NikoshBAN"/>
              </a:rPr>
              <a:t> ও </a:t>
            </a:r>
            <a:r>
              <a:rPr lang="en-US" sz="2000" dirty="0" err="1" smtClean="0">
                <a:latin typeface="NikoshBAN"/>
              </a:rPr>
              <a:t>আন্তর্জাতিক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বাজারে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বিপননের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সহায়তা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করে</a:t>
            </a:r>
            <a:r>
              <a:rPr lang="en-US" sz="2000" dirty="0" smtClean="0">
                <a:latin typeface="NikoshBAN"/>
              </a:rPr>
              <a:t>।</a:t>
            </a:r>
          </a:p>
          <a:p>
            <a:pPr algn="ctr"/>
            <a:endParaRPr lang="en-US" sz="2000" dirty="0" smtClean="0">
              <a:latin typeface="NikoshBAN"/>
            </a:endParaRPr>
          </a:p>
          <a:p>
            <a:pPr algn="ctr"/>
            <a:endParaRPr lang="en-US" sz="2000" dirty="0" smtClean="0">
              <a:latin typeface="NikoshBAN"/>
            </a:endParaRPr>
          </a:p>
          <a:p>
            <a:pPr algn="ctr"/>
            <a:endParaRPr lang="en-US" sz="2000" dirty="0" smtClean="0">
              <a:latin typeface="NikoshBAN"/>
            </a:endParaRPr>
          </a:p>
          <a:p>
            <a:pPr algn="ctr"/>
            <a:endParaRPr lang="en-US" sz="2000" dirty="0">
              <a:latin typeface="NikoshBAN"/>
            </a:endParaRPr>
          </a:p>
        </p:txBody>
      </p:sp>
    </p:spTree>
  </p:cSld>
  <p:clrMapOvr>
    <a:masterClrMapping/>
  </p:clrMapOvr>
  <p:transition spd="slow" advClick="0" advTm="15000"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/>
              </a:rPr>
              <a:t>ঠেঙ্গামারা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মহিলা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সবুজ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সংঘ</a:t>
            </a:r>
            <a:endParaRPr lang="en-US" dirty="0">
              <a:latin typeface="NikoshBAN"/>
            </a:endParaRPr>
          </a:p>
        </p:txBody>
      </p:sp>
      <p:pic>
        <p:nvPicPr>
          <p:cNvPr id="4098" name="Picture 2" descr="D:\Users\shohag\Desktop\New folder\Logo_of_Thengamara_Mohila_Sabuj_Sangha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295400"/>
            <a:ext cx="2743200" cy="3048000"/>
          </a:xfrm>
          <a:prstGeom prst="rect">
            <a:avLst/>
          </a:prstGeom>
          <a:noFill/>
        </p:spPr>
      </p:pic>
      <p:pic>
        <p:nvPicPr>
          <p:cNvPr id="4099" name="Picture 3" descr="D:\Users\shohag\Desktop\New folder\220px-Schoolgirls_in_Bamozai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895600" y="1447800"/>
            <a:ext cx="2895600" cy="2819400"/>
          </a:xfrm>
          <a:prstGeom prst="rect">
            <a:avLst/>
          </a:prstGeom>
          <a:noFill/>
        </p:spPr>
      </p:pic>
      <p:pic>
        <p:nvPicPr>
          <p:cNvPr id="1026" name="Picture 2" descr="D:\Users\shohag\Desktop\New folder\220px-thumbnail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67400" y="1371600"/>
            <a:ext cx="3276600" cy="28956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4267200"/>
            <a:ext cx="9144000" cy="25908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/>
              </a:rPr>
              <a:t>উত্তরবঙ্গের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বগুড়াকে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কেন্দ্র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করে</a:t>
            </a:r>
            <a:r>
              <a:rPr lang="en-US" sz="2400" dirty="0" smtClean="0">
                <a:latin typeface="NikoshBAN"/>
              </a:rPr>
              <a:t> ১৯৮০ </a:t>
            </a:r>
            <a:r>
              <a:rPr lang="en-US" sz="2400" dirty="0" err="1" smtClean="0">
                <a:latin typeface="NikoshBAN"/>
              </a:rPr>
              <a:t>সালে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ঠেঙ্গামারা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মহিলা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সবুজ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সংঘ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কাজ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শুরু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করলেও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বর্তমানে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সারা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দেশেই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এই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কার্যক্রম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পরিচালিত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হছে</a:t>
            </a:r>
            <a:r>
              <a:rPr lang="en-US" sz="2400" dirty="0" smtClean="0">
                <a:latin typeface="NikoshBAN"/>
              </a:rPr>
              <a:t> ।</a:t>
            </a:r>
            <a:r>
              <a:rPr lang="en-US" sz="2400" dirty="0" err="1" smtClean="0">
                <a:latin typeface="NikoshBAN"/>
              </a:rPr>
              <a:t>এই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সংস্থাটি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গ্রামিন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দ্ররিদ্র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মহিলাদের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প্রশিক্ষন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প্রদান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ঋন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প্রদান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মৌলিকশিক্ষা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দান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গবেষনা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কাজ</a:t>
            </a:r>
            <a:r>
              <a:rPr lang="en-US" sz="2400" dirty="0" smtClean="0">
                <a:latin typeface="NikoshBAN"/>
              </a:rPr>
              <a:t> ও </a:t>
            </a:r>
            <a:r>
              <a:rPr lang="en-US" sz="2400" dirty="0" err="1" smtClean="0">
                <a:latin typeface="NikoshBAN"/>
              </a:rPr>
              <a:t>আত্মকর্মসংস্থান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মুলক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প্রশিক্ষন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কর্মসূচি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পরিচালনা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করে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থাকে</a:t>
            </a:r>
            <a:r>
              <a:rPr lang="en-US" sz="2400" dirty="0" smtClean="0">
                <a:latin typeface="NikoshBAN"/>
              </a:rPr>
              <a:t> ।</a:t>
            </a:r>
            <a:endParaRPr lang="en-US" sz="2400" dirty="0">
              <a:latin typeface="NikoshBAN"/>
            </a:endParaRPr>
          </a:p>
        </p:txBody>
      </p:sp>
    </p:spTree>
  </p:cSld>
  <p:clrMapOvr>
    <a:masterClrMapping/>
  </p:clrMapOvr>
  <p:transition spd="slow" advClick="0" advTm="15000">
    <p:wipe dir="r"/>
    <p:sndAc>
      <p:stSnd>
        <p:snd r:embed="rId2" name="bomb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35100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6600" dirty="0" smtClean="0">
                <a:latin typeface="NikoshBAN"/>
              </a:rPr>
              <a:t>                </a:t>
            </a:r>
            <a:r>
              <a:rPr lang="en-US" sz="6600" dirty="0" err="1" smtClean="0">
                <a:latin typeface="NikoshBAN"/>
              </a:rPr>
              <a:t>প্রশিকা</a:t>
            </a:r>
            <a:endParaRPr lang="en-US" sz="6600" dirty="0">
              <a:latin typeface="NikoshB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10200"/>
            <a:ext cx="9144000" cy="1447800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latin typeface="NikoshBAN"/>
              </a:rPr>
              <a:t>প্রশিকা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কৃষি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শিল্প</a:t>
            </a:r>
            <a:r>
              <a:rPr lang="en-US" dirty="0" smtClean="0">
                <a:latin typeface="NikoshBAN"/>
              </a:rPr>
              <a:t>, </a:t>
            </a:r>
            <a:r>
              <a:rPr lang="en-US" dirty="0" err="1" smtClean="0">
                <a:latin typeface="NikoshBAN"/>
              </a:rPr>
              <a:t>হস্থ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শিল্প</a:t>
            </a:r>
            <a:r>
              <a:rPr lang="en-US" dirty="0" smtClean="0">
                <a:latin typeface="NikoshBAN"/>
              </a:rPr>
              <a:t>, </a:t>
            </a:r>
            <a:r>
              <a:rPr lang="en-US" dirty="0" err="1" smtClean="0">
                <a:latin typeface="NikoshBAN"/>
              </a:rPr>
              <a:t>গবাদিপশু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পালন</a:t>
            </a:r>
            <a:r>
              <a:rPr lang="en-US" dirty="0" smtClean="0">
                <a:latin typeface="NikoshBAN"/>
              </a:rPr>
              <a:t>, </a:t>
            </a:r>
            <a:r>
              <a:rPr lang="en-US" dirty="0" err="1" smtClean="0">
                <a:latin typeface="NikoshBAN"/>
              </a:rPr>
              <a:t>মৌমাছি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পালন</a:t>
            </a:r>
            <a:r>
              <a:rPr lang="en-US" dirty="0" smtClean="0">
                <a:latin typeface="NikoshBAN"/>
              </a:rPr>
              <a:t>,  ও </a:t>
            </a:r>
            <a:r>
              <a:rPr lang="en-US" dirty="0" err="1" smtClean="0">
                <a:latin typeface="NikoshBAN"/>
              </a:rPr>
              <a:t>অনেক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নতুন</a:t>
            </a:r>
            <a:r>
              <a:rPr lang="en-US" dirty="0" smtClean="0">
                <a:latin typeface="NikoshBAN"/>
              </a:rPr>
              <a:t>,  </a:t>
            </a:r>
            <a:r>
              <a:rPr lang="en-US" dirty="0" err="1" smtClean="0">
                <a:latin typeface="NikoshBAN"/>
              </a:rPr>
              <a:t>নতুন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পেশা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তৈরি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করছে</a:t>
            </a:r>
            <a:endParaRPr lang="en-US" dirty="0">
              <a:latin typeface="NikoshBAN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686800" cy="283209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D:\Users\shohag\Desktop\inde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0"/>
            <a:ext cx="4343401" cy="3886200"/>
          </a:xfrm>
          <a:prstGeom prst="rect">
            <a:avLst/>
          </a:prstGeom>
          <a:noFill/>
        </p:spPr>
      </p:pic>
      <p:pic>
        <p:nvPicPr>
          <p:cNvPr id="1027" name="Picture 3" descr="D:\Users\shohag\Downloads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1447800"/>
            <a:ext cx="4648200" cy="39624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5000">
    <p:wedge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219199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NikoshBAN"/>
              </a:rPr>
              <a:t>মুল্যায়ন</a:t>
            </a:r>
            <a:endParaRPr lang="en-US" sz="6000" dirty="0">
              <a:latin typeface="NikoshB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6172200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NikoshBAN"/>
              </a:rPr>
              <a:t>১।ক্ষুদ্র ও </a:t>
            </a:r>
            <a:r>
              <a:rPr lang="en-US" dirty="0" err="1" smtClean="0">
                <a:latin typeface="NikoshBAN"/>
              </a:rPr>
              <a:t>কুটির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শিল্প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প্রতিষ্ঠা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বিল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কখন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এবং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কে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উপস্থাপন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করেন</a:t>
            </a:r>
            <a:endParaRPr lang="en-US" dirty="0" smtClean="0">
              <a:latin typeface="NikoshBAN"/>
            </a:endParaRPr>
          </a:p>
          <a:p>
            <a:pPr algn="l"/>
            <a:r>
              <a:rPr lang="en-US" dirty="0" smtClean="0">
                <a:latin typeface="NikoshBAN"/>
              </a:rPr>
              <a:t>২।বিসিক </a:t>
            </a:r>
            <a:r>
              <a:rPr lang="en-US" dirty="0" err="1" smtClean="0">
                <a:latin typeface="NikoshBAN"/>
              </a:rPr>
              <a:t>এর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পুর্নরুপ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কি</a:t>
            </a:r>
            <a:endParaRPr lang="en-US" dirty="0" smtClean="0">
              <a:latin typeface="NikoshBAN"/>
            </a:endParaRPr>
          </a:p>
          <a:p>
            <a:pPr algn="l"/>
            <a:r>
              <a:rPr lang="en-US" dirty="0" smtClean="0">
                <a:latin typeface="NikoshBAN"/>
              </a:rPr>
              <a:t>৩।দেশে </a:t>
            </a:r>
            <a:r>
              <a:rPr lang="en-US" dirty="0" err="1" smtClean="0">
                <a:latin typeface="NikoshBAN"/>
              </a:rPr>
              <a:t>মোট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কতটি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রাস্ট্রয়ত্ত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ব্যাংক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রয়েছে</a:t>
            </a:r>
            <a:endParaRPr lang="en-US" dirty="0" smtClean="0">
              <a:latin typeface="NikoshBAN"/>
            </a:endParaRPr>
          </a:p>
          <a:p>
            <a:pPr algn="l"/>
            <a:r>
              <a:rPr lang="en-US" dirty="0" smtClean="0">
                <a:latin typeface="NikoshBAN"/>
              </a:rPr>
              <a:t>৪।ঋন </a:t>
            </a:r>
            <a:r>
              <a:rPr lang="en-US" dirty="0" err="1" smtClean="0">
                <a:latin typeface="NikoshBAN"/>
              </a:rPr>
              <a:t>প্রাপ্তি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বয়স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কত</a:t>
            </a:r>
            <a:endParaRPr lang="en-US" dirty="0" smtClean="0">
              <a:latin typeface="NikoshBAN"/>
            </a:endParaRPr>
          </a:p>
          <a:p>
            <a:pPr algn="l"/>
            <a:r>
              <a:rPr lang="en-US" dirty="0" smtClean="0">
                <a:latin typeface="NikoshBAN"/>
              </a:rPr>
              <a:t>৫।নারী </a:t>
            </a:r>
            <a:r>
              <a:rPr lang="en-US" dirty="0" err="1" smtClean="0">
                <a:latin typeface="NikoshBAN"/>
              </a:rPr>
              <a:t>শিল্পোদ্যেয়াক্তার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ক্ষেত্রে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সর্বনিন্ম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শেয়ারহোল্ডার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কত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ভাগ</a:t>
            </a:r>
            <a:r>
              <a:rPr lang="en-US" dirty="0" smtClean="0">
                <a:latin typeface="NikoshBAN"/>
              </a:rPr>
              <a:t>।</a:t>
            </a:r>
          </a:p>
          <a:p>
            <a:pPr algn="l"/>
            <a:r>
              <a:rPr lang="en-US" dirty="0" smtClean="0">
                <a:latin typeface="NikoshBAN"/>
              </a:rPr>
              <a:t>৬।সর্ববৃহত </a:t>
            </a:r>
            <a:r>
              <a:rPr lang="en-US" dirty="0" err="1" smtClean="0">
                <a:latin typeface="NikoshBAN"/>
              </a:rPr>
              <a:t>এনজিও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সংস্থার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নাম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কি</a:t>
            </a:r>
            <a:endParaRPr lang="en-US" dirty="0">
              <a:latin typeface="NikoshBAN"/>
            </a:endParaRPr>
          </a:p>
        </p:txBody>
      </p:sp>
    </p:spTree>
  </p:cSld>
  <p:clrMapOvr>
    <a:masterClrMapping/>
  </p:clrMapOvr>
  <p:transition spd="slow" advClick="0" advTm="15000">
    <p:wipe dir="r"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81600" y="0"/>
            <a:ext cx="3962400" cy="6858000"/>
          </a:xfrm>
          <a:solidFill>
            <a:srgbClr val="002060"/>
          </a:solidFill>
        </p:spPr>
        <p:txBody>
          <a:bodyPr>
            <a:noAutofit/>
          </a:bodyPr>
          <a:lstStyle/>
          <a:p>
            <a:endParaRPr lang="en-US" sz="2400" dirty="0" smtClean="0">
              <a:latin typeface="NikoshBAN"/>
            </a:endParaRPr>
          </a:p>
          <a:p>
            <a:endParaRPr lang="en-US" sz="2400" dirty="0" smtClean="0">
              <a:latin typeface="NikoshBAN"/>
            </a:endParaRPr>
          </a:p>
          <a:p>
            <a:endParaRPr lang="en-US" sz="2400" dirty="0" smtClean="0">
              <a:latin typeface="NikoshBAN"/>
            </a:endParaRPr>
          </a:p>
          <a:p>
            <a:endParaRPr lang="en-US" sz="2400" dirty="0" smtClean="0">
              <a:latin typeface="NikoshBAN"/>
            </a:endParaRPr>
          </a:p>
          <a:p>
            <a:endParaRPr lang="en-US" sz="2400" dirty="0" smtClean="0">
              <a:latin typeface="NikoshBAN"/>
            </a:endParaRPr>
          </a:p>
          <a:p>
            <a:endParaRPr lang="en-US" sz="2400" dirty="0" smtClean="0">
              <a:latin typeface="NikoshBAN"/>
            </a:endParaRPr>
          </a:p>
          <a:p>
            <a:endParaRPr lang="en-US" sz="2400" dirty="0" smtClean="0">
              <a:latin typeface="NikoshBAN"/>
            </a:endParaRPr>
          </a:p>
          <a:p>
            <a:endParaRPr lang="en-US" sz="2400" dirty="0" smtClean="0">
              <a:latin typeface="NikoshBAN"/>
            </a:endParaRPr>
          </a:p>
          <a:p>
            <a:endParaRPr lang="en-US" sz="2400" dirty="0" smtClean="0">
              <a:latin typeface="NikoshBAN"/>
            </a:endParaRPr>
          </a:p>
          <a:p>
            <a:r>
              <a:rPr lang="en-US" sz="2400" dirty="0" err="1" smtClean="0">
                <a:latin typeface="NikoshBAN"/>
              </a:rPr>
              <a:t>মোহাম্মদ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মোরশেদ</a:t>
            </a:r>
            <a:endParaRPr lang="en-US" sz="2400" dirty="0" smtClean="0">
              <a:latin typeface="NikoshBAN"/>
            </a:endParaRPr>
          </a:p>
          <a:p>
            <a:r>
              <a:rPr lang="en-US" sz="2400" dirty="0" err="1" smtClean="0">
                <a:latin typeface="NikoshBAN"/>
              </a:rPr>
              <a:t>সহকারি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শিক্ষক</a:t>
            </a:r>
            <a:r>
              <a:rPr lang="en-US" sz="2400" dirty="0" smtClean="0">
                <a:latin typeface="NikoshBAN"/>
              </a:rPr>
              <a:t>,</a:t>
            </a:r>
          </a:p>
          <a:p>
            <a:r>
              <a:rPr lang="en-US" sz="2400" dirty="0" err="1" smtClean="0">
                <a:latin typeface="NikoshBAN"/>
              </a:rPr>
              <a:t>কোকদন্ডী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গুনাগরী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উচ্চবিদ্যালয়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smtClean="0">
                <a:latin typeface="NikoshBAN"/>
              </a:rPr>
              <a:t>,</a:t>
            </a:r>
          </a:p>
          <a:p>
            <a:r>
              <a:rPr lang="en-US" sz="2400" dirty="0" err="1" smtClean="0">
                <a:latin typeface="NikoshBAN"/>
              </a:rPr>
              <a:t>বাঁশখালী</a:t>
            </a:r>
            <a:r>
              <a:rPr lang="en-US" sz="2400" dirty="0" smtClean="0">
                <a:latin typeface="NikoshBAN"/>
              </a:rPr>
              <a:t>– </a:t>
            </a:r>
            <a:r>
              <a:rPr lang="en-US" sz="2400" dirty="0" err="1" smtClean="0">
                <a:latin typeface="NikoshBAN"/>
              </a:rPr>
              <a:t>চট্টগ্রাম</a:t>
            </a:r>
            <a:r>
              <a:rPr lang="en-US" sz="2400" dirty="0" smtClean="0">
                <a:latin typeface="NikoshBAN"/>
              </a:rPr>
              <a:t>।</a:t>
            </a:r>
            <a:endParaRPr lang="en-US" sz="2400" dirty="0" smtClean="0">
              <a:latin typeface="NikoshBAN"/>
            </a:endParaRPr>
          </a:p>
          <a:p>
            <a:endParaRPr lang="en-US" sz="2400" dirty="0">
              <a:latin typeface="NikoshBAN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5715000" y="533400"/>
            <a:ext cx="2971800" cy="2895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447800"/>
            <a:ext cx="5257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0" y="0"/>
            <a:ext cx="51816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0" y="1"/>
            <a:ext cx="5257800" cy="1447799"/>
          </a:xfrm>
          <a:prstGeom prst="flowChart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54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NikoshBAN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NikoshBAN"/>
                <a:ea typeface="+mn-ea"/>
                <a:cs typeface="+mn-cs"/>
              </a:rPr>
              <a:t>পাঠ পরিচিতি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NikoshBAN"/>
              <a:ea typeface="+mn-ea"/>
              <a:cs typeface="+mn-cs"/>
            </a:endParaRPr>
          </a:p>
        </p:txBody>
      </p:sp>
      <p:sp>
        <p:nvSpPr>
          <p:cNvPr id="13" name="Flowchart: Process 12"/>
          <p:cNvSpPr/>
          <p:nvPr/>
        </p:nvSpPr>
        <p:spPr>
          <a:xfrm>
            <a:off x="0" y="2362200"/>
            <a:ext cx="5257800" cy="4495800"/>
          </a:xfrm>
          <a:prstGeom prst="flowChartProcess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/>
              </a:rPr>
              <a:t>ব্যবসায়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উদ্যোগ</a:t>
            </a:r>
            <a:endParaRPr lang="en-US" sz="4800" dirty="0" smtClean="0">
              <a:latin typeface="NikoshBAN"/>
            </a:endParaRPr>
          </a:p>
          <a:p>
            <a:pPr algn="ctr"/>
            <a:r>
              <a:rPr lang="en-US" sz="4800" dirty="0" err="1" smtClean="0">
                <a:latin typeface="NikoshBAN"/>
              </a:rPr>
              <a:t>শ্রেনি</a:t>
            </a:r>
            <a:r>
              <a:rPr lang="en-US" sz="4800" dirty="0" smtClean="0">
                <a:latin typeface="NikoshBAN"/>
              </a:rPr>
              <a:t> – </a:t>
            </a:r>
            <a:r>
              <a:rPr lang="en-US" sz="4800" dirty="0" err="1" smtClean="0">
                <a:latin typeface="NikoshBAN"/>
              </a:rPr>
              <a:t>দশম</a:t>
            </a:r>
            <a:endParaRPr lang="en-US" sz="4800" dirty="0" smtClean="0">
              <a:latin typeface="NikoshBAN"/>
            </a:endParaRPr>
          </a:p>
          <a:p>
            <a:pPr algn="ctr"/>
            <a:r>
              <a:rPr lang="en-US" sz="4800" dirty="0" err="1" smtClean="0">
                <a:latin typeface="NikoshBAN"/>
              </a:rPr>
              <a:t>অধ্যায়</a:t>
            </a:r>
            <a:r>
              <a:rPr lang="en-US" sz="4800" dirty="0" smtClean="0">
                <a:latin typeface="NikoshBAN"/>
              </a:rPr>
              <a:t> - </a:t>
            </a:r>
            <a:r>
              <a:rPr lang="en-US" sz="4800" dirty="0" err="1" smtClean="0">
                <a:latin typeface="NikoshBAN"/>
              </a:rPr>
              <a:t>দশম</a:t>
            </a:r>
            <a:endParaRPr lang="en-US" sz="4800" dirty="0" smtClean="0">
              <a:latin typeface="NikoshBAN"/>
            </a:endParaRPr>
          </a:p>
          <a:p>
            <a:pPr algn="ctr"/>
            <a:r>
              <a:rPr lang="en-US" sz="4800" dirty="0" err="1" smtClean="0">
                <a:latin typeface="NikoshBAN"/>
              </a:rPr>
              <a:t>পাঠ</a:t>
            </a:r>
            <a:r>
              <a:rPr lang="en-US" sz="4800" dirty="0" smtClean="0">
                <a:latin typeface="NikoshBAN"/>
              </a:rPr>
              <a:t> – ৪র্থ</a:t>
            </a:r>
          </a:p>
          <a:p>
            <a:pPr algn="ctr"/>
            <a:r>
              <a:rPr lang="en-US" sz="4800" dirty="0" err="1" smtClean="0">
                <a:latin typeface="NikoshBAN"/>
              </a:rPr>
              <a:t>সময়</a:t>
            </a:r>
            <a:r>
              <a:rPr lang="en-US" sz="4800" dirty="0" smtClean="0">
                <a:latin typeface="NikoshBAN"/>
              </a:rPr>
              <a:t> – ৪৫ </a:t>
            </a:r>
            <a:r>
              <a:rPr lang="en-US" sz="4800" dirty="0" err="1" smtClean="0">
                <a:latin typeface="NikoshBAN"/>
              </a:rPr>
              <a:t>মিনিট</a:t>
            </a:r>
            <a:endParaRPr lang="en-US" sz="4800" dirty="0">
              <a:latin typeface="NikoshBAN"/>
            </a:endParaRPr>
          </a:p>
        </p:txBody>
      </p:sp>
      <p:pic>
        <p:nvPicPr>
          <p:cNvPr id="10" name="Picture 9" descr="MURSHED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5000" y="533400"/>
            <a:ext cx="2971800" cy="2895600"/>
          </a:xfrm>
          <a:prstGeom prst="rect">
            <a:avLst/>
          </a:prstGeom>
        </p:spPr>
      </p:pic>
    </p:spTree>
  </p:cSld>
  <p:clrMapOvr>
    <a:masterClrMapping/>
  </p:clrMapOvr>
  <p:transition advClick="0" advTm="14000">
    <p:cut thruBlk="1"/>
    <p:sndAc>
      <p:stSnd>
        <p:snd r:embed="rId3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2" grpId="0" animBg="1"/>
      <p:bldP spid="1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209799"/>
          </a:xfrm>
          <a:solidFill>
            <a:srgbClr val="FFFF00"/>
          </a:solidFill>
        </p:spPr>
        <p:txBody>
          <a:bodyPr/>
          <a:lstStyle/>
          <a:p>
            <a:r>
              <a:rPr lang="en-US" dirty="0" err="1" smtClean="0">
                <a:latin typeface="NikoshBAN"/>
              </a:rPr>
              <a:t>দলীয়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কাজ</a:t>
            </a:r>
            <a:endParaRPr lang="en-US" dirty="0">
              <a:latin typeface="NikoshBAN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0" y="2209800"/>
            <a:ext cx="9144000" cy="4876800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endParaRPr lang="en-US" sz="4000" dirty="0" smtClean="0">
              <a:latin typeface="NikoshBAN"/>
            </a:endParaRPr>
          </a:p>
          <a:p>
            <a:r>
              <a:rPr lang="en-US" sz="4000" dirty="0" smtClean="0">
                <a:latin typeface="NikoshBAN"/>
              </a:rPr>
              <a:t>১।ঋন </a:t>
            </a:r>
            <a:r>
              <a:rPr lang="en-US" sz="4000" dirty="0" err="1" smtClean="0">
                <a:latin typeface="NikoshBAN"/>
              </a:rPr>
              <a:t>প্রাপ্তির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যোগ্যতাগুলো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লেখ</a:t>
            </a:r>
            <a:r>
              <a:rPr lang="en-US" sz="4000" dirty="0" smtClean="0">
                <a:latin typeface="NikoshBAN"/>
              </a:rPr>
              <a:t>।</a:t>
            </a:r>
          </a:p>
          <a:p>
            <a:r>
              <a:rPr lang="en-US" sz="4000" dirty="0" smtClean="0">
                <a:latin typeface="NikoshBAN"/>
              </a:rPr>
              <a:t>২।ব্র্যাকের </a:t>
            </a:r>
            <a:r>
              <a:rPr lang="en-US" sz="4000" dirty="0" err="1" smtClean="0">
                <a:latin typeface="NikoshBAN"/>
              </a:rPr>
              <a:t>বিপনি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কেন্দ্রগুলোর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ব্যাখ্যা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কর</a:t>
            </a:r>
            <a:r>
              <a:rPr lang="en-US" sz="4000" dirty="0" smtClean="0">
                <a:latin typeface="NikoshBAN"/>
              </a:rPr>
              <a:t>।</a:t>
            </a:r>
            <a:endParaRPr lang="en-US" sz="4000" dirty="0">
              <a:latin typeface="NikoshBAN"/>
            </a:endParaRPr>
          </a:p>
        </p:txBody>
      </p:sp>
    </p:spTree>
  </p:cSld>
  <p:clrMapOvr>
    <a:masterClrMapping/>
  </p:clrMapOvr>
  <p:transition spd="slow" advClick="0" advTm="10000">
    <p:cut thruBlk="1"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57400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5400" dirty="0" err="1" smtClean="0">
                <a:latin typeface="NikoshBAN"/>
              </a:rPr>
              <a:t>বাড়ির</a:t>
            </a:r>
            <a:r>
              <a:rPr lang="en-US" sz="5400" dirty="0" smtClean="0">
                <a:latin typeface="NikoshBAN"/>
              </a:rPr>
              <a:t> </a:t>
            </a:r>
            <a:r>
              <a:rPr lang="en-US" sz="5400" dirty="0" err="1" smtClean="0">
                <a:latin typeface="NikoshBAN"/>
              </a:rPr>
              <a:t>কাজ</a:t>
            </a:r>
            <a:endParaRPr lang="en-US" sz="5400" dirty="0">
              <a:latin typeface="NikoshBAN"/>
            </a:endParaRPr>
          </a:p>
        </p:txBody>
      </p:sp>
      <p:sp>
        <p:nvSpPr>
          <p:cNvPr id="4" name="Subtitle 2"/>
          <p:cNvSpPr>
            <a:spLocks noGrp="1"/>
          </p:cNvSpPr>
          <p:nvPr>
            <p:ph idx="1"/>
          </p:nvPr>
        </p:nvSpPr>
        <p:spPr>
          <a:xfrm>
            <a:off x="0" y="2133600"/>
            <a:ext cx="9144000" cy="4724400"/>
          </a:xfrm>
          <a:blipFill>
            <a:blip r:embed="rId4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>
                <a:latin typeface="NikoshBAN"/>
              </a:rPr>
              <a:t>  </a:t>
            </a:r>
            <a:r>
              <a:rPr lang="en-US" sz="4800" dirty="0" err="1" smtClean="0">
                <a:latin typeface="NikoshBAN"/>
              </a:rPr>
              <a:t>উন্নয়নে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সহায়ক</a:t>
            </a:r>
            <a:r>
              <a:rPr lang="en-US" sz="4800" dirty="0" smtClean="0">
                <a:latin typeface="NikoshBAN"/>
              </a:rPr>
              <a:t>  </a:t>
            </a:r>
            <a:r>
              <a:rPr lang="en-US" sz="4800" dirty="0" err="1" smtClean="0">
                <a:latin typeface="NikoshBAN"/>
              </a:rPr>
              <a:t>সরকারি</a:t>
            </a:r>
            <a:r>
              <a:rPr lang="en-US" sz="4800" dirty="0" smtClean="0">
                <a:latin typeface="NikoshBAN"/>
              </a:rPr>
              <a:t> ও </a:t>
            </a:r>
            <a:r>
              <a:rPr lang="en-US" sz="4800" dirty="0" err="1" smtClean="0">
                <a:latin typeface="NikoshBAN"/>
              </a:rPr>
              <a:t>বেসরকারি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খাতগুলোর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সংক্ষিপ্ত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ব্যাখ্যা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কর</a:t>
            </a:r>
            <a:endParaRPr lang="en-US" sz="4800" dirty="0">
              <a:latin typeface="NikoshBAN"/>
            </a:endParaRPr>
          </a:p>
        </p:txBody>
      </p:sp>
    </p:spTree>
  </p:cSld>
  <p:clrMapOvr>
    <a:masterClrMapping/>
  </p:clrMapOvr>
  <p:transition spd="slow" advClick="0" advTm="15000">
    <p:pull dir="d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7 -0.21112 L -0.01667 0.1222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51 -0.15556 L -0.00851 0.1777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uiExpand="1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D:\Users\shohag\Desktop\Removable Disk\New folder\Facebook\FB_IMG_1465284353255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2209800"/>
            <a:ext cx="9144000" cy="4648200"/>
          </a:xfrm>
          <a:prstGeom prst="rect">
            <a:avLst/>
          </a:prstGeom>
          <a:solidFill>
            <a:srgbClr val="00B050"/>
          </a:solidFill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209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8000" dirty="0" err="1" smtClean="0">
                <a:latin typeface="NikoshBAN"/>
              </a:rPr>
              <a:t>ধন্যবাদ</a:t>
            </a:r>
            <a:endParaRPr lang="en-US" sz="8000" dirty="0">
              <a:latin typeface="NikoshBAN"/>
            </a:endParaRPr>
          </a:p>
        </p:txBody>
      </p:sp>
    </p:spTree>
  </p:cSld>
  <p:clrMapOvr>
    <a:masterClrMapping/>
  </p:clrMapOvr>
  <p:transition spd="slow" advClick="0" advTm="15000">
    <p:wipe dir="r"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478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NikoshBAN"/>
              </a:rPr>
              <a:t>আজকের</a:t>
            </a:r>
            <a:r>
              <a:rPr lang="en-US" sz="6000" dirty="0" smtClean="0">
                <a:latin typeface="NikoshBAN"/>
              </a:rPr>
              <a:t> </a:t>
            </a:r>
            <a:r>
              <a:rPr lang="en-US" sz="6000" dirty="0" err="1" smtClean="0">
                <a:latin typeface="NikoshBAN"/>
              </a:rPr>
              <a:t>পাঠ</a:t>
            </a:r>
            <a:r>
              <a:rPr lang="en-US" sz="6000" dirty="0" smtClean="0">
                <a:latin typeface="NikoshBAN"/>
              </a:rPr>
              <a:t> -</a:t>
            </a:r>
            <a:endParaRPr lang="en-US" sz="6000" dirty="0">
              <a:latin typeface="NikoshB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05400"/>
            <a:ext cx="9144000" cy="1752600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4800" dirty="0" err="1" smtClean="0">
                <a:latin typeface="NikoshBAN"/>
              </a:rPr>
              <a:t>ব্যবসায়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উদে্যাগ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উন্নয়নে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সহায়ক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সেবা</a:t>
            </a:r>
            <a:endParaRPr lang="en-US" sz="4800" dirty="0">
              <a:latin typeface="NikoshBAN"/>
            </a:endParaRPr>
          </a:p>
        </p:txBody>
      </p:sp>
      <p:pic>
        <p:nvPicPr>
          <p:cNvPr id="4" name="Picture 2" descr="D:\Users\shohag\Desktop\Removable Disk\New folder\Download\ArticleImages%5C127387_001_1615_119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53148" y="1447800"/>
            <a:ext cx="6690851" cy="3657600"/>
          </a:xfrm>
          <a:prstGeom prst="rect">
            <a:avLst/>
          </a:prstGeom>
          <a:noFill/>
        </p:spPr>
      </p:pic>
      <p:pic>
        <p:nvPicPr>
          <p:cNvPr id="1026" name="Picture 2" descr="D:\Users\shohag\Desktop\Deen Islam\Deen Islam\Download\images_26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447800"/>
            <a:ext cx="2438400" cy="35814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>
    <p:wipe dir="r"/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288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n-US" sz="6600" dirty="0" err="1" smtClean="0">
                <a:latin typeface="NikoshBAN"/>
              </a:rPr>
              <a:t>শিখন</a:t>
            </a:r>
            <a:r>
              <a:rPr lang="en-US" sz="6600" dirty="0" smtClean="0">
                <a:latin typeface="NikoshBAN"/>
              </a:rPr>
              <a:t> </a:t>
            </a:r>
            <a:r>
              <a:rPr lang="en-US" sz="6600" dirty="0" err="1" smtClean="0">
                <a:latin typeface="NikoshBAN"/>
              </a:rPr>
              <a:t>ফল</a:t>
            </a:r>
            <a:endParaRPr lang="en-US" sz="6600" dirty="0">
              <a:latin typeface="NikoshB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9144000" cy="5105400"/>
          </a:xfrm>
          <a:solidFill>
            <a:srgbClr val="002060"/>
          </a:solidFill>
        </p:spPr>
        <p:txBody>
          <a:bodyPr>
            <a:noAutofit/>
          </a:bodyPr>
          <a:lstStyle/>
          <a:p>
            <a:pPr algn="l"/>
            <a:endParaRPr lang="en-US" dirty="0" smtClean="0">
              <a:latin typeface="NikoshBAN"/>
            </a:endParaRPr>
          </a:p>
          <a:p>
            <a:pPr algn="l"/>
            <a:r>
              <a:rPr lang="en-US" dirty="0" smtClean="0">
                <a:latin typeface="NikoshBAN"/>
              </a:rPr>
              <a:t>১। </a:t>
            </a:r>
            <a:r>
              <a:rPr lang="en-US" dirty="0" err="1" smtClean="0">
                <a:latin typeface="NikoshBAN"/>
              </a:rPr>
              <a:t>সহায়ক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সেবা্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কি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তা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ব্যাখ্যা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করতে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পারবে</a:t>
            </a:r>
            <a:endParaRPr lang="en-US" dirty="0" smtClean="0">
              <a:latin typeface="NikoshBAN"/>
            </a:endParaRPr>
          </a:p>
          <a:p>
            <a:pPr algn="l"/>
            <a:r>
              <a:rPr lang="en-US" dirty="0" smtClean="0">
                <a:latin typeface="NikoshBAN"/>
              </a:rPr>
              <a:t>২।দেশের </a:t>
            </a:r>
            <a:r>
              <a:rPr lang="en-US" dirty="0" err="1" smtClean="0">
                <a:latin typeface="NikoshBAN"/>
              </a:rPr>
              <a:t>শিল্প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খাতের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উন্নয়নে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বিভিন্ন</a:t>
            </a:r>
            <a:r>
              <a:rPr lang="en-US" dirty="0" smtClean="0">
                <a:latin typeface="NikoshBAN"/>
              </a:rPr>
              <a:t>  </a:t>
            </a:r>
            <a:r>
              <a:rPr lang="en-US" dirty="0" err="1" smtClean="0">
                <a:latin typeface="NikoshBAN"/>
              </a:rPr>
              <a:t>খাতের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অবদান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বিশ্লেষন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করতে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পারবে</a:t>
            </a:r>
            <a:endParaRPr lang="en-US" dirty="0" smtClean="0">
              <a:latin typeface="NikoshBAN"/>
            </a:endParaRPr>
          </a:p>
          <a:p>
            <a:pPr algn="l"/>
            <a:r>
              <a:rPr lang="en-US" dirty="0" smtClean="0">
                <a:latin typeface="NikoshBAN"/>
              </a:rPr>
              <a:t>৩।ঋন </a:t>
            </a:r>
            <a:r>
              <a:rPr lang="en-US" dirty="0" err="1" smtClean="0">
                <a:latin typeface="NikoshBAN"/>
              </a:rPr>
              <a:t>প্রাপ্তির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যোগ্যতা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বিশ্লেষন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করতে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পারবে</a:t>
            </a:r>
            <a:endParaRPr lang="en-US" dirty="0" smtClean="0">
              <a:latin typeface="NikoshBAN"/>
            </a:endParaRPr>
          </a:p>
          <a:p>
            <a:pPr algn="l"/>
            <a:r>
              <a:rPr lang="en-US" dirty="0" smtClean="0">
                <a:latin typeface="NikoshBAN"/>
              </a:rPr>
              <a:t>৪।সহায়ক </a:t>
            </a:r>
            <a:r>
              <a:rPr lang="en-US" dirty="0" err="1" smtClean="0">
                <a:latin typeface="NikoshBAN"/>
              </a:rPr>
              <a:t>সেবায়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বিভিন্ন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এনজিও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সংস্থার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অবদান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বিশ্লেষন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করতে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পারবে</a:t>
            </a:r>
            <a:endParaRPr lang="en-US" dirty="0">
              <a:latin typeface="NikoshBAN"/>
            </a:endParaRPr>
          </a:p>
        </p:txBody>
      </p:sp>
    </p:spTree>
  </p:cSld>
  <p:clrMapOvr>
    <a:masterClrMapping/>
  </p:clrMapOvr>
  <p:transition spd="slow" advClick="0" advTm="15000">
    <p:fade thruBlk="1"/>
    <p:sndAc>
      <p:stSnd>
        <p:snd r:embed="rId3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6000" b="1" dirty="0" err="1" smtClean="0">
                <a:latin typeface="NikoshBAN"/>
              </a:rPr>
              <a:t>সহায়ক</a:t>
            </a:r>
            <a:r>
              <a:rPr lang="en-US" sz="6000" b="1" dirty="0" smtClean="0">
                <a:latin typeface="NikoshBAN"/>
              </a:rPr>
              <a:t> </a:t>
            </a:r>
            <a:r>
              <a:rPr lang="en-US" sz="6000" b="1" dirty="0" err="1" smtClean="0">
                <a:latin typeface="NikoshBAN"/>
              </a:rPr>
              <a:t>সেবার</a:t>
            </a:r>
            <a:r>
              <a:rPr lang="en-US" sz="6000" b="1" dirty="0" smtClean="0">
                <a:latin typeface="NikoshBAN"/>
              </a:rPr>
              <a:t> </a:t>
            </a:r>
            <a:r>
              <a:rPr lang="en-US" sz="6000" b="1" dirty="0" err="1" smtClean="0">
                <a:latin typeface="NikoshBAN"/>
              </a:rPr>
              <a:t>প্রকার</a:t>
            </a:r>
            <a:r>
              <a:rPr lang="en-US" sz="6000" b="1" dirty="0" smtClean="0">
                <a:latin typeface="NikoshBAN"/>
              </a:rPr>
              <a:t> </a:t>
            </a:r>
            <a:r>
              <a:rPr lang="en-US" sz="6000" b="1" dirty="0" err="1" smtClean="0">
                <a:latin typeface="NikoshBAN"/>
              </a:rPr>
              <a:t>ভেদঃ</a:t>
            </a:r>
            <a:r>
              <a:rPr lang="en-US" sz="6000" b="1" dirty="0" smtClean="0">
                <a:latin typeface="NikoshBAN"/>
              </a:rPr>
              <a:t>-  </a:t>
            </a:r>
            <a:r>
              <a:rPr lang="en-US" sz="3200" b="1" dirty="0" smtClean="0">
                <a:latin typeface="NikoshBAN"/>
              </a:rPr>
              <a:t/>
            </a:r>
            <a:br>
              <a:rPr lang="en-US" sz="3200" b="1" dirty="0" smtClean="0">
                <a:latin typeface="NikoshBAN"/>
              </a:rPr>
            </a:br>
            <a:r>
              <a:rPr lang="en-US" sz="3200" b="1" i="1" dirty="0" smtClean="0">
                <a:latin typeface="NikoshBAN"/>
              </a:rPr>
              <a:t> </a:t>
            </a:r>
            <a:r>
              <a:rPr lang="en-US" sz="3100" b="1" i="1" dirty="0" smtClean="0">
                <a:latin typeface="NikoshBAN"/>
              </a:rPr>
              <a:t>১।উদ্দীপনামুলক - </a:t>
            </a:r>
            <a:r>
              <a:rPr lang="en-US" sz="3100" i="1" dirty="0" err="1" smtClean="0">
                <a:latin typeface="NikoshBAN"/>
              </a:rPr>
              <a:t>অনুপ্রেরনামুলক</a:t>
            </a:r>
            <a:r>
              <a:rPr lang="en-US" sz="3100" i="1" dirty="0" smtClean="0">
                <a:latin typeface="NikoshBAN"/>
              </a:rPr>
              <a:t>   </a:t>
            </a:r>
            <a:r>
              <a:rPr lang="en-US" sz="3100" i="1" dirty="0" err="1" smtClean="0">
                <a:latin typeface="NikoshBAN"/>
              </a:rPr>
              <a:t>প্রশিক্ষন,বিনিয়োগে</a:t>
            </a:r>
            <a:r>
              <a:rPr lang="en-US" sz="3100" i="1" dirty="0" smtClean="0">
                <a:latin typeface="NikoshBAN"/>
              </a:rPr>
              <a:t> </a:t>
            </a:r>
            <a:r>
              <a:rPr lang="en-US" sz="3100" i="1" dirty="0" err="1" smtClean="0">
                <a:latin typeface="NikoshBAN"/>
              </a:rPr>
              <a:t>অনুপ্রেরনা</a:t>
            </a:r>
            <a:r>
              <a:rPr lang="en-US" sz="3100" i="1" dirty="0" smtClean="0">
                <a:latin typeface="NikoshBAN"/>
              </a:rPr>
              <a:t> </a:t>
            </a:r>
            <a:r>
              <a:rPr lang="en-US" sz="3100" i="1" dirty="0" err="1" smtClean="0">
                <a:latin typeface="NikoshBAN"/>
              </a:rPr>
              <a:t>দান,কারিগরি</a:t>
            </a:r>
            <a:r>
              <a:rPr lang="en-US" sz="3100" i="1" dirty="0" smtClean="0">
                <a:latin typeface="NikoshBAN"/>
              </a:rPr>
              <a:t> ও </a:t>
            </a:r>
            <a:r>
              <a:rPr lang="en-US" sz="3100" i="1" dirty="0" err="1" smtClean="0">
                <a:latin typeface="NikoshBAN"/>
              </a:rPr>
              <a:t>অর্থনৈতিক</a:t>
            </a:r>
            <a:r>
              <a:rPr lang="en-US" sz="3100" i="1" dirty="0" smtClean="0">
                <a:latin typeface="NikoshBAN"/>
              </a:rPr>
              <a:t> </a:t>
            </a:r>
            <a:r>
              <a:rPr lang="en-US" sz="3100" i="1" dirty="0" err="1" smtClean="0">
                <a:latin typeface="NikoshBAN"/>
              </a:rPr>
              <a:t>বিষয়ে</a:t>
            </a:r>
            <a:r>
              <a:rPr lang="en-US" sz="3100" i="1" dirty="0" smtClean="0">
                <a:latin typeface="NikoshBAN"/>
              </a:rPr>
              <a:t> </a:t>
            </a:r>
            <a:r>
              <a:rPr lang="en-US" sz="3100" i="1" dirty="0" err="1" smtClean="0">
                <a:latin typeface="NikoshBAN"/>
              </a:rPr>
              <a:t>তথ্য</a:t>
            </a:r>
            <a:r>
              <a:rPr lang="en-US" sz="3100" i="1" dirty="0" smtClean="0">
                <a:latin typeface="NikoshBAN"/>
              </a:rPr>
              <a:t> </a:t>
            </a:r>
            <a:r>
              <a:rPr lang="en-US" sz="3100" i="1" dirty="0" err="1" smtClean="0">
                <a:latin typeface="NikoshBAN"/>
              </a:rPr>
              <a:t>সরবরাহ</a:t>
            </a:r>
            <a:r>
              <a:rPr lang="en-US" sz="3100" i="1" dirty="0" smtClean="0">
                <a:latin typeface="NikoshBAN"/>
              </a:rPr>
              <a:t> ও </a:t>
            </a:r>
            <a:r>
              <a:rPr lang="en-US" sz="3100" i="1" dirty="0" err="1" smtClean="0">
                <a:latin typeface="NikoshBAN"/>
              </a:rPr>
              <a:t>পরার্মশ</a:t>
            </a:r>
            <a:r>
              <a:rPr lang="en-US" sz="3100" i="1" dirty="0" smtClean="0">
                <a:latin typeface="NikoshBAN"/>
              </a:rPr>
              <a:t> </a:t>
            </a:r>
            <a:r>
              <a:rPr lang="en-US" sz="3100" i="1" dirty="0" err="1" smtClean="0">
                <a:latin typeface="NikoshBAN"/>
              </a:rPr>
              <a:t>দান</a:t>
            </a:r>
            <a:r>
              <a:rPr lang="en-US" sz="3100" i="1" dirty="0" smtClean="0">
                <a:latin typeface="NikoshBAN"/>
              </a:rPr>
              <a:t> ,</a:t>
            </a:r>
            <a:r>
              <a:rPr lang="en-US" sz="3100" i="1" dirty="0" err="1" smtClean="0">
                <a:latin typeface="NikoshBAN"/>
              </a:rPr>
              <a:t>সরকারি</a:t>
            </a:r>
            <a:r>
              <a:rPr lang="en-US" sz="3100" i="1" dirty="0" smtClean="0">
                <a:latin typeface="NikoshBAN"/>
              </a:rPr>
              <a:t> </a:t>
            </a:r>
            <a:r>
              <a:rPr lang="en-US" sz="3100" i="1" dirty="0" err="1" smtClean="0">
                <a:latin typeface="NikoshBAN"/>
              </a:rPr>
              <a:t>সাহায্য-সহযোগিতা</a:t>
            </a:r>
            <a:r>
              <a:rPr lang="en-US" sz="3100" i="1" dirty="0" smtClean="0">
                <a:latin typeface="NikoshBAN"/>
              </a:rPr>
              <a:t> </a:t>
            </a:r>
            <a:r>
              <a:rPr lang="en-US" sz="3100" i="1" dirty="0" err="1" smtClean="0">
                <a:latin typeface="NikoshBAN"/>
              </a:rPr>
              <a:t>সম্প্রর্কে</a:t>
            </a:r>
            <a:r>
              <a:rPr lang="en-US" sz="3100" i="1" dirty="0" smtClean="0">
                <a:latin typeface="NikoshBAN"/>
              </a:rPr>
              <a:t> </a:t>
            </a:r>
            <a:r>
              <a:rPr lang="en-US" sz="3100" i="1" dirty="0" err="1" smtClean="0">
                <a:latin typeface="NikoshBAN"/>
              </a:rPr>
              <a:t>ব্যাপক</a:t>
            </a:r>
            <a:r>
              <a:rPr lang="en-US" sz="3100" i="1" dirty="0" smtClean="0">
                <a:latin typeface="NikoshBAN"/>
              </a:rPr>
              <a:t> </a:t>
            </a:r>
            <a:r>
              <a:rPr lang="en-US" sz="3100" i="1" dirty="0" err="1" smtClean="0">
                <a:latin typeface="NikoshBAN"/>
              </a:rPr>
              <a:t>প্রচার</a:t>
            </a:r>
            <a:r>
              <a:rPr lang="en-US" sz="3100" i="1" dirty="0" smtClean="0">
                <a:latin typeface="NikoshBAN"/>
              </a:rPr>
              <a:t> </a:t>
            </a:r>
            <a:r>
              <a:rPr lang="en-US" sz="3100" i="1" dirty="0" err="1" smtClean="0">
                <a:latin typeface="NikoshBAN"/>
              </a:rPr>
              <a:t>ইত্যাদি</a:t>
            </a:r>
            <a:r>
              <a:rPr lang="en-US" sz="3100" i="1" dirty="0" smtClean="0">
                <a:latin typeface="NikoshBAN"/>
              </a:rPr>
              <a:t> </a:t>
            </a:r>
            <a:r>
              <a:rPr lang="en-US" sz="3100" i="1" dirty="0" err="1" smtClean="0">
                <a:latin typeface="NikoshBAN"/>
              </a:rPr>
              <a:t>উদ্দীপনামুলক</a:t>
            </a:r>
            <a:r>
              <a:rPr lang="en-US" sz="3100" i="1" dirty="0" smtClean="0">
                <a:latin typeface="NikoshBAN"/>
              </a:rPr>
              <a:t> </a:t>
            </a:r>
            <a:r>
              <a:rPr lang="en-US" sz="3100" i="1" dirty="0" err="1" smtClean="0">
                <a:latin typeface="NikoshBAN"/>
              </a:rPr>
              <a:t>সহায়তা</a:t>
            </a:r>
            <a:r>
              <a:rPr lang="en-US" sz="3100" i="1" dirty="0" smtClean="0">
                <a:latin typeface="NikoshBAN"/>
              </a:rPr>
              <a:t> ।</a:t>
            </a:r>
            <a:br>
              <a:rPr lang="en-US" sz="3100" i="1" dirty="0" smtClean="0">
                <a:latin typeface="NikoshBAN"/>
              </a:rPr>
            </a:br>
            <a:r>
              <a:rPr lang="en-US" sz="3100" b="1" i="1" dirty="0" smtClean="0">
                <a:latin typeface="NikoshBAN"/>
              </a:rPr>
              <a:t>২।সমর্থনমুলক </a:t>
            </a:r>
            <a:r>
              <a:rPr lang="en-US" sz="3100" i="1" dirty="0" smtClean="0">
                <a:latin typeface="NikoshBAN"/>
              </a:rPr>
              <a:t>- </a:t>
            </a:r>
            <a:r>
              <a:rPr lang="en-US" sz="3100" i="1" u="sng" dirty="0" err="1" smtClean="0">
                <a:latin typeface="NikoshBAN"/>
              </a:rPr>
              <a:t>শিল্প</a:t>
            </a:r>
            <a:r>
              <a:rPr lang="en-US" sz="3100" i="1" u="sng" dirty="0" smtClean="0">
                <a:latin typeface="NikoshBAN"/>
              </a:rPr>
              <a:t> </a:t>
            </a:r>
            <a:r>
              <a:rPr lang="en-US" sz="3100" i="1" u="sng" dirty="0" err="1" smtClean="0">
                <a:latin typeface="NikoshBAN"/>
              </a:rPr>
              <a:t>স্থাপন,পরিচালনা,সম্পদ</a:t>
            </a:r>
            <a:r>
              <a:rPr lang="en-US" sz="3100" i="1" u="sng" dirty="0" smtClean="0">
                <a:latin typeface="NikoshBAN"/>
              </a:rPr>
              <a:t> </a:t>
            </a:r>
            <a:r>
              <a:rPr lang="en-US" sz="3100" i="1" u="sng" dirty="0" err="1" smtClean="0">
                <a:latin typeface="NikoshBAN"/>
              </a:rPr>
              <a:t>ব্যবহার</a:t>
            </a:r>
            <a:r>
              <a:rPr lang="en-US" sz="3100" i="1" u="sng" dirty="0" smtClean="0">
                <a:latin typeface="NikoshBAN"/>
              </a:rPr>
              <a:t> ও </a:t>
            </a:r>
            <a:r>
              <a:rPr lang="en-US" sz="3100" i="1" u="sng" dirty="0" err="1" smtClean="0">
                <a:latin typeface="NikoshBAN"/>
              </a:rPr>
              <a:t>বিভিন্ন</a:t>
            </a:r>
            <a:r>
              <a:rPr lang="en-US" sz="3100" i="1" u="sng" dirty="0" smtClean="0">
                <a:latin typeface="NikoshBAN"/>
              </a:rPr>
              <a:t> </a:t>
            </a:r>
            <a:r>
              <a:rPr lang="en-US" sz="3100" i="1" u="sng" dirty="0" err="1" smtClean="0">
                <a:latin typeface="NikoshBAN"/>
              </a:rPr>
              <a:t>ধরনের</a:t>
            </a:r>
            <a:r>
              <a:rPr lang="en-US" sz="3100" i="1" u="sng" dirty="0" smtClean="0">
                <a:latin typeface="NikoshBAN"/>
              </a:rPr>
              <a:t> </a:t>
            </a:r>
            <a:r>
              <a:rPr lang="en-US" sz="3100" i="1" u="sng" dirty="0" err="1" smtClean="0">
                <a:latin typeface="NikoshBAN"/>
              </a:rPr>
              <a:t>সুবিধা</a:t>
            </a:r>
            <a:r>
              <a:rPr lang="en-US" sz="3100" i="1" u="sng" dirty="0" smtClean="0">
                <a:latin typeface="NikoshBAN"/>
              </a:rPr>
              <a:t> </a:t>
            </a:r>
            <a:r>
              <a:rPr lang="en-US" sz="3100" i="1" u="sng" dirty="0" err="1" smtClean="0">
                <a:latin typeface="NikoshBAN"/>
              </a:rPr>
              <a:t>সমর্থনমুলক</a:t>
            </a:r>
            <a:r>
              <a:rPr lang="en-US" sz="3100" i="1" u="sng" dirty="0" smtClean="0">
                <a:latin typeface="NikoshBAN"/>
              </a:rPr>
              <a:t> </a:t>
            </a:r>
            <a:r>
              <a:rPr lang="en-US" sz="3100" i="1" u="sng" dirty="0" err="1" smtClean="0">
                <a:latin typeface="NikoshBAN"/>
              </a:rPr>
              <a:t>সহায়তা</a:t>
            </a:r>
            <a:r>
              <a:rPr lang="en-US" sz="3100" i="1" u="sng" dirty="0" smtClean="0">
                <a:latin typeface="NikoshBAN"/>
              </a:rPr>
              <a:t>।</a:t>
            </a:r>
            <a:r>
              <a:rPr lang="en-US" sz="3100" b="1" i="1" dirty="0" smtClean="0">
                <a:latin typeface="NikoshBAN"/>
              </a:rPr>
              <a:t/>
            </a:r>
            <a:br>
              <a:rPr lang="en-US" sz="3100" b="1" i="1" dirty="0" smtClean="0">
                <a:latin typeface="NikoshBAN"/>
              </a:rPr>
            </a:br>
            <a:r>
              <a:rPr lang="en-US" sz="3100" b="1" i="1" dirty="0" smtClean="0">
                <a:latin typeface="NikoshBAN"/>
              </a:rPr>
              <a:t>৩।সংরক্ষনমূলক</a:t>
            </a:r>
            <a:r>
              <a:rPr lang="en-US" sz="3100" i="1" dirty="0" smtClean="0">
                <a:latin typeface="NikoshBAN"/>
              </a:rPr>
              <a:t>- </a:t>
            </a:r>
            <a:r>
              <a:rPr lang="en-US" sz="3100" i="1" dirty="0" err="1" smtClean="0">
                <a:latin typeface="NikoshBAN"/>
              </a:rPr>
              <a:t>ব্যবসায়ের</a:t>
            </a:r>
            <a:r>
              <a:rPr lang="en-US" sz="3100" i="1" dirty="0" smtClean="0">
                <a:latin typeface="NikoshBAN"/>
              </a:rPr>
              <a:t> </a:t>
            </a:r>
            <a:r>
              <a:rPr lang="en-US" sz="3100" i="1" dirty="0" err="1" smtClean="0">
                <a:latin typeface="NikoshBAN"/>
              </a:rPr>
              <a:t>কার্যক্রম</a:t>
            </a:r>
            <a:r>
              <a:rPr lang="en-US" sz="3100" i="1" dirty="0" smtClean="0">
                <a:latin typeface="NikoshBAN"/>
              </a:rPr>
              <a:t> </a:t>
            </a:r>
            <a:r>
              <a:rPr lang="en-US" sz="3100" i="1" dirty="0" err="1" smtClean="0">
                <a:latin typeface="NikoshBAN"/>
              </a:rPr>
              <a:t>পরিচালনা</a:t>
            </a:r>
            <a:r>
              <a:rPr lang="en-US" sz="3100" i="1" dirty="0" smtClean="0">
                <a:latin typeface="NikoshBAN"/>
              </a:rPr>
              <a:t> ও </a:t>
            </a:r>
            <a:r>
              <a:rPr lang="en-US" sz="3100" i="1" dirty="0" err="1" smtClean="0">
                <a:latin typeface="NikoshBAN"/>
              </a:rPr>
              <a:t>সম্প্রসারনের</a:t>
            </a:r>
            <a:r>
              <a:rPr lang="en-US" sz="3100" i="1" dirty="0" smtClean="0">
                <a:latin typeface="NikoshBAN"/>
              </a:rPr>
              <a:t> </a:t>
            </a:r>
            <a:r>
              <a:rPr lang="en-US" sz="3100" i="1" dirty="0" err="1" smtClean="0">
                <a:latin typeface="NikoshBAN"/>
              </a:rPr>
              <a:t>পথে</a:t>
            </a:r>
            <a:r>
              <a:rPr lang="en-US" sz="3100" i="1" dirty="0" smtClean="0">
                <a:latin typeface="NikoshBAN"/>
              </a:rPr>
              <a:t> </a:t>
            </a:r>
            <a:r>
              <a:rPr lang="en-US" sz="3100" i="1" dirty="0" err="1" smtClean="0">
                <a:latin typeface="NikoshBAN"/>
              </a:rPr>
              <a:t>প্রতিবন্ধকতাগুলো</a:t>
            </a:r>
            <a:r>
              <a:rPr lang="en-US" sz="3100" i="1" dirty="0" smtClean="0">
                <a:latin typeface="NikoshBAN"/>
              </a:rPr>
              <a:t> </a:t>
            </a:r>
            <a:r>
              <a:rPr lang="en-US" sz="3100" i="1" dirty="0" err="1" smtClean="0">
                <a:latin typeface="NikoshBAN"/>
              </a:rPr>
              <a:t>দূর</a:t>
            </a:r>
            <a:r>
              <a:rPr lang="en-US" sz="3100" i="1" dirty="0" smtClean="0">
                <a:latin typeface="NikoshBAN"/>
              </a:rPr>
              <a:t> </a:t>
            </a:r>
            <a:r>
              <a:rPr lang="en-US" sz="3100" i="1" dirty="0" err="1" smtClean="0">
                <a:latin typeface="NikoshBAN"/>
              </a:rPr>
              <a:t>করা</a:t>
            </a:r>
            <a:r>
              <a:rPr lang="en-US" sz="3100" i="1" dirty="0" smtClean="0">
                <a:latin typeface="NikoshBAN"/>
              </a:rPr>
              <a:t> </a:t>
            </a:r>
            <a:r>
              <a:rPr lang="en-US" sz="3100" i="1" dirty="0" err="1" smtClean="0">
                <a:latin typeface="NikoshBAN"/>
              </a:rPr>
              <a:t>সংরক্ষন্মুলক</a:t>
            </a:r>
            <a:r>
              <a:rPr lang="en-US" sz="3100" i="1" dirty="0" smtClean="0">
                <a:latin typeface="NikoshBAN"/>
              </a:rPr>
              <a:t> </a:t>
            </a:r>
            <a:r>
              <a:rPr lang="en-US" sz="3100" i="1" dirty="0" err="1" smtClean="0">
                <a:latin typeface="NikoshBAN"/>
              </a:rPr>
              <a:t>সহায়তা</a:t>
            </a:r>
            <a:r>
              <a:rPr lang="en-US" sz="3100" i="1" dirty="0" smtClean="0">
                <a:latin typeface="NikoshBAN"/>
              </a:rPr>
              <a:t>।</a:t>
            </a:r>
            <a:endParaRPr lang="en-US" sz="3100" i="1" dirty="0">
              <a:latin typeface="NikoshBAN"/>
            </a:endParaRPr>
          </a:p>
        </p:txBody>
      </p:sp>
    </p:spTree>
  </p:cSld>
  <p:clrMapOvr>
    <a:masterClrMapping/>
  </p:clrMapOvr>
  <p:transition spd="slow" advClick="0" advTm="15000">
    <p:wipe dir="d"/>
    <p:sndAc>
      <p:stSnd>
        <p:snd r:embed="rId3" name="voltag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124200" cy="239395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 descr="D:\Users\shohag\Desktop\Removable Disk\New folder\Download\images_76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4800" y="0"/>
            <a:ext cx="3789947" cy="3505200"/>
          </a:xfrm>
          <a:prstGeom prst="rect">
            <a:avLst/>
          </a:prstGeom>
          <a:noFill/>
        </p:spPr>
      </p:pic>
      <p:sp>
        <p:nvSpPr>
          <p:cNvPr id="7" name="Flowchart: Process 6"/>
          <p:cNvSpPr/>
          <p:nvPr/>
        </p:nvSpPr>
        <p:spPr>
          <a:xfrm>
            <a:off x="-304800" y="3581400"/>
            <a:ext cx="9448800" cy="3505200"/>
          </a:xfrm>
          <a:prstGeom prst="flowChartProcess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/>
              </a:rPr>
              <a:t>বঙ্গবন্দধু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শেখ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মজিবুর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রহমান</a:t>
            </a:r>
            <a:r>
              <a:rPr lang="en-US" sz="3200" dirty="0" smtClean="0">
                <a:latin typeface="NikoshBAN"/>
              </a:rPr>
              <a:t> ১৯৫৭সালে </a:t>
            </a:r>
            <a:r>
              <a:rPr lang="en-US" sz="3200" dirty="0" err="1" smtClean="0">
                <a:latin typeface="NikoshBAN"/>
              </a:rPr>
              <a:t>যুক্তফ্রন্ট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সরকারের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শ্রম,বানিজ্য</a:t>
            </a:r>
            <a:r>
              <a:rPr lang="en-US" sz="3200" dirty="0" smtClean="0">
                <a:latin typeface="NikoshBAN"/>
              </a:rPr>
              <a:t> ও </a:t>
            </a:r>
            <a:r>
              <a:rPr lang="en-US" sz="3200" dirty="0" err="1" smtClean="0">
                <a:latin typeface="NikoshBAN"/>
              </a:rPr>
              <a:t>শিল্পমন্ত্রীর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দায়িত্ত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পালনকালে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গনপরিষদে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ক্ষুদ্র</a:t>
            </a:r>
            <a:r>
              <a:rPr lang="en-US" sz="3200" dirty="0" smtClean="0">
                <a:latin typeface="NikoshBAN"/>
              </a:rPr>
              <a:t> ও </a:t>
            </a:r>
            <a:r>
              <a:rPr lang="en-US" sz="3200" dirty="0" err="1" smtClean="0">
                <a:latin typeface="NikoshBAN"/>
              </a:rPr>
              <a:t>কুটির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শিল্প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প্রতিষ্ঠার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বিল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উপস্থাপন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করেন</a:t>
            </a:r>
            <a:r>
              <a:rPr lang="en-US" sz="3200" dirty="0" smtClean="0">
                <a:latin typeface="NikoshBAN"/>
              </a:rPr>
              <a:t> ।</a:t>
            </a:r>
            <a:r>
              <a:rPr lang="en-US" sz="3200" dirty="0" err="1" smtClean="0">
                <a:latin typeface="NikoshBAN"/>
              </a:rPr>
              <a:t>যার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ফলে</a:t>
            </a:r>
            <a:r>
              <a:rPr lang="en-US" sz="3200" dirty="0" smtClean="0">
                <a:latin typeface="NikoshBAN"/>
              </a:rPr>
              <a:t> ১৯৫৭ </a:t>
            </a:r>
            <a:r>
              <a:rPr lang="en-US" sz="3200" dirty="0" err="1" smtClean="0">
                <a:latin typeface="NikoshBAN"/>
              </a:rPr>
              <a:t>সালের</a:t>
            </a:r>
            <a:r>
              <a:rPr lang="en-US" sz="3200" dirty="0" smtClean="0">
                <a:latin typeface="NikoshBAN"/>
              </a:rPr>
              <a:t> ৩০ </a:t>
            </a:r>
            <a:r>
              <a:rPr lang="en-US" sz="3200" dirty="0" err="1" smtClean="0">
                <a:latin typeface="NikoshBAN"/>
              </a:rPr>
              <a:t>মে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পূর্ব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পাকিস্তানে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এই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বিলটি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পাস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হয়</a:t>
            </a:r>
            <a:r>
              <a:rPr lang="en-US" sz="3200" dirty="0" smtClean="0">
                <a:latin typeface="NikoshBAN"/>
              </a:rPr>
              <a:t> । </a:t>
            </a:r>
            <a:r>
              <a:rPr lang="en-US" sz="3200" dirty="0" err="1" smtClean="0">
                <a:latin typeface="NikoshBAN"/>
              </a:rPr>
              <a:t>যা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বেসিক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বা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ক্ষুদ্র</a:t>
            </a:r>
            <a:r>
              <a:rPr lang="en-US" sz="3200" dirty="0" smtClean="0">
                <a:latin typeface="NikoshBAN"/>
              </a:rPr>
              <a:t> ও </a:t>
            </a:r>
            <a:r>
              <a:rPr lang="en-US" sz="3200" dirty="0" err="1" smtClean="0">
                <a:latin typeface="NikoshBAN"/>
              </a:rPr>
              <a:t>কুটির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শিল্প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নামে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পরিচিত</a:t>
            </a:r>
            <a:endParaRPr lang="en-US" sz="3200" dirty="0">
              <a:latin typeface="NikoshBAN"/>
            </a:endParaRPr>
          </a:p>
        </p:txBody>
      </p:sp>
      <p:pic>
        <p:nvPicPr>
          <p:cNvPr id="1026" name="Picture 2" descr="D:\Users\shohag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3733800" y="1"/>
            <a:ext cx="5257800" cy="3428999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5000">
    <p:wipe dir="r"/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D:\Users\shohag\Desktop\Removable Disk\New folder\Download\images_77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81000"/>
            <a:ext cx="7315200" cy="914400"/>
          </a:xfrm>
          <a:prstGeom prst="rect">
            <a:avLst/>
          </a:prstGeom>
          <a:noFill/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828800"/>
            <a:ext cx="8839200" cy="4572000"/>
          </a:xfrm>
          <a:blipFill>
            <a:blip r:embed="rId4"/>
            <a:tile tx="0" ty="0" sx="100000" sy="100000" flip="none" algn="tl"/>
          </a:blipFill>
        </p:spPr>
        <p:txBody>
          <a:bodyPr>
            <a:noAutofit/>
          </a:bodyPr>
          <a:lstStyle/>
          <a:p>
            <a:endParaRPr lang="en-US" dirty="0" smtClean="0">
              <a:latin typeface="NikoshBAN"/>
            </a:endParaRPr>
          </a:p>
          <a:p>
            <a:r>
              <a:rPr lang="en-US" dirty="0" err="1" smtClean="0">
                <a:latin typeface="NikoshBAN"/>
              </a:rPr>
              <a:t>বাংলাদেশ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শিল্প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ব্যাংক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এবং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বাংলাদেশ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শিল্প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ঋন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সংস্থা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একত্রিত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হয়ে</a:t>
            </a:r>
            <a:r>
              <a:rPr lang="en-US" dirty="0" smtClean="0">
                <a:latin typeface="NikoshBAN"/>
              </a:rPr>
              <a:t> ৩রা </a:t>
            </a:r>
            <a:r>
              <a:rPr lang="en-US" dirty="0" err="1" smtClean="0">
                <a:latin typeface="NikoshBAN"/>
              </a:rPr>
              <a:t>জানুয়ারী</a:t>
            </a:r>
            <a:r>
              <a:rPr lang="en-US" dirty="0" smtClean="0">
                <a:latin typeface="NikoshBAN"/>
              </a:rPr>
              <a:t> ২০১০ </a:t>
            </a:r>
            <a:r>
              <a:rPr lang="en-US" dirty="0" err="1" smtClean="0">
                <a:latin typeface="NikoshBAN"/>
              </a:rPr>
              <a:t>সাল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হতে</a:t>
            </a:r>
            <a:r>
              <a:rPr lang="en-US" dirty="0" smtClean="0">
                <a:latin typeface="NikoshBAN"/>
              </a:rPr>
              <a:t> (</a:t>
            </a:r>
            <a:r>
              <a:rPr lang="en-US" dirty="0" err="1" smtClean="0">
                <a:latin typeface="NikoshBAN"/>
              </a:rPr>
              <a:t>বিডিবিএল</a:t>
            </a:r>
            <a:r>
              <a:rPr lang="en-US" dirty="0" smtClean="0">
                <a:latin typeface="NikoshBAN"/>
              </a:rPr>
              <a:t>) </a:t>
            </a:r>
            <a:r>
              <a:rPr lang="en-US" dirty="0" err="1" smtClean="0">
                <a:latin typeface="NikoshBAN"/>
              </a:rPr>
              <a:t>ব্যাংক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নামে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নতুন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করে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কার্যক্রম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শুরু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করে।এটি</a:t>
            </a:r>
            <a:r>
              <a:rPr lang="en-US" dirty="0" smtClean="0">
                <a:latin typeface="NikoshBAN"/>
              </a:rPr>
              <a:t>  </a:t>
            </a:r>
            <a:r>
              <a:rPr lang="en-US" dirty="0" err="1" smtClean="0">
                <a:latin typeface="NikoshBAN"/>
              </a:rPr>
              <a:t>সম্পুর্ন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রাষ্ট্রীয়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মালিকানাধীন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একটি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বানিজ্যিক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ব্যাংক</a:t>
            </a:r>
            <a:r>
              <a:rPr lang="en-US" dirty="0" smtClean="0">
                <a:latin typeface="NikoshBAN"/>
              </a:rPr>
              <a:t>।</a:t>
            </a:r>
            <a:endParaRPr lang="en-US" dirty="0">
              <a:latin typeface="NikoshBAN"/>
            </a:endParaRPr>
          </a:p>
        </p:txBody>
      </p:sp>
    </p:spTree>
  </p:cSld>
  <p:clrMapOvr>
    <a:masterClrMapping/>
  </p:clrMapOvr>
  <p:transition spd="slow" advClick="0" advTm="15000">
    <p:wipe dir="d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/>
              </a:rPr>
              <a:t>ব্যানিজ্যিক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ব্যাংক</a:t>
            </a:r>
            <a:endParaRPr lang="en-US" dirty="0">
              <a:latin typeface="NikoshBAN"/>
            </a:endParaRPr>
          </a:p>
        </p:txBody>
      </p:sp>
      <p:pic>
        <p:nvPicPr>
          <p:cNvPr id="1026" name="Picture 2" descr="D:\Users\shohag\Desktop\Removable Disk\New folder\Download\images_32.jpe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0" y="914400"/>
            <a:ext cx="2514600" cy="1371600"/>
          </a:xfrm>
          <a:prstGeom prst="rect">
            <a:avLst/>
          </a:prstGeom>
          <a:noFill/>
        </p:spPr>
      </p:pic>
      <p:sp>
        <p:nvSpPr>
          <p:cNvPr id="5" name="Flowchart: Process 4"/>
          <p:cNvSpPr/>
          <p:nvPr/>
        </p:nvSpPr>
        <p:spPr>
          <a:xfrm>
            <a:off x="0" y="3886200"/>
            <a:ext cx="9144000" cy="3352800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latin typeface="NikoshBAN"/>
              </a:rPr>
              <a:t>প্রকল্পের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ধরন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অনুযায়ী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ঋনসীমা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সর্বনিন্ম</a:t>
            </a:r>
            <a:r>
              <a:rPr lang="en-US" sz="2000" dirty="0" smtClean="0">
                <a:latin typeface="NikoshBAN"/>
              </a:rPr>
              <a:t> ৫০হাজার </a:t>
            </a:r>
            <a:r>
              <a:rPr lang="en-US" sz="2000" dirty="0" err="1" smtClean="0">
                <a:latin typeface="NikoshBAN"/>
              </a:rPr>
              <a:t>থেকে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সর্বোচ্চ</a:t>
            </a:r>
            <a:r>
              <a:rPr lang="en-US" sz="2000" dirty="0" smtClean="0">
                <a:latin typeface="NikoshBAN"/>
              </a:rPr>
              <a:t> ১০ </a:t>
            </a:r>
            <a:r>
              <a:rPr lang="en-US" sz="2000" dirty="0" err="1" smtClean="0">
                <a:latin typeface="NikoshBAN"/>
              </a:rPr>
              <a:t>কোটি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টাকা</a:t>
            </a:r>
            <a:r>
              <a:rPr lang="en-US" sz="2000" dirty="0" smtClean="0">
                <a:latin typeface="NikoshBAN"/>
              </a:rPr>
              <a:t>। </a:t>
            </a:r>
            <a:r>
              <a:rPr lang="en-US" sz="2000" dirty="0" err="1" smtClean="0">
                <a:latin typeface="NikoshBAN"/>
              </a:rPr>
              <a:t>ঋনের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মেয়াদ</a:t>
            </a:r>
            <a:r>
              <a:rPr lang="en-US" sz="2000" dirty="0" smtClean="0">
                <a:latin typeface="NikoshBAN"/>
              </a:rPr>
              <a:t> –</a:t>
            </a:r>
            <a:r>
              <a:rPr lang="en-US" sz="2000" dirty="0" err="1" smtClean="0">
                <a:latin typeface="NikoshBAN"/>
              </a:rPr>
              <a:t>চলতি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মুলধনের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ক্ষেত্রে</a:t>
            </a:r>
            <a:r>
              <a:rPr lang="en-US" sz="2000" dirty="0" smtClean="0">
                <a:latin typeface="NikoshBAN"/>
              </a:rPr>
              <a:t> ১বছর </a:t>
            </a:r>
            <a:r>
              <a:rPr lang="en-US" sz="2000" dirty="0" err="1" smtClean="0">
                <a:latin typeface="NikoshBAN"/>
              </a:rPr>
              <a:t>এবং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মেয়াদি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ঋনের</a:t>
            </a:r>
            <a:r>
              <a:rPr lang="en-US" sz="2000" dirty="0" smtClean="0">
                <a:latin typeface="NikoshBAN"/>
              </a:rPr>
              <a:t> ৩-৭বছর </a:t>
            </a:r>
            <a:r>
              <a:rPr lang="en-US" sz="2000" dirty="0" err="1" smtClean="0">
                <a:latin typeface="NikoshBAN"/>
              </a:rPr>
              <a:t>পর্যন্ত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বিবেচিত</a:t>
            </a:r>
            <a:r>
              <a:rPr lang="en-US" sz="2000" dirty="0" smtClean="0">
                <a:latin typeface="NikoshBAN"/>
              </a:rPr>
              <a:t>।</a:t>
            </a:r>
          </a:p>
          <a:p>
            <a:r>
              <a:rPr lang="en-US" sz="2000" dirty="0" err="1" smtClean="0">
                <a:latin typeface="NikoshBAN"/>
              </a:rPr>
              <a:t>ঋন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প্রাপ্তির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যোগ্যতা</a:t>
            </a:r>
            <a:r>
              <a:rPr lang="en-US" sz="2000" dirty="0" smtClean="0">
                <a:latin typeface="NikoshBAN"/>
              </a:rPr>
              <a:t>  </a:t>
            </a:r>
            <a:r>
              <a:rPr lang="en-US" sz="2000" dirty="0" err="1" smtClean="0">
                <a:latin typeface="NikoshBAN"/>
              </a:rPr>
              <a:t>হবে</a:t>
            </a:r>
            <a:r>
              <a:rPr lang="en-US" sz="2000" dirty="0" smtClean="0">
                <a:latin typeface="NikoshBAN"/>
              </a:rPr>
              <a:t> -                    </a:t>
            </a:r>
          </a:p>
          <a:p>
            <a:r>
              <a:rPr lang="en-US" sz="2000" dirty="0" smtClean="0">
                <a:latin typeface="NikoshBAN"/>
              </a:rPr>
              <a:t>*</a:t>
            </a:r>
            <a:r>
              <a:rPr lang="en-US" sz="2000" dirty="0" err="1" smtClean="0">
                <a:latin typeface="NikoshBAN"/>
              </a:rPr>
              <a:t>উদ্যাক্তাকে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সুস্থ</a:t>
            </a:r>
            <a:r>
              <a:rPr lang="en-US" sz="2000" dirty="0" smtClean="0">
                <a:latin typeface="NikoshBAN"/>
              </a:rPr>
              <a:t>, </a:t>
            </a:r>
            <a:r>
              <a:rPr lang="en-US" sz="2000" dirty="0" err="1" smtClean="0">
                <a:latin typeface="NikoshBAN"/>
              </a:rPr>
              <a:t>শিক্ষিত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এবং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বয়স</a:t>
            </a:r>
            <a:r>
              <a:rPr lang="en-US" sz="2000" dirty="0" smtClean="0">
                <a:latin typeface="NikoshBAN"/>
              </a:rPr>
              <a:t> ১৮ </a:t>
            </a:r>
            <a:r>
              <a:rPr lang="en-US" sz="2000" dirty="0" err="1" smtClean="0">
                <a:latin typeface="NikoshBAN"/>
              </a:rPr>
              <a:t>থেকে</a:t>
            </a:r>
            <a:r>
              <a:rPr lang="en-US" sz="2000" dirty="0" smtClean="0">
                <a:latin typeface="NikoshBAN"/>
              </a:rPr>
              <a:t> ৬০ </a:t>
            </a:r>
            <a:r>
              <a:rPr lang="en-US" sz="2000" dirty="0" err="1" smtClean="0">
                <a:latin typeface="NikoshBAN"/>
              </a:rPr>
              <a:t>বছরের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মধ্যে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হতে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হবে</a:t>
            </a:r>
            <a:r>
              <a:rPr lang="en-US" sz="2000" dirty="0" smtClean="0">
                <a:latin typeface="NikoshBAN"/>
              </a:rPr>
              <a:t>।                                                </a:t>
            </a:r>
          </a:p>
          <a:p>
            <a:r>
              <a:rPr lang="en-US" sz="2000" dirty="0" smtClean="0">
                <a:latin typeface="NikoshBAN"/>
              </a:rPr>
              <a:t>*</a:t>
            </a:r>
            <a:r>
              <a:rPr lang="en-US" sz="2000" dirty="0" err="1" smtClean="0">
                <a:latin typeface="NikoshBAN"/>
              </a:rPr>
              <a:t>ঋনখেলাপী,দেউলিয়া,উম্মাদ</a:t>
            </a:r>
            <a:r>
              <a:rPr lang="en-US" sz="2000" dirty="0" smtClean="0">
                <a:latin typeface="NikoshBAN"/>
              </a:rPr>
              <a:t> ও </a:t>
            </a:r>
            <a:r>
              <a:rPr lang="en-US" sz="2000" dirty="0" err="1" smtClean="0">
                <a:latin typeface="NikoshBAN"/>
              </a:rPr>
              <a:t>জড়বুদ্ধিসম্পন্ন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ব্যাক্তি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ঋনের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জন্য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আবেদন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করতে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পারবেন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না</a:t>
            </a:r>
            <a:r>
              <a:rPr lang="en-US" sz="2000" dirty="0" smtClean="0">
                <a:latin typeface="NikoshBAN"/>
              </a:rPr>
              <a:t>।                                           </a:t>
            </a:r>
          </a:p>
          <a:p>
            <a:r>
              <a:rPr lang="en-US" sz="2000" dirty="0" smtClean="0">
                <a:latin typeface="NikoshBAN"/>
              </a:rPr>
              <a:t>*</a:t>
            </a:r>
            <a:r>
              <a:rPr lang="en-US" sz="2000" dirty="0" err="1" smtClean="0">
                <a:latin typeface="NikoshBAN"/>
              </a:rPr>
              <a:t>উদ্যাক্তাকে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বাংলাদেশের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নাগরিক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হতে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হবে</a:t>
            </a:r>
            <a:r>
              <a:rPr lang="en-US" sz="2000" dirty="0" smtClean="0">
                <a:latin typeface="NikoshBAN"/>
              </a:rPr>
              <a:t> ।                       </a:t>
            </a:r>
          </a:p>
          <a:p>
            <a:r>
              <a:rPr lang="en-US" sz="2000" dirty="0" smtClean="0">
                <a:latin typeface="NikoshBAN"/>
              </a:rPr>
              <a:t>*</a:t>
            </a:r>
            <a:r>
              <a:rPr lang="en-US" sz="2000" dirty="0" err="1" smtClean="0">
                <a:latin typeface="NikoshBAN"/>
              </a:rPr>
              <a:t>মহিলা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উদ্যাক্তাদের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অগ্রাধিকার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দওয়া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হবে</a:t>
            </a:r>
            <a:r>
              <a:rPr lang="en-US" sz="2000" dirty="0" smtClean="0">
                <a:latin typeface="NikoshBAN"/>
              </a:rPr>
              <a:t>।   </a:t>
            </a:r>
            <a:endParaRPr lang="en-US" sz="2000" dirty="0">
              <a:latin typeface="NikoshBAN"/>
            </a:endParaRPr>
          </a:p>
        </p:txBody>
      </p:sp>
      <p:pic>
        <p:nvPicPr>
          <p:cNvPr id="1028" name="Picture 4" descr="D:\Users\shohag\Desktop\New folder\images_79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86400" y="838200"/>
            <a:ext cx="3657600" cy="1371600"/>
          </a:xfrm>
          <a:prstGeom prst="rect">
            <a:avLst/>
          </a:prstGeom>
          <a:noFill/>
        </p:spPr>
      </p:pic>
      <p:pic>
        <p:nvPicPr>
          <p:cNvPr id="1029" name="Picture 5" descr="D:\Users\shohag\Desktop\New folder\images_81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14600" y="914400"/>
            <a:ext cx="2895600" cy="1371600"/>
          </a:xfrm>
          <a:prstGeom prst="rect">
            <a:avLst/>
          </a:prstGeom>
          <a:noFill/>
        </p:spPr>
      </p:pic>
      <p:pic>
        <p:nvPicPr>
          <p:cNvPr id="1030" name="Picture 6" descr="D:\Users\shohag\Desktop\New folder\rupali_logo27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5250" y="2438400"/>
            <a:ext cx="8953500" cy="6858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5000">
    <p:wipe dir="d"/>
    <p:sndAc>
      <p:stSnd>
        <p:snd r:embed="rId3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5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2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5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  <a:solidFill>
            <a:srgbClr val="FFC000"/>
          </a:solidFill>
        </p:spPr>
        <p:txBody>
          <a:bodyPr/>
          <a:lstStyle/>
          <a:p>
            <a:r>
              <a:rPr lang="en-US" dirty="0" err="1" smtClean="0">
                <a:latin typeface="NikoshBAN"/>
              </a:rPr>
              <a:t>বেসিক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ব্যাংক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লিমিটেড</a:t>
            </a:r>
            <a:endParaRPr lang="en-US" dirty="0">
              <a:latin typeface="NikoshBAN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0" y="4267200"/>
            <a:ext cx="9144000" cy="2590800"/>
          </a:xfrm>
          <a:prstGeom prst="flowChart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dirty="0" smtClean="0">
              <a:latin typeface="NikoshBAN"/>
            </a:endParaRPr>
          </a:p>
          <a:p>
            <a:r>
              <a:rPr lang="en-US" sz="3200" dirty="0" err="1" smtClean="0">
                <a:latin typeface="NikoshBAN"/>
              </a:rPr>
              <a:t>বাংলাদশ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ক্ষুদ্র</a:t>
            </a:r>
            <a:r>
              <a:rPr lang="en-US" sz="3200" dirty="0" smtClean="0">
                <a:latin typeface="NikoshBAN"/>
              </a:rPr>
              <a:t> ও </a:t>
            </a:r>
            <a:r>
              <a:rPr lang="en-US" sz="3200" dirty="0" err="1" smtClean="0">
                <a:latin typeface="NikoshBAN"/>
              </a:rPr>
              <a:t>কুটির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শিল্প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উন্নয়ন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সংস্থাকে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বেসিক</a:t>
            </a:r>
            <a:r>
              <a:rPr lang="en-US" sz="3200" dirty="0" smtClean="0">
                <a:latin typeface="NikoshBAN"/>
              </a:rPr>
              <a:t>  </a:t>
            </a:r>
            <a:r>
              <a:rPr lang="en-US" sz="3200" dirty="0" err="1" smtClean="0">
                <a:latin typeface="NikoshBAN"/>
              </a:rPr>
              <a:t>বলে।এই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সংস্থাটি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বেকার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যুবক</a:t>
            </a:r>
            <a:r>
              <a:rPr lang="en-US" sz="3200" dirty="0" smtClean="0">
                <a:latin typeface="NikoshBAN"/>
              </a:rPr>
              <a:t> ও </a:t>
            </a:r>
            <a:r>
              <a:rPr lang="en-US" sz="3200" dirty="0" err="1" smtClean="0">
                <a:latin typeface="NikoshBAN"/>
              </a:rPr>
              <a:t>যুবতীদের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বিভিন্ন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পেশামুলক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কাজের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প্রশিক্ষন</a:t>
            </a:r>
            <a:r>
              <a:rPr lang="en-US" sz="3200" dirty="0" smtClean="0">
                <a:latin typeface="NikoshBAN"/>
              </a:rPr>
              <a:t> ও </a:t>
            </a:r>
            <a:r>
              <a:rPr lang="en-US" sz="3200" dirty="0" err="1" smtClean="0">
                <a:latin typeface="NikoshBAN"/>
              </a:rPr>
              <a:t>ঋনদানসহ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বিভিন্ন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দিকের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সহয়তা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দিয়ে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থাকে</a:t>
            </a:r>
            <a:r>
              <a:rPr lang="en-US" sz="3200" dirty="0" smtClean="0">
                <a:latin typeface="NikoshBAN"/>
              </a:rPr>
              <a:t>।</a:t>
            </a:r>
            <a:endParaRPr lang="en-US" sz="3200" dirty="0">
              <a:latin typeface="NikoshBAN"/>
            </a:endParaRPr>
          </a:p>
        </p:txBody>
      </p:sp>
      <p:pic>
        <p:nvPicPr>
          <p:cNvPr id="3" name="Content Placeholder 2" descr="D:\Users\shohag\Desktop\Deen Islam\Deen Islam\images_25.jpe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295400"/>
            <a:ext cx="4419600" cy="2971800"/>
          </a:xfrm>
          <a:prstGeom prst="rect">
            <a:avLst/>
          </a:prstGeom>
          <a:noFill/>
        </p:spPr>
      </p:pic>
      <p:pic>
        <p:nvPicPr>
          <p:cNvPr id="2051" name="Picture 3" descr="D:\Users\shohag\Desktop\Removable Disk\New folder\Download\images_74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9600" y="1295400"/>
            <a:ext cx="4724400" cy="29718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5000">
    <p:wipe dir="r"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0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0.02899 0.12129 L 0.125 0.12129 L 0.04792 0.19606 L 0.07708 0.31736 L 0 0.24259 L -0.07708 0.31736 L -0.04792 0.19606 L -0.125 0.12129 L -0.02899 0.12129 L 0 2.22222E-6 Z " pathEditMode="relative" rAng="0" ptsTypes="FFFFFFFFFFF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1239</TotalTime>
  <Words>610</Words>
  <Application>Microsoft Office PowerPoint</Application>
  <PresentationFormat>On-screen Show (4:3)</PresentationFormat>
  <Paragraphs>90</Paragraphs>
  <Slides>22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সবাইকে শুভেচ্ছা</vt:lpstr>
      <vt:lpstr>Slide 2</vt:lpstr>
      <vt:lpstr>আজকের পাঠ -</vt:lpstr>
      <vt:lpstr>শিখন ফল</vt:lpstr>
      <vt:lpstr>সহায়ক সেবার প্রকার ভেদঃ-    ১।উদ্দীপনামুলক - অনুপ্রেরনামুলক   প্রশিক্ষন,বিনিয়োগে অনুপ্রেরনা দান,কারিগরি ও অর্থনৈতিক বিষয়ে তথ্য সরবরাহ ও পরার্মশ দান ,সরকারি সাহায্য-সহযোগিতা সম্প্রর্কে ব্যাপক প্রচার ইত্যাদি উদ্দীপনামুলক সহায়তা । ২।সমর্থনমুলক - শিল্প স্থাপন,পরিচালনা,সম্পদ ব্যবহার ও বিভিন্ন ধরনের সুবিধা সমর্থনমুলক সহায়তা। ৩।সংরক্ষনমূলক- ব্যবসায়ের কার্যক্রম পরিচালনা ও সম্প্রসারনের পথে প্রতিবন্ধকতাগুলো দূর করা সংরক্ষন্মুলক সহায়তা।</vt:lpstr>
      <vt:lpstr>Slide 6</vt:lpstr>
      <vt:lpstr>Slide 7</vt:lpstr>
      <vt:lpstr>ব্যানিজ্যিক ব্যাংক</vt:lpstr>
      <vt:lpstr>বেসিক ব্যাংক লিমিটেড</vt:lpstr>
      <vt:lpstr>Slide 10</vt:lpstr>
      <vt:lpstr>  </vt:lpstr>
      <vt:lpstr>মহিলা অধিদপ্তর</vt:lpstr>
      <vt:lpstr>বেসরকারি উন্নয়ন সংস্থাঃ- </vt:lpstr>
      <vt:lpstr>বাংলাদেশ বিজ্ঞান ও শিল্প গবেষনা পরিষদ</vt:lpstr>
      <vt:lpstr>                                       ব্র্যাক        পৃথিবীর সর্ববৃহত এনজিওসংস্থা হচ্ছে ব্র্যাক।১৯৭২ সালে জনাব ফজলে হোসেন আবেদের নেতৃত্তে এ সংস্থাটি প্রতিষ্ঠিত হয়। এই সংস্থাটির ডেইরি ফার্ম ও বিপনিকেন্দ্র আড়ং রয়েছে। </vt:lpstr>
      <vt:lpstr>মাইডাস</vt:lpstr>
      <vt:lpstr>ঠেঙ্গামারা মহিলা সবুজ সংঘ</vt:lpstr>
      <vt:lpstr>                প্রশিকা</vt:lpstr>
      <vt:lpstr>মুল্যায়ন</vt:lpstr>
      <vt:lpstr>দলীয় কাজ</vt:lpstr>
      <vt:lpstr>বাড়ির কাজ</vt:lpstr>
      <vt:lpstr>ধন্যবাদ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shohag</dc:creator>
  <cp:lastModifiedBy>MORSHED</cp:lastModifiedBy>
  <cp:revision>378</cp:revision>
  <dcterms:created xsi:type="dcterms:W3CDTF">2006-08-16T00:00:00Z</dcterms:created>
  <dcterms:modified xsi:type="dcterms:W3CDTF">2020-08-09T14:42:51Z</dcterms:modified>
</cp:coreProperties>
</file>