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6" r:id="rId9"/>
    <p:sldId id="274" r:id="rId10"/>
    <p:sldId id="264" r:id="rId11"/>
    <p:sldId id="275" r:id="rId12"/>
    <p:sldId id="265" r:id="rId13"/>
    <p:sldId id="263" r:id="rId14"/>
    <p:sldId id="27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59" d="100"/>
          <a:sy n="59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8D1BA-D2AB-4462-A747-7443A81D5407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4D86-4285-4912-B43C-E5D09E4B4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1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4D86-4285-4912-B43C-E5D09E4B48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6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4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8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8721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23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018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3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70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8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9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8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5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9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4143B2-0D0F-4CA5-9897-37811788991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E85D25-6E2A-4A19-8409-C1462C3CD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27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491" y="128546"/>
            <a:ext cx="3352799" cy="1107996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স্বাগতম</a:t>
            </a:r>
            <a:endParaRPr lang="en-US" sz="66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1782" y="1328875"/>
            <a:ext cx="8340435" cy="525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075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2043" y="1764999"/>
            <a:ext cx="5314950" cy="4655959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en-US" sz="33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4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অর্থের আদান প্রদান বা অর্থের মাপকাঠিতে পরিমাপযোগ্য কোন ঘটনা বা সেবা আদান প্রদানের মাধ্যমে কোন প্রটিষ্ঠানের আর্থিক অবস্থার পরিবর্তন ঘটলে ঐ সমস্ত ঘটনা বা আদান প্রদানকে লেনদেন বলে।</a:t>
            </a:r>
            <a:endParaRPr lang="en-US" sz="34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8"/>
          <a:stretch>
            <a:fillRect/>
          </a:stretch>
        </p:blipFill>
        <p:spPr>
          <a:xfrm>
            <a:off x="5735782" y="1764998"/>
            <a:ext cx="3177332" cy="46559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2618" y="332509"/>
            <a:ext cx="840049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লেনদেনের সংজ্ঞা মিলিয়ে নাও।  </a:t>
            </a:r>
            <a:endParaRPr lang="en-US" sz="54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7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3034145"/>
            <a:ext cx="7024255" cy="21793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6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লেনদেন/ঘটনার </a:t>
            </a:r>
            <a:r>
              <a:rPr lang="bn-BD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বৈ</a:t>
            </a:r>
            <a:r>
              <a:rPr lang="bn-IN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শিষ্ট্য </a:t>
            </a:r>
            <a:r>
              <a:rPr lang="bn-BD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6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গুলো কী কী লিখ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sz="40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2040" y="690388"/>
            <a:ext cx="556783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u="sng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জোড়ায়</a:t>
            </a:r>
            <a:r>
              <a:rPr lang="bn-IN" sz="8000" b="1" u="sng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8000" b="1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endParaRPr lang="bn-IN" sz="8000" b="1" u="sng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836" y="207818"/>
            <a:ext cx="5402996" cy="63453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3200" u="sng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লেনদেন বৈ</a:t>
            </a:r>
            <a:r>
              <a:rPr lang="bn-IN" sz="3200" u="sng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শিষ্ট্যঃ</a:t>
            </a:r>
            <a:r>
              <a:rPr lang="bn-BD" sz="3200" u="sng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bn-BD" sz="3200" u="sng" dirty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>
              <a:buNone/>
            </a:pP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১ অর্থের অংকে পরিমাপযোগ্য।</a:t>
            </a:r>
          </a:p>
          <a:p>
            <a:pPr>
              <a:buNone/>
            </a:pP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২ আর্থিক অবস্থার পরিবর্তন ।</a:t>
            </a:r>
          </a:p>
          <a:p>
            <a:pPr>
              <a:buNone/>
            </a:pP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৩ দ্বৈত সত্তা।</a:t>
            </a:r>
          </a:p>
          <a:p>
            <a:pPr>
              <a:buNone/>
            </a:pP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৪ স্বয়ংসম্পূর্ন ও স্বতন্ত্র।</a:t>
            </a:r>
          </a:p>
          <a:p>
            <a:pPr>
              <a:buNone/>
            </a:pP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৫ দৃশ্যমানতা।</a:t>
            </a:r>
          </a:p>
          <a:p>
            <a:pPr>
              <a:buNone/>
            </a:pP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৬ ঐতিহাসিক ঘটনা।</a:t>
            </a:r>
          </a:p>
          <a:p>
            <a:pPr>
              <a:buNone/>
            </a:pP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৭ হিসাব সমীকরণের প্রভাব বিস্থার।   </a:t>
            </a:r>
            <a:endParaRPr lang="en-US" sz="32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51"/>
          <a:stretch>
            <a:fillRect/>
          </a:stretch>
        </p:blipFill>
        <p:spPr>
          <a:xfrm>
            <a:off x="5705856" y="207818"/>
            <a:ext cx="3264408" cy="634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7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45" y="86531"/>
            <a:ext cx="8797637" cy="45243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4800" b="1" u="sng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মূল্যায়নঃ</a:t>
            </a:r>
          </a:p>
          <a:p>
            <a:pPr>
              <a:lnSpc>
                <a:spcPct val="150000"/>
              </a:lnSpc>
            </a:pPr>
            <a:r>
              <a:rPr lang="bn-IN" sz="48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bn-BD" sz="48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</a:t>
            </a:r>
            <a:r>
              <a:rPr lang="bn-BD" sz="48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/>
            </a:r>
            <a:br>
              <a:rPr lang="bn-BD" sz="48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BD" sz="48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</a:t>
            </a:r>
            <a:br>
              <a:rPr lang="bn-BD" sz="48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endParaRPr lang="bn-IN" sz="4800" dirty="0" smtClean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1691" y="221673"/>
            <a:ext cx="279861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মূল্যায়নঃ</a:t>
            </a:r>
            <a:endParaRPr lang="bn-IN" sz="5400" b="1" u="sng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6837" y="1500104"/>
            <a:ext cx="303414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ঘটনা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কি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008910" y="2410691"/>
            <a:ext cx="389312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&gt;লেনদেন কি 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17073" y="3259723"/>
            <a:ext cx="48768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&gt;লেনদেনের দুটি উদাহর</a:t>
            </a:r>
            <a:r>
              <a:rPr lang="bn-IN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ণ</a:t>
            </a: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দাও।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46018" y="4047199"/>
            <a:ext cx="581890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&gt;লেনদেনের দুটি বৈ</a:t>
            </a:r>
            <a:r>
              <a:rPr lang="bn-IN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শিষ্ট্য</a:t>
            </a:r>
            <a:r>
              <a:rPr lang="bn-BD" sz="32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উল্লেখ কর </a:t>
            </a:r>
            <a:r>
              <a:rPr lang="bn-BD" sz="32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84909" y="4834675"/>
            <a:ext cx="74121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&gt;লেনদেন নয় এমন দুইটি ঘটনা বল</a:t>
            </a:r>
            <a:r>
              <a:rPr lang="bn-BD" sz="36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bn-IN" sz="36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4" y="277091"/>
            <a:ext cx="8437418" cy="619298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# </a:t>
            </a:r>
            <a:r>
              <a:rPr lang="bn-BD" sz="6000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বাড়ির কাজঃ</a:t>
            </a:r>
            <a:r>
              <a:rPr lang="bn-IN" sz="6000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/>
            </a:r>
            <a:br>
              <a:rPr lang="bn-IN" sz="6000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BD" sz="6000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/>
            </a:r>
            <a:br>
              <a:rPr lang="bn-BD" sz="6000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BD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</a:t>
            </a:r>
            <a:r>
              <a:rPr lang="bn-BD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ঘটনা </a:t>
            </a:r>
            <a:r>
              <a:rPr lang="bn-BD" sz="6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ও </a:t>
            </a:r>
            <a:r>
              <a:rPr lang="bn-BD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লেনদেনের </a:t>
            </a:r>
            <a:r>
              <a:rPr lang="bn-IN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</a:t>
            </a:r>
            <a:r>
              <a:rPr lang="bn-BD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পার্থক্যগুলো </a:t>
            </a:r>
            <a:r>
              <a:rPr lang="en-US" sz="6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6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লিখবে।</a:t>
            </a:r>
            <a:endParaRPr lang="en-US" sz="60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152400"/>
            <a:ext cx="8465127" cy="6511636"/>
          </a:xfrm>
        </p:spPr>
      </p:pic>
      <p:sp>
        <p:nvSpPr>
          <p:cNvPr id="4" name="TextBox 3"/>
          <p:cNvSpPr txBox="1"/>
          <p:nvPr/>
        </p:nvSpPr>
        <p:spPr>
          <a:xfrm rot="19511112">
            <a:off x="2867892" y="2258291"/>
            <a:ext cx="3823854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ধন্যবাদ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0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382" y="2658341"/>
            <a:ext cx="6622473" cy="38472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bn-IN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মোঃ মিজানুর রহমান</a:t>
            </a:r>
            <a:endParaRPr lang="en-US" sz="6000" b="1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lvl="1" algn="ctr"/>
            <a:r>
              <a:rPr lang="en-US" sz="2800" b="1" dirty="0" err="1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বি.বি.এস</a:t>
            </a:r>
            <a:r>
              <a:rPr lang="en-US" sz="28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অনার্স</a:t>
            </a:r>
            <a:r>
              <a:rPr lang="en-US" sz="28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),</a:t>
            </a:r>
            <a:r>
              <a:rPr lang="en-US" sz="2800" b="1" dirty="0" err="1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এম.বি.এস,বি.এড,এম.এড</a:t>
            </a:r>
            <a:endParaRPr lang="bn-IN" sz="2800" b="1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lvl="1" algn="ctr"/>
            <a:r>
              <a:rPr lang="bn-IN" sz="28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সহকারি শিক্ষক (ব্যবসায় শিক্ষা) </a:t>
            </a:r>
            <a:endParaRPr lang="bn-BD" sz="2800" b="1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lvl="1" algn="ctr"/>
            <a:r>
              <a:rPr lang="bn-IN" sz="4400" b="1" dirty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বলইবুনিয়া মাধ্যমিক বিদ্যালয়</a:t>
            </a:r>
          </a:p>
          <a:p>
            <a:pPr lvl="1" algn="ctr"/>
            <a:r>
              <a:rPr lang="bn-IN" sz="2800" b="1" dirty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বেতাগী,বরগুনা। </a:t>
            </a:r>
            <a:endParaRPr lang="bn-IN" sz="4000" dirty="0">
              <a:solidFill>
                <a:schemeClr val="accent2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algn="ctr"/>
            <a:r>
              <a:rPr lang="bn-IN" sz="2800" dirty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মোবাইল নং </a:t>
            </a:r>
            <a:r>
              <a:rPr lang="bn-IN" sz="2800" b="1" dirty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০১৭১</a:t>
            </a:r>
            <a:r>
              <a:rPr lang="bn-BD" sz="2800" b="1" dirty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৪</a:t>
            </a:r>
            <a:r>
              <a:rPr lang="bn-IN" sz="2800" b="1" dirty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-৯৩৪৯০৬।</a:t>
            </a:r>
          </a:p>
          <a:p>
            <a:pPr algn="ctr"/>
            <a:r>
              <a:rPr lang="bn-IN" sz="2800" dirty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ই-মেইল </a:t>
            </a:r>
            <a:r>
              <a:rPr lang="en-US" sz="2800" dirty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 </a:t>
            </a:r>
            <a:r>
              <a:rPr lang="en-US" sz="2800" b="1" dirty="0" smtClean="0">
                <a:solidFill>
                  <a:srgbClr val="0D0D0D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mdmrahman17@gmail.com</a:t>
            </a:r>
            <a:endParaRPr lang="en-US" sz="2800" b="1" dirty="0">
              <a:solidFill>
                <a:srgbClr val="0D0D0D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18" y="2658341"/>
            <a:ext cx="1740887" cy="2163944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149927" y="1302327"/>
            <a:ext cx="5264728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600" b="1" dirty="0" err="1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শিক্ষক</a:t>
            </a:r>
            <a:r>
              <a:rPr lang="en-US" sz="6600" b="1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600" b="1" dirty="0" err="1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পরিচিতি</a:t>
            </a:r>
            <a:r>
              <a:rPr lang="en-US" sz="6600" b="1" dirty="0">
                <a:solidFill>
                  <a:srgbClr val="C0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46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6472" y="3225034"/>
            <a:ext cx="7897091" cy="32588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5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শ্রে</a:t>
            </a:r>
            <a:r>
              <a:rPr lang="en-US" sz="5550" dirty="0" err="1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ণি</a:t>
            </a:r>
            <a:r>
              <a:rPr lang="en-US" sz="55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:  </a:t>
            </a:r>
            <a:r>
              <a:rPr lang="bn-BD" sz="55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নবম</a:t>
            </a:r>
            <a:br>
              <a:rPr lang="bn-BD" sz="55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BD" sz="55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বিষয়</a:t>
            </a:r>
            <a:r>
              <a:rPr lang="en-US" sz="55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5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: </a:t>
            </a:r>
            <a:r>
              <a:rPr lang="bn-BD" sz="55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হিসাববিজ্ঞান</a:t>
            </a:r>
            <a:endParaRPr lang="bn-BD" sz="555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bn-BD" sz="55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অধ্যায় </a:t>
            </a:r>
            <a:r>
              <a:rPr lang="en-US" sz="55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 </a:t>
            </a:r>
            <a:r>
              <a:rPr lang="bn-BD" sz="55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দ্বিতীয় </a:t>
            </a:r>
            <a:endParaRPr lang="en-US" sz="5550" dirty="0" smtClean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5550" dirty="0" err="1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সময়ঃ</a:t>
            </a:r>
            <a:r>
              <a:rPr lang="en-US" sz="55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৫০ </a:t>
            </a:r>
            <a:r>
              <a:rPr lang="en-US" sz="5550" dirty="0" err="1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মিনিট</a:t>
            </a:r>
            <a:r>
              <a:rPr lang="en-US" sz="55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sz="33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0763" y="1510146"/>
            <a:ext cx="568036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i="1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পাঠ পরিচিতি </a:t>
            </a:r>
            <a:endParaRPr lang="en-US" sz="7200" b="1" i="1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2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" y="440871"/>
            <a:ext cx="4320540" cy="515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 b="15746"/>
          <a:stretch>
            <a:fillRect/>
          </a:stretch>
        </p:blipFill>
        <p:spPr bwMode="auto">
          <a:xfrm>
            <a:off x="4754880" y="440871"/>
            <a:ext cx="4171950" cy="515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850275" y="5915891"/>
            <a:ext cx="530629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উপরের ছবি দুইটি লক্ষ্য কর। </a:t>
            </a:r>
            <a:endParaRPr lang="en-US" sz="3600" b="1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8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2660072"/>
            <a:ext cx="8880763" cy="32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21500" b="1" u="sng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লেনদেন</a:t>
            </a:r>
            <a:endParaRPr lang="en-US" sz="21500" b="1" u="sng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1928" y="457199"/>
            <a:ext cx="486294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আজকের পাঠ </a:t>
            </a:r>
            <a:endParaRPr lang="en-US" sz="7200" b="1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8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263237"/>
            <a:ext cx="8700654" cy="62899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n-BD" sz="4050" u="sng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এই পাঠ শেষে </a:t>
            </a:r>
            <a:r>
              <a:rPr lang="bn-BD" sz="4050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শিক্ষার্থীরা-</a:t>
            </a:r>
            <a: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/>
            </a:r>
            <a:b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১</a:t>
            </a:r>
            <a:r>
              <a:rPr lang="bn-IN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BD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লেনদেনের ধারণা ব্যাখ্যা করতে পারবে।</a:t>
            </a:r>
            <a:b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২</a:t>
            </a:r>
            <a:r>
              <a:rPr lang="bn-IN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BD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লেনদেনের বৈশিষ্ট্য সনাক্ত করতে পারবে।</a:t>
            </a:r>
            <a:b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৩</a:t>
            </a:r>
            <a:r>
              <a:rPr lang="bn-IN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BD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“ </a:t>
            </a:r>
            <a: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প্রত্যেক লেনদেন ঘটনা , </a:t>
            </a:r>
            <a:r>
              <a:rPr lang="bn-BD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প্রত্যেক</a:t>
            </a:r>
            <a:r>
              <a:rPr lang="bn-IN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ঘটনা</a:t>
            </a:r>
            <a:r>
              <a:rPr lang="bn-IN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/>
            </a:r>
            <a:br>
              <a:rPr lang="bn-IN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bn-IN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405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   </a:t>
            </a:r>
            <a:r>
              <a:rPr lang="bn-BD" sz="405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লেনদেন নয় ’’ বিশ্লেষণ করতে পারবে ।</a:t>
            </a:r>
            <a:endParaRPr lang="en-US" sz="405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7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51"/>
          <a:stretch>
            <a:fillRect/>
          </a:stretch>
        </p:blipFill>
        <p:spPr>
          <a:xfrm>
            <a:off x="4526280" y="3482046"/>
            <a:ext cx="3609988" cy="201578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33007"/>
            <a:ext cx="3504589" cy="225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0560" y="433007"/>
            <a:ext cx="3860221" cy="2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79" y="3622626"/>
            <a:ext cx="3458171" cy="192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8600" y="2708870"/>
            <a:ext cx="3504589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গ্রাম্য বাজারের  দোকান</a:t>
            </a:r>
            <a:endParaRPr lang="en-US" sz="21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9998" y="2708870"/>
            <a:ext cx="2741564" cy="5078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7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মুদি মালের দোকান</a:t>
            </a:r>
            <a:endParaRPr lang="en-US" sz="27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7800" y="5649392"/>
            <a:ext cx="2508636" cy="5078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7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বইয়ের দোকান</a:t>
            </a:r>
            <a:endParaRPr lang="en-US" sz="27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1114" y="5543550"/>
            <a:ext cx="295933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>
                <a:latin typeface="SolaimanLipi" panose="03000609000000000000" pitchFamily="65" charset="0"/>
                <a:cs typeface="SolaimanLipi" panose="03000609000000000000" pitchFamily="65" charset="0"/>
              </a:rPr>
              <a:t>বাড়ি /গাড়ি ক্রয়-বিক্রয়</a:t>
            </a:r>
            <a:endParaRPr lang="en-US" sz="2400" b="1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3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61602" y="2666223"/>
            <a:ext cx="7009015" cy="36763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নগদ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১,০০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,০০০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টাকা নিয়ে ব্যাবসা শুরু করলেন।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নগদে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পন্য ক্রয় করলেন 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৭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,০০০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টাকা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bn-BD" sz="40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পন্য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বিক্রয় করলেন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১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৫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,০০০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টাকা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bn-BD" sz="40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দোকানের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সাইনবোর্ড লাগালেন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২,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৫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০০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টাকা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bn-BD" sz="40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১০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,০০০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টাকার পন্য ক্রয়ের ফরমায়েশ প্রদান করলেন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bn-BD" sz="4000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দোকানে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একজন কর্মচারী নিয়োগ করলেন।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&gt;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মাসশেষে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দোকান ভাড়া দিলেন 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৭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,০০০ </a:t>
            </a:r>
            <a:r>
              <a:rPr lang="bn-BD" sz="4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টাকা</a:t>
            </a:r>
            <a:r>
              <a:rPr lang="bn-BD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IN" sz="4000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bn-BD" sz="23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" y="1457414"/>
            <a:ext cx="383362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300" u="sng" dirty="0">
                <a:latin typeface="SolaimanLipi" panose="03000609000000000000" pitchFamily="65" charset="0"/>
                <a:cs typeface="SolaimanLipi" panose="03000609000000000000" pitchFamily="65" charset="0"/>
              </a:rPr>
              <a:t>দোকানের ঘটনা সমুহ</a:t>
            </a:r>
            <a:endParaRPr lang="en-US" sz="3300" u="sng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0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277092" y="360218"/>
            <a:ext cx="8548254" cy="58743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8600" b="1" u="sng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একক কাজ</a:t>
            </a:r>
            <a:r>
              <a:rPr lang="bn-IN" sz="8600" b="1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BD" sz="8600" b="1" dirty="0" smtClean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bn-IN" sz="8600" b="1" dirty="0" smtClean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algn="ctr">
              <a:buNone/>
            </a:pPr>
            <a:endParaRPr lang="bn-BD" sz="8600" b="1" dirty="0">
              <a:solidFill>
                <a:schemeClr val="bg1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>
              <a:buNone/>
            </a:pPr>
            <a:r>
              <a:rPr lang="bn-BD" sz="7000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&gt; লেনদেন কী তা লিখ ?</a:t>
            </a:r>
          </a:p>
          <a:p>
            <a:pPr>
              <a:buNone/>
            </a:pPr>
            <a:r>
              <a:rPr lang="bn-BD" sz="52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endParaRPr lang="en-US" sz="52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1215</TotalTime>
  <Words>264</Words>
  <Application>Microsoft Office PowerPoint</Application>
  <PresentationFormat>On-screen Show (4:3)</PresentationFormat>
  <Paragraphs>57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Century Gothic</vt:lpstr>
      <vt:lpstr>NikoshBAN</vt:lpstr>
      <vt:lpstr>SolaimanLipi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এই পাঠ শেষে শিক্ষার্থীরা-  ১। লেনদেনের ধারণা ব্যাখ্যা করতে পারবে।  ২। লেনদেনের বৈশিষ্ট্য সনাক্ত করতে পারবে।  ৩।“ প্রত্যেক লেনদেন ঘটনা , প্রত্যেক  ঘটনা         লেনদেন নয় ’’ বিশ্লেষণ করতে পারবে 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 বাড়ির কাজঃ       ঘটনা ও লেনদেনের    পার্থক্যগুলো  লিখবে।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MR</cp:lastModifiedBy>
  <cp:revision>156</cp:revision>
  <dcterms:created xsi:type="dcterms:W3CDTF">2013-11-24T09:48:18Z</dcterms:created>
  <dcterms:modified xsi:type="dcterms:W3CDTF">2020-08-09T12:51:21Z</dcterms:modified>
</cp:coreProperties>
</file>