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3" r:id="rId19"/>
    <p:sldId id="305" r:id="rId20"/>
    <p:sldId id="304" r:id="rId21"/>
    <p:sldId id="306" r:id="rId22"/>
    <p:sldId id="307" r:id="rId23"/>
    <p:sldId id="308" r:id="rId24"/>
    <p:sldId id="311" r:id="rId25"/>
    <p:sldId id="309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06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2 136,'4'-5,"1"-1,0 1,0 1,0-1,0 1,1 0,-1 0,1 0,0 1,0 0,1 0,-1 0,7-1,-2 0,21-8,1 2,0 1,10 0,48-14,-77 20,0 0,1 1,-1 0,0 1,1 1,-1 0,0 1,0 1,1 0,0 1,33 8,0 3,12 6,-7-2,-25-9,16 4,-1 2,0 2,29 17,-59-27,-1 1,0 0,0 1,0 1,-1 0,-1 0,0 1,0 0,-1 0,0 1,-1 1,-1 0,5 9,5 22,-2 1,-2 1,6 38,-13-57,1 22,-2-1,-2 1,-2 0,-5 38,1 22,3-99,0-1,-1 1,-1 0,0 0,0-1,-1 1,0-1,0 0,-1 0,0 0,-1 0,0-1,-1 1,1-1,-1-1,-1 1,0-1,0 0,0-1,-1 0,0 0,0 0,0-1,-1 0,-7 3,-8 2,0-1,-1 0,0-2,0-1,-1-1,0-1,1-2,-1 0,-7-2,9 2,1 0,-1 2,1 0,-22 8,22-5,-1-1,1-2,-1 0,-22 0,34-4,-1 0,1 0,-1-1,1-1,-1 0,1 0,0-1,0-1,0 0,0-1,1 0,0-1,0 0,0-1,1 0,0 0,-3-3,-63-45,54 40,0 0,-18-17,36 29,1-1,0 1,0-1,1 0,-1 0,1 0,0 0,0 0,0 0,0-1,1 1,-1-1,1-3,-3-62,4 60,0-1,0 0,-1 0,0 1,-1-1,0 0,-3-6,-8-21,1 0,2-1,2 0,2 0,1-1,2 1,2-1,2-8,-1-407,0 434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15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996 129,'-1'-2,"1"-1,-1 1,0 0,0-1,0 1,0 0,0-1,-1 1,1 0,-1 0,1 0,-1 0,0 0,1 0,-1 1,0-1,0 1,-1-1,1 1,0 0,0-1,-1 1,-1 0,-57-21,-78-3,87 18,-50-15,97 20,-1 1,1-1,-1 1,1 1,-1-1,1 1,-1 0,1 0,-1 0,1 1,-1 0,1 0,0 0,-1 1,1 0,0 0,0 0,0 0,0 1,0 0,1 0,-1 0,1 1,0-1,0 1,0 0,1 1,-1-1,1 0,0 1,0 0,0 1,-15 26,2-1,1 2,1 4,-25 52,-22 54,44-97,-1-2,-3 0,-2-2,-2 1,8-19,2 1,1 0,-11 28,20-40,0 0,2 0,-1 1,2-1,0 1,0 0,2 0,-1 0,2 3,-1-16,0 0,0-1,0 1,0 0,0 0,0 0,0-1,0 1,0 0,0 0,0-1,-1 1,1 0,0-1,0 1,-1 0,1-1,-1 1,1 0,-1-1,1 1,-1-1,1 1,-1 0,1-1,-1 0,0 1,1-1,-1 1,0-1,1 0,-1 1,0-1,1 0,-1 0,0 0,0 1,1-1,-1 0,0 0,0 0,0 0,1 0,-1-1,0 1,0 0,-42-13,26 7,14 8,12 7,13 8,-7-12,-1-1,1 0,0-1,0 0,0-2,0 1,3-2,108-5,-108 1,0 0,0-1,0-1,-1-1,0-1,0 0,-1-1,0-1,1-2,50-26,-2 5,-3-3,41-31,-71 43,-1-1,-2-2,0 0,-2-2,17-24,-22 25,43-62,-61 84,0-1,0 0,0-1,-1 1,-1-1,1 1,-1-1,0 0,-1 0,0 0,0-5,-1 10,0-1,-1 1,0 0,1 0,-1 0,0 0,-1 0,1 0,-1 1,1-1,-1 0,0 1,0-1,0 1,-1-2,-42-34,-2-2,0-28,36 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2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26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8:3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3:12:25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469C-E1F3-468A-9B0A-CD78BAC03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68F6A-4E07-4E52-889F-0DE96C5F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68B3-83DB-42B2-9F37-084749BC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A7F91-E4A1-4386-B450-05DE141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D22BF-9BDA-4A48-A309-08B9C050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7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AAE0-C995-46CD-8C1F-70F29156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1FD14-7C53-49BF-A607-A8C6B306B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BCED-E0A0-4B77-9344-1B317424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57D6-BB83-4508-B06B-66149461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B558D-E96A-425C-BAC8-9DF193AB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463DD-01A0-44A0-992F-0448A56F6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1F3C7-9E79-4586-92F1-F785453DA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8D333-81D6-45DA-98EC-0FBEAF40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795D8-A200-4B2D-98D9-7962D9B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F020E-0655-42C0-A14A-0DEFF487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1BCD-632C-4C01-A9C9-4242562D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685B-3DB9-47E0-AD41-3D788194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A24C-C26F-49A8-AC16-0C2F723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FBFB-D104-4B5B-9BAD-2A2F3600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A525-E30E-4F24-8C83-010388C6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09AA-F0DD-48C7-8522-955BCC17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777EB-3DEB-4669-9A2C-68542A35C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8B030-FFEA-4E1B-B2DC-B419D76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A4AC-1EA4-4C58-BAFC-6286002C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2EFC-A278-42AB-B073-3205ADD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BA81-87FA-4D3E-8FD0-8565DEDC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F485-840A-417D-B5BA-CF1B577FB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AFC29-0096-4547-AA65-47AD4E88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B305D-A97C-4A2D-96C1-48B05AFA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A6EF-F647-456F-A77D-8BE323BD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74234-0272-4418-B9EB-F41C2FC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D83C-A8CD-47B8-A194-DD314A6A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78692-2F89-45E7-8FA3-EFFFCC38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B2D02-EF1A-4CEA-A0A0-EC90A8F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F0203-91C4-49D6-A8FA-E926B0921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F17CD-1D37-457E-9CDE-707B778C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06FBC-FB1F-4D05-98F9-7E07C877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1F0A8-A2F8-4463-A16E-72E2B41E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1FDD7-9F7F-46D3-8C2A-D7AF99E2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CE0D-6471-4BB7-996C-FCBC18B8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5D64D-82C5-4DCE-9B52-D1126E0F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ACD18-9094-495D-BBDD-60B44175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E3959-3A30-4DE5-B1A4-E6225EA2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1D961-1794-46E8-8F9D-EEB4ACE0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B025F-0604-4096-9472-DFE5A830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17D2-0583-454B-BC41-9F724AB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7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2A04-BFCD-4450-AA8A-93C889E6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5329-400B-40F9-8755-7D688DAD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89A46-5C1F-4875-BD44-E37BAAB5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54F6E-4154-4125-B573-AE1FE46B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90E8-E5D7-463D-98E2-6FA6B940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F6D07-C749-4755-B81B-03EECA23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624F-6044-4EA7-975E-E9C4521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D3DAA-2C33-4008-AEEE-8831039E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5A94B-6EB1-4947-9305-C37B07AF4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A396C-E58A-4A97-9A7D-73ACDB03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CF12-8C18-4666-8BE0-989B829F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AC87C-578A-40D4-8EEE-0A941E18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2262C-1D1E-4D22-81ED-3AA1A737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BE64-D1FF-4387-A82C-EDD7F1BC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AB960-25BC-4EC0-8D70-8E5EF69A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70C4-0AE3-47DD-B861-E9A53A2B72D4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534B6-04EA-44B1-AD71-D4004B22E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67198-818F-42E2-8E39-8475DF7CE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C054-60FA-48D0-9884-FF28DB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20.xml"/><Relationship Id="rId12" Type="http://schemas.openxmlformats.org/officeDocument/2006/relationships/customXml" Target="../ink/ink19.xm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8.xml"/><Relationship Id="rId10" Type="http://schemas.openxmlformats.org/officeDocument/2006/relationships/customXml" Target="../ink/ink17.xml"/><Relationship Id="rId9" Type="http://schemas.openxmlformats.org/officeDocument/2006/relationships/customXml" Target="../ink/ink16.xml"/><Relationship Id="rId1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26.xml"/><Relationship Id="rId12" Type="http://schemas.openxmlformats.org/officeDocument/2006/relationships/customXml" Target="../ink/ink25.xml"/><Relationship Id="rId17" Type="http://schemas.openxmlformats.org/officeDocument/2006/relationships/image" Target="../media/image17.gif"/><Relationship Id="rId2" Type="http://schemas.openxmlformats.org/officeDocument/2006/relationships/customXml" Target="../ink/ink2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4.xml"/><Relationship Id="rId15" Type="http://schemas.openxmlformats.org/officeDocument/2006/relationships/image" Target="../media/image15.jpg"/><Relationship Id="rId10" Type="http://schemas.openxmlformats.org/officeDocument/2006/relationships/customXml" Target="../ink/ink23.xml"/><Relationship Id="rId9" Type="http://schemas.openxmlformats.org/officeDocument/2006/relationships/customXml" Target="../ink/ink22.xml"/><Relationship Id="rId1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32.xml"/><Relationship Id="rId12" Type="http://schemas.openxmlformats.org/officeDocument/2006/relationships/customXml" Target="../ink/ink31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0.xml"/><Relationship Id="rId10" Type="http://schemas.openxmlformats.org/officeDocument/2006/relationships/customXml" Target="../ink/ink29.xml"/><Relationship Id="rId9" Type="http://schemas.openxmlformats.org/officeDocument/2006/relationships/customXml" Target="../ink/ink28.xml"/><Relationship Id="rId1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38.xml"/><Relationship Id="rId12" Type="http://schemas.openxmlformats.org/officeDocument/2006/relationships/customXml" Target="../ink/ink37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6.xml"/><Relationship Id="rId10" Type="http://schemas.openxmlformats.org/officeDocument/2006/relationships/customXml" Target="../ink/ink35.xml"/><Relationship Id="rId9" Type="http://schemas.openxmlformats.org/officeDocument/2006/relationships/customXml" Target="../ink/ink34.xml"/><Relationship Id="rId1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44.xml"/><Relationship Id="rId18" Type="http://schemas.openxmlformats.org/officeDocument/2006/relationships/image" Target="../media/image23.jpg"/><Relationship Id="rId12" Type="http://schemas.openxmlformats.org/officeDocument/2006/relationships/customXml" Target="../ink/ink43.xml"/><Relationship Id="rId17" Type="http://schemas.openxmlformats.org/officeDocument/2006/relationships/image" Target="../media/image22.jpg"/><Relationship Id="rId2" Type="http://schemas.openxmlformats.org/officeDocument/2006/relationships/customXml" Target="../ink/ink39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2.xml"/><Relationship Id="rId15" Type="http://schemas.openxmlformats.org/officeDocument/2006/relationships/image" Target="../media/image20.jfif"/><Relationship Id="rId10" Type="http://schemas.openxmlformats.org/officeDocument/2006/relationships/customXml" Target="../ink/ink41.xml"/><Relationship Id="rId9" Type="http://schemas.openxmlformats.org/officeDocument/2006/relationships/customXml" Target="../ink/ink40.xml"/><Relationship Id="rId14" Type="http://schemas.openxmlformats.org/officeDocument/2006/relationships/image" Target="../media/image19.jf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0.xml"/><Relationship Id="rId12" Type="http://schemas.openxmlformats.org/officeDocument/2006/relationships/customXml" Target="../ink/ink49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8.xml"/><Relationship Id="rId10" Type="http://schemas.openxmlformats.org/officeDocument/2006/relationships/customXml" Target="../ink/ink47.xml"/><Relationship Id="rId9" Type="http://schemas.openxmlformats.org/officeDocument/2006/relationships/customXml" Target="../ink/ink46.xml"/><Relationship Id="rId14" Type="http://schemas.openxmlformats.org/officeDocument/2006/relationships/image" Target="../media/image24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6.xml"/><Relationship Id="rId12" Type="http://schemas.openxmlformats.org/officeDocument/2006/relationships/customXml" Target="../ink/ink55.xml"/><Relationship Id="rId2" Type="http://schemas.openxmlformats.org/officeDocument/2006/relationships/customXml" Target="../ink/ink51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4.xml"/><Relationship Id="rId15" Type="http://schemas.openxmlformats.org/officeDocument/2006/relationships/image" Target="../media/image26.jfif"/><Relationship Id="rId10" Type="http://schemas.openxmlformats.org/officeDocument/2006/relationships/customXml" Target="../ink/ink53.xml"/><Relationship Id="rId9" Type="http://schemas.openxmlformats.org/officeDocument/2006/relationships/customXml" Target="../ink/ink52.xml"/><Relationship Id="rId14" Type="http://schemas.openxmlformats.org/officeDocument/2006/relationships/image" Target="../media/image25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2.xml"/><Relationship Id="rId12" Type="http://schemas.openxmlformats.org/officeDocument/2006/relationships/customXml" Target="../ink/ink61.xml"/><Relationship Id="rId2" Type="http://schemas.openxmlformats.org/officeDocument/2006/relationships/customXml" Target="../ink/ink57.xml"/><Relationship Id="rId16" Type="http://schemas.openxmlformats.org/officeDocument/2006/relationships/image" Target="../media/image30.jfi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60.xml"/><Relationship Id="rId15" Type="http://schemas.openxmlformats.org/officeDocument/2006/relationships/image" Target="../media/image29.jfif"/><Relationship Id="rId10" Type="http://schemas.openxmlformats.org/officeDocument/2006/relationships/customXml" Target="../ink/ink59.xml"/><Relationship Id="rId9" Type="http://schemas.openxmlformats.org/officeDocument/2006/relationships/customXml" Target="../ink/ink58.xml"/><Relationship Id="rId14" Type="http://schemas.openxmlformats.org/officeDocument/2006/relationships/image" Target="../media/image28.jf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8.xml"/><Relationship Id="rId12" Type="http://schemas.openxmlformats.org/officeDocument/2006/relationships/customXml" Target="../ink/ink67.xml"/><Relationship Id="rId2" Type="http://schemas.openxmlformats.org/officeDocument/2006/relationships/customXml" Target="../ink/ink63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66.xml"/><Relationship Id="rId15" Type="http://schemas.openxmlformats.org/officeDocument/2006/relationships/image" Target="../media/image32.jfif"/><Relationship Id="rId10" Type="http://schemas.openxmlformats.org/officeDocument/2006/relationships/customXml" Target="../ink/ink65.xml"/><Relationship Id="rId9" Type="http://schemas.openxmlformats.org/officeDocument/2006/relationships/customXml" Target="../ink/ink64.xml"/><Relationship Id="rId14" Type="http://schemas.openxmlformats.org/officeDocument/2006/relationships/image" Target="../media/image31.jf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74.xml"/><Relationship Id="rId12" Type="http://schemas.openxmlformats.org/officeDocument/2006/relationships/customXml" Target="../ink/ink73.xml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72.xml"/><Relationship Id="rId10" Type="http://schemas.openxmlformats.org/officeDocument/2006/relationships/customXml" Target="../ink/ink71.xml"/><Relationship Id="rId9" Type="http://schemas.openxmlformats.org/officeDocument/2006/relationships/customXml" Target="../ink/ink70.xml"/><Relationship Id="rId1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-shahnazakternomi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80.xml"/><Relationship Id="rId12" Type="http://schemas.openxmlformats.org/officeDocument/2006/relationships/customXml" Target="../ink/ink79.xml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78.xml"/><Relationship Id="rId15" Type="http://schemas.openxmlformats.org/officeDocument/2006/relationships/image" Target="../media/image36.jfif"/><Relationship Id="rId10" Type="http://schemas.openxmlformats.org/officeDocument/2006/relationships/customXml" Target="../ink/ink77.xml"/><Relationship Id="rId9" Type="http://schemas.openxmlformats.org/officeDocument/2006/relationships/customXml" Target="../ink/ink76.xml"/><Relationship Id="rId1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86.xml"/><Relationship Id="rId12" Type="http://schemas.openxmlformats.org/officeDocument/2006/relationships/customXml" Target="../ink/ink85.xm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84.xml"/><Relationship Id="rId15" Type="http://schemas.openxmlformats.org/officeDocument/2006/relationships/image" Target="../media/image38.jpg"/><Relationship Id="rId10" Type="http://schemas.openxmlformats.org/officeDocument/2006/relationships/customXml" Target="../ink/ink83.xml"/><Relationship Id="rId9" Type="http://schemas.openxmlformats.org/officeDocument/2006/relationships/customXml" Target="../ink/ink82.xml"/><Relationship Id="rId14" Type="http://schemas.openxmlformats.org/officeDocument/2006/relationships/image" Target="../media/image37.jf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92.xml"/><Relationship Id="rId12" Type="http://schemas.openxmlformats.org/officeDocument/2006/relationships/customXml" Target="../ink/ink91.xml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90.xml"/><Relationship Id="rId15" Type="http://schemas.openxmlformats.org/officeDocument/2006/relationships/image" Target="../media/image40.jpg"/><Relationship Id="rId10" Type="http://schemas.openxmlformats.org/officeDocument/2006/relationships/customXml" Target="../ink/ink89.xml"/><Relationship Id="rId9" Type="http://schemas.openxmlformats.org/officeDocument/2006/relationships/customXml" Target="../ink/ink88.xml"/><Relationship Id="rId14" Type="http://schemas.openxmlformats.org/officeDocument/2006/relationships/image" Target="../media/image39.jf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98.xml"/><Relationship Id="rId12" Type="http://schemas.openxmlformats.org/officeDocument/2006/relationships/customXml" Target="../ink/ink97.xml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96.xml"/><Relationship Id="rId10" Type="http://schemas.openxmlformats.org/officeDocument/2006/relationships/customXml" Target="../ink/ink95.xml"/><Relationship Id="rId9" Type="http://schemas.openxmlformats.org/officeDocument/2006/relationships/customXml" Target="../ink/ink94.xml"/><Relationship Id="rId14" Type="http://schemas.openxmlformats.org/officeDocument/2006/relationships/image" Target="../media/image41.jf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04.xml"/><Relationship Id="rId12" Type="http://schemas.openxmlformats.org/officeDocument/2006/relationships/customXml" Target="../ink/ink103.xml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02.xml"/><Relationship Id="rId10" Type="http://schemas.openxmlformats.org/officeDocument/2006/relationships/customXml" Target="../ink/ink101.xml"/><Relationship Id="rId9" Type="http://schemas.openxmlformats.org/officeDocument/2006/relationships/customXml" Target="../ink/ink1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0.xml"/><Relationship Id="rId12" Type="http://schemas.openxmlformats.org/officeDocument/2006/relationships/customXml" Target="../ink/ink109.xml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08.xml"/><Relationship Id="rId10" Type="http://schemas.openxmlformats.org/officeDocument/2006/relationships/customXml" Target="../ink/ink107.xml"/><Relationship Id="rId9" Type="http://schemas.openxmlformats.org/officeDocument/2006/relationships/customXml" Target="../ink/ink106.xml"/><Relationship Id="rId1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6.xml"/><Relationship Id="rId12" Type="http://schemas.openxmlformats.org/officeDocument/2006/relationships/customXml" Target="../ink/ink115.xml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14.xml"/><Relationship Id="rId10" Type="http://schemas.openxmlformats.org/officeDocument/2006/relationships/customXml" Target="../ink/ink113.xml"/><Relationship Id="rId9" Type="http://schemas.openxmlformats.org/officeDocument/2006/relationships/customXml" Target="../ink/ink112.xml"/><Relationship Id="rId1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8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4.xml"/><Relationship Id="rId12" Type="http://schemas.openxmlformats.org/officeDocument/2006/relationships/customXml" Target="../ink/ink13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2.xml"/><Relationship Id="rId15" Type="http://schemas.openxmlformats.org/officeDocument/2006/relationships/image" Target="../media/image12.jfif"/><Relationship Id="rId10" Type="http://schemas.openxmlformats.org/officeDocument/2006/relationships/customXml" Target="../ink/ink11.xml"/><Relationship Id="rId9" Type="http://schemas.openxmlformats.org/officeDocument/2006/relationships/customXml" Target="../ink/ink10.xml"/><Relationship Id="rId1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02B282-4E44-48F8-BC8E-56AA4A13181B}"/>
              </a:ext>
            </a:extLst>
          </p:cNvPr>
          <p:cNvGrpSpPr/>
          <p:nvPr/>
        </p:nvGrpSpPr>
        <p:grpSpPr>
          <a:xfrm>
            <a:off x="2363079" y="752478"/>
            <a:ext cx="7613632" cy="5629277"/>
            <a:chOff x="2330428" y="1228723"/>
            <a:chExt cx="7613632" cy="56292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99F2447-9DC2-415B-A816-B156AAA62F77}"/>
                </a:ext>
              </a:extLst>
            </p:cNvPr>
            <p:cNvGrpSpPr/>
            <p:nvPr/>
          </p:nvGrpSpPr>
          <p:grpSpPr>
            <a:xfrm>
              <a:off x="2330428" y="1228723"/>
              <a:ext cx="7613632" cy="5629277"/>
              <a:chOff x="2330428" y="1228723"/>
              <a:chExt cx="7613632" cy="5629277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F861081-B5DF-4DE8-AB4A-5D4DA1828483}"/>
                  </a:ext>
                </a:extLst>
              </p:cNvPr>
              <p:cNvGrpSpPr/>
              <p:nvPr/>
            </p:nvGrpSpPr>
            <p:grpSpPr>
              <a:xfrm>
                <a:off x="2330428" y="1228723"/>
                <a:ext cx="7613632" cy="5629277"/>
                <a:chOff x="2319373" y="825975"/>
                <a:chExt cx="7613632" cy="5823372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66D7B64-706B-4BBB-A5C6-1F9E87DE1893}"/>
                    </a:ext>
                  </a:extLst>
                </p:cNvPr>
                <p:cNvSpPr/>
                <p:nvPr/>
              </p:nvSpPr>
              <p:spPr>
                <a:xfrm>
                  <a:off x="2319373" y="825975"/>
                  <a:ext cx="7613632" cy="582337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74000">
                      <a:schemeClr val="bg1">
                        <a:lumMod val="6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0D8C148-B690-41CB-9C64-355B5E8B12BC}"/>
                    </a:ext>
                  </a:extLst>
                </p:cNvPr>
                <p:cNvSpPr txBox="1"/>
                <p:nvPr/>
              </p:nvSpPr>
              <p:spPr>
                <a:xfrm>
                  <a:off x="2965330" y="4889736"/>
                  <a:ext cx="6019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/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9D44496-6692-4DE9-96AC-FEEE8E54E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282" y="2695143"/>
                <a:ext cx="5693433" cy="325306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6B64EC-D8A2-4100-9EBB-11303FAD6EB8}"/>
                </a:ext>
              </a:extLst>
            </p:cNvPr>
            <p:cNvSpPr txBox="1"/>
            <p:nvPr/>
          </p:nvSpPr>
          <p:spPr>
            <a:xfrm>
              <a:off x="3447068" y="1542429"/>
              <a:ext cx="576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/>
                <a:t>মাল্টিমিডিয়া শ্রেণিতে স্বাগতম</a:t>
              </a:r>
              <a:endParaRPr lang="en-US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B7E7D-5239-4D73-B70B-654C52CEE376}"/>
              </a:ext>
            </a:extLst>
          </p:cNvPr>
          <p:cNvGrpSpPr/>
          <p:nvPr/>
        </p:nvGrpSpPr>
        <p:grpSpPr>
          <a:xfrm>
            <a:off x="1650263" y="257175"/>
            <a:ext cx="9063030" cy="495303"/>
            <a:chOff x="1564485" y="561972"/>
            <a:chExt cx="9063030" cy="4953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4C94-3EF8-41EB-884B-C9CBD37BA65A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8F654-507C-4218-8025-9F3231022978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EBF487D2-B632-4E0B-A2C7-E4A8D70E8811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F65E6AFE-FC3D-423B-99F2-DE2D98D056E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4AAF0E-F39B-4A03-969F-178BEB5276A2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0ECF3C36-C2A6-47BE-B332-53E672AF97AF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05ACE598-2775-4EA9-A7F2-DAE1EF4F152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8000D-1562-4D7D-8A05-67D758A679ED}"/>
              </a:ext>
            </a:extLst>
          </p:cNvPr>
          <p:cNvGrpSpPr/>
          <p:nvPr/>
        </p:nvGrpSpPr>
        <p:grpSpPr>
          <a:xfrm>
            <a:off x="1638380" y="625121"/>
            <a:ext cx="9063030" cy="495303"/>
            <a:chOff x="1564485" y="561972"/>
            <a:chExt cx="9063030" cy="4953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8AABE5-105C-4CFA-A2C1-8CA512830CFB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820AC-46FA-4537-ADED-169E9B99B760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8B8BFBBD-1503-42FA-964C-8BBA23DC46A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CA3617C-54B9-43DE-BCE6-4132EA36C1CB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758F1-646A-4504-88E2-3AF0BCAFE816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B2D45B0-490F-40D3-89C1-92347AAFAB0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A87B8DB4-78AC-4372-8B1C-B665A6CF6DC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51B6A-D8CA-4370-8C97-5644FFBCF0B0}"/>
              </a:ext>
            </a:extLst>
          </p:cNvPr>
          <p:cNvGrpSpPr/>
          <p:nvPr/>
        </p:nvGrpSpPr>
        <p:grpSpPr>
          <a:xfrm>
            <a:off x="1599456" y="437669"/>
            <a:ext cx="95245" cy="1719265"/>
            <a:chOff x="1516860" y="500060"/>
            <a:chExt cx="95245" cy="17192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553F95-58EB-46FA-A4D5-791094C02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3A7968D8-CF4F-466F-9D27-E321FEEFB8D9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F0CCBA-5095-408A-A7E6-30B3BB22D349}"/>
              </a:ext>
            </a:extLst>
          </p:cNvPr>
          <p:cNvGrpSpPr/>
          <p:nvPr/>
        </p:nvGrpSpPr>
        <p:grpSpPr>
          <a:xfrm>
            <a:off x="10653787" y="426764"/>
            <a:ext cx="95245" cy="1719265"/>
            <a:chOff x="1516860" y="500060"/>
            <a:chExt cx="95245" cy="1719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EC33A-1B6E-44E4-8172-8DF5785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8A97738-286F-4E08-9E39-277FB6593C48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57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759 L 0.00052 0.779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80525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52205" y="43261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D92A438-4F74-4F3C-8B5B-C15A49454A5E}"/>
              </a:ext>
            </a:extLst>
          </p:cNvPr>
          <p:cNvSpPr txBox="1"/>
          <p:nvPr/>
        </p:nvSpPr>
        <p:spPr>
          <a:xfrm>
            <a:off x="3142524" y="922294"/>
            <a:ext cx="668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বলতে পার এটি কোন ধরণের ভূমি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2BE11-8430-4EA5-8CCB-6B1E079E319E}"/>
              </a:ext>
            </a:extLst>
          </p:cNvPr>
          <p:cNvSpPr txBox="1"/>
          <p:nvPr/>
        </p:nvSpPr>
        <p:spPr>
          <a:xfrm>
            <a:off x="2391295" y="5502239"/>
            <a:ext cx="87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 মধ্যভাগের পর্বতশ্রেণি উত্তর ও দক্ষিণে বিস্তৃত৷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4358A-FE57-4942-B6EB-9AE80E9B39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09" y="1701025"/>
            <a:ext cx="6520535" cy="340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55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140" y="201666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7C2BE11-8430-4EA5-8CCB-6B1E079E319E}"/>
              </a:ext>
            </a:extLst>
          </p:cNvPr>
          <p:cNvSpPr txBox="1"/>
          <p:nvPr/>
        </p:nvSpPr>
        <p:spPr>
          <a:xfrm>
            <a:off x="2134178" y="5717900"/>
            <a:ext cx="201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AFBD4-DFDB-40C5-B296-8B2585C52CCE}"/>
              </a:ext>
            </a:extLst>
          </p:cNvPr>
          <p:cNvSpPr txBox="1"/>
          <p:nvPr/>
        </p:nvSpPr>
        <p:spPr>
          <a:xfrm>
            <a:off x="3659545" y="4943319"/>
            <a:ext cx="110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40904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975151" y="367150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2A438-4F74-4F3C-8B5B-C15A49454A5E}"/>
              </a:ext>
            </a:extLst>
          </p:cNvPr>
          <p:cNvSpPr txBox="1"/>
          <p:nvPr/>
        </p:nvSpPr>
        <p:spPr>
          <a:xfrm>
            <a:off x="1998173" y="791721"/>
            <a:ext cx="942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দেখে নেই দেশটিতে কোন কোন ধর্মের লোক বাস করে</a:t>
            </a:r>
            <a:endParaRPr lang="en-US" sz="3200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8AC06D9-8FC5-4FF5-A9C5-12F4ECD837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01" y="1625306"/>
            <a:ext cx="6362700" cy="33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243F-E6E8-4847-B114-EADEE356E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05" y="1623934"/>
            <a:ext cx="6184639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37F6B1-5A89-4C78-88EC-0D602C540D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61" y="1646889"/>
            <a:ext cx="6696413" cy="356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3D8D8A-8149-4DC3-A6F4-DBD26BFD5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2" y="1629878"/>
            <a:ext cx="71437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8C8863-4AC3-4BAC-8338-F0D0B1B1A5D5}"/>
              </a:ext>
            </a:extLst>
          </p:cNvPr>
          <p:cNvSpPr txBox="1"/>
          <p:nvPr/>
        </p:nvSpPr>
        <p:spPr>
          <a:xfrm>
            <a:off x="4898940" y="5788728"/>
            <a:ext cx="110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ইসলাম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B8F0F-1834-4253-8E16-E1E20746CDF7}"/>
              </a:ext>
            </a:extLst>
          </p:cNvPr>
          <p:cNvSpPr txBox="1"/>
          <p:nvPr/>
        </p:nvSpPr>
        <p:spPr>
          <a:xfrm>
            <a:off x="5926807" y="5829020"/>
            <a:ext cx="84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বৌদ্ধ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4E6DEB-D3C8-4F30-B323-15F35F6FBD20}"/>
              </a:ext>
            </a:extLst>
          </p:cNvPr>
          <p:cNvSpPr txBox="1"/>
          <p:nvPr/>
        </p:nvSpPr>
        <p:spPr>
          <a:xfrm>
            <a:off x="6539378" y="5865969"/>
            <a:ext cx="107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খ্রিষ্টান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48823-F883-4A2A-AC28-4A7E4C51A5E4}"/>
              </a:ext>
            </a:extLst>
          </p:cNvPr>
          <p:cNvSpPr txBox="1"/>
          <p:nvPr/>
        </p:nvSpPr>
        <p:spPr>
          <a:xfrm>
            <a:off x="7552255" y="5830911"/>
            <a:ext cx="67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হিন্দু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4291A1-163B-4A0B-82E6-D8B52C8D466E}"/>
              </a:ext>
            </a:extLst>
          </p:cNvPr>
          <p:cNvSpPr txBox="1"/>
          <p:nvPr/>
        </p:nvSpPr>
        <p:spPr>
          <a:xfrm>
            <a:off x="1317044" y="5767465"/>
            <a:ext cx="1027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মালয়েশিয়ায় ইসলাম,বৌদ্ধ,খ্রিষ্টান,হিন্দু প্রভৃতি ধর্মের লোক বাস করে৷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96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  <p:bldP spid="25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80525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52205" y="43261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24EE3E-80A0-49F2-8A83-CBC644E443BC}"/>
              </a:ext>
            </a:extLst>
          </p:cNvPr>
          <p:cNvSpPr txBox="1"/>
          <p:nvPr/>
        </p:nvSpPr>
        <p:spPr>
          <a:xfrm>
            <a:off x="5046204" y="877024"/>
            <a:ext cx="2251743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একক কাজ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F2F4D-42DA-4A11-B0ED-2D8DEF560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94" y="1711954"/>
            <a:ext cx="6876467" cy="375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2CB9E-53D2-47E8-99F0-C12CA08E9347}"/>
              </a:ext>
            </a:extLst>
          </p:cNvPr>
          <p:cNvSpPr txBox="1"/>
          <p:nvPr/>
        </p:nvSpPr>
        <p:spPr>
          <a:xfrm>
            <a:off x="2988361" y="5693728"/>
            <a:ext cx="649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মালয়েশিয়ার ভূপ্রকৃতি কেমন লিখ 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35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80525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976203" y="43261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4F07D2-A1E6-42F7-9D3E-8BD6A693CA89}"/>
              </a:ext>
            </a:extLst>
          </p:cNvPr>
          <p:cNvSpPr txBox="1"/>
          <p:nvPr/>
        </p:nvSpPr>
        <p:spPr>
          <a:xfrm>
            <a:off x="3055836" y="842089"/>
            <a:ext cx="782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কি বলতে পার দেশটির রাজধানীর নাম কি</a:t>
            </a:r>
            <a:r>
              <a:rPr lang="en-US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11FB1-8A41-4800-B51D-5FBFDF92C3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06" y="1674801"/>
            <a:ext cx="6231944" cy="365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F40F36-9A6E-4707-A9D1-E6FEDD2C031D}"/>
              </a:ext>
            </a:extLst>
          </p:cNvPr>
          <p:cNvSpPr txBox="1"/>
          <p:nvPr/>
        </p:nvSpPr>
        <p:spPr>
          <a:xfrm>
            <a:off x="5203405" y="5640616"/>
            <a:ext cx="386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কুয়ালালামপুর৷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0556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57032" y="213694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31821" y="415894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D17F7A-C917-4338-8AB5-966C6DC8369D}"/>
              </a:ext>
            </a:extLst>
          </p:cNvPr>
          <p:cNvSpPr txBox="1"/>
          <p:nvPr/>
        </p:nvSpPr>
        <p:spPr>
          <a:xfrm>
            <a:off x="3510458" y="881588"/>
            <a:ext cx="525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1BC04-6051-4E6E-9177-1195075503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89" y="1372876"/>
            <a:ext cx="6399139" cy="424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40761-620D-464C-973B-C989D673AD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8" y="1368256"/>
            <a:ext cx="5962878" cy="4222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9C533-25A1-4A70-A67E-B3E0B40F3B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21" y="1366187"/>
            <a:ext cx="6864151" cy="4536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643250-0BB7-437E-B833-EA346A36F06C}"/>
              </a:ext>
            </a:extLst>
          </p:cNvPr>
          <p:cNvSpPr txBox="1"/>
          <p:nvPr/>
        </p:nvSpPr>
        <p:spPr>
          <a:xfrm>
            <a:off x="3016848" y="6052942"/>
            <a:ext cx="145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জর্জ টাউন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55991-62FC-47DE-B0A9-7BD63BCC2AAF}"/>
              </a:ext>
            </a:extLst>
          </p:cNvPr>
          <p:cNvSpPr txBox="1"/>
          <p:nvPr/>
        </p:nvSpPr>
        <p:spPr>
          <a:xfrm>
            <a:off x="3841252" y="6099511"/>
            <a:ext cx="14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জহর বার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26668-75BA-44CC-9663-2881374E4EA7}"/>
              </a:ext>
            </a:extLst>
          </p:cNvPr>
          <p:cNvSpPr txBox="1"/>
          <p:nvPr/>
        </p:nvSpPr>
        <p:spPr>
          <a:xfrm>
            <a:off x="5481300" y="6042471"/>
            <a:ext cx="10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পেনাং</a:t>
            </a:r>
            <a:endParaRPr 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E0C255-B73D-4499-8A24-A187292604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84" y="1353281"/>
            <a:ext cx="7124682" cy="456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11931BF-FF8D-4646-9F67-4F709FE8AF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84" y="1372637"/>
            <a:ext cx="7124681" cy="450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15EA01-2F08-40B2-9DCA-D3592AE46A77}"/>
              </a:ext>
            </a:extLst>
          </p:cNvPr>
          <p:cNvSpPr txBox="1"/>
          <p:nvPr/>
        </p:nvSpPr>
        <p:spPr>
          <a:xfrm>
            <a:off x="6531289" y="6042471"/>
            <a:ext cx="80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ইপো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85D51-95C5-4E82-A85D-2AD88169023F}"/>
              </a:ext>
            </a:extLst>
          </p:cNvPr>
          <p:cNvSpPr txBox="1"/>
          <p:nvPr/>
        </p:nvSpPr>
        <p:spPr>
          <a:xfrm>
            <a:off x="7118877" y="6042471"/>
            <a:ext cx="8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কুচিং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141B0A-0D3B-4A1A-8B2A-287187FB86F3}"/>
              </a:ext>
            </a:extLst>
          </p:cNvPr>
          <p:cNvSpPr txBox="1"/>
          <p:nvPr/>
        </p:nvSpPr>
        <p:spPr>
          <a:xfrm>
            <a:off x="3728271" y="5980916"/>
            <a:ext cx="423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এগুলো অন্যতম প্রধান শহর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73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23" grpId="0"/>
      <p:bldP spid="23" grpId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17624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14934" y="39334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2F8A228-1280-47BA-A11A-2CC750C59DE2}"/>
              </a:ext>
            </a:extLst>
          </p:cNvPr>
          <p:cNvSpPr txBox="1"/>
          <p:nvPr/>
        </p:nvSpPr>
        <p:spPr>
          <a:xfrm>
            <a:off x="4388406" y="759311"/>
            <a:ext cx="444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চিত্রটি লক্ষ্য করো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85001-970C-48DE-8D7F-37D1DDE309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44" y="1736187"/>
            <a:ext cx="5564200" cy="309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972EB-25A7-4E20-BC4C-D536D4FA5EE1}"/>
              </a:ext>
            </a:extLst>
          </p:cNvPr>
          <p:cNvSpPr txBox="1"/>
          <p:nvPr/>
        </p:nvSpPr>
        <p:spPr>
          <a:xfrm>
            <a:off x="4594314" y="5403185"/>
            <a:ext cx="490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 কৃষি প্রধান দেশ৷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E4CB6-D82C-4215-A49F-79A4C88B4E0E}"/>
              </a:ext>
            </a:extLst>
          </p:cNvPr>
          <p:cNvSpPr txBox="1"/>
          <p:nvPr/>
        </p:nvSpPr>
        <p:spPr>
          <a:xfrm>
            <a:off x="1317044" y="5368625"/>
            <a:ext cx="1035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মোট জনসংখ্যার শতকরা ৫০ ভাগেরও বেশি কৃষির উপর নির্ভরশীল৷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122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63553" y="18387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7143" y="381387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AB931E-1324-467A-9804-FFDD23203CB9}"/>
              </a:ext>
            </a:extLst>
          </p:cNvPr>
          <p:cNvSpPr txBox="1"/>
          <p:nvPr/>
        </p:nvSpPr>
        <p:spPr>
          <a:xfrm>
            <a:off x="2747876" y="779928"/>
            <a:ext cx="758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চলো মালয়েশিয়ার প্রধান শিল্প গুলো দেখে নেই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80CB0-CBC2-4972-91FD-083A52CAE4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28" y="1880675"/>
            <a:ext cx="6380766" cy="356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62C43-EE8A-4F6D-B751-5C27E2D01F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0" y="1727849"/>
            <a:ext cx="6411120" cy="366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D6324-4A1F-4072-9B03-ACF6E3457C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6" y="1703224"/>
            <a:ext cx="6641028" cy="387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B1E03E-939A-464D-B6B4-497569DA3C9E}"/>
              </a:ext>
            </a:extLst>
          </p:cNvPr>
          <p:cNvSpPr txBox="1"/>
          <p:nvPr/>
        </p:nvSpPr>
        <p:spPr>
          <a:xfrm>
            <a:off x="5393859" y="5871216"/>
            <a:ext cx="130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রাবার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09F5F-10BA-4037-9EEB-C69DF37E5821}"/>
              </a:ext>
            </a:extLst>
          </p:cNvPr>
          <p:cNvSpPr txBox="1"/>
          <p:nvPr/>
        </p:nvSpPr>
        <p:spPr>
          <a:xfrm>
            <a:off x="5942208" y="5883945"/>
            <a:ext cx="90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সার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9A76B-1166-4E58-A23B-3A4902973C8F}"/>
              </a:ext>
            </a:extLst>
          </p:cNvPr>
          <p:cNvSpPr txBox="1"/>
          <p:nvPr/>
        </p:nvSpPr>
        <p:spPr>
          <a:xfrm>
            <a:off x="6079894" y="5877455"/>
            <a:ext cx="235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চীনামাটির দ্রব্য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84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0" grpId="1"/>
      <p:bldP spid="21" grpId="0"/>
      <p:bldP spid="21" grpId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1619" y="213694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34577" y="396963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7CD3361-08D7-44DD-A86C-D5AD4F9222CF}"/>
              </a:ext>
            </a:extLst>
          </p:cNvPr>
          <p:cNvSpPr txBox="1"/>
          <p:nvPr/>
        </p:nvSpPr>
        <p:spPr>
          <a:xfrm>
            <a:off x="3524567" y="929712"/>
            <a:ext cx="525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DCCD9-CF08-4122-AD99-C91F35A53C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34" y="1996942"/>
            <a:ext cx="6049860" cy="341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629FA-86FE-4C1C-88D9-35464DE946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05" y="1939863"/>
            <a:ext cx="6060303" cy="357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7E8AE-2C6B-41A7-8C97-34FE6F22270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5"/>
          <a:stretch/>
        </p:blipFill>
        <p:spPr>
          <a:xfrm>
            <a:off x="3121728" y="1754460"/>
            <a:ext cx="6266032" cy="3769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567AC7-AE41-449B-872E-F168633002A2}"/>
              </a:ext>
            </a:extLst>
          </p:cNvPr>
          <p:cNvSpPr txBox="1"/>
          <p:nvPr/>
        </p:nvSpPr>
        <p:spPr>
          <a:xfrm>
            <a:off x="4097064" y="5953182"/>
            <a:ext cx="73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টিন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491ED-1BBE-4C7A-8A88-20380403D2A7}"/>
              </a:ext>
            </a:extLst>
          </p:cNvPr>
          <p:cNvSpPr txBox="1"/>
          <p:nvPr/>
        </p:nvSpPr>
        <p:spPr>
          <a:xfrm>
            <a:off x="5103361" y="5985611"/>
            <a:ext cx="80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লোহা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83243-4867-4001-BAC7-C6912ECED297}"/>
              </a:ext>
            </a:extLst>
          </p:cNvPr>
          <p:cNvSpPr txBox="1"/>
          <p:nvPr/>
        </p:nvSpPr>
        <p:spPr>
          <a:xfrm>
            <a:off x="5989243" y="5956647"/>
            <a:ext cx="97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পেট্রোল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646C7-52EE-4406-AC7F-88F875B9E29B}"/>
              </a:ext>
            </a:extLst>
          </p:cNvPr>
          <p:cNvSpPr txBox="1"/>
          <p:nvPr/>
        </p:nvSpPr>
        <p:spPr>
          <a:xfrm>
            <a:off x="2972256" y="5926826"/>
            <a:ext cx="63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এগুলো হলো উল্লেখযোগ্য খনিজ সম্পদ৷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18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1619" y="183878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38080" y="428237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5EC89C-A816-4A6A-8B8A-03B041AE1A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93" y="1757018"/>
            <a:ext cx="5858856" cy="346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5A34C-0BF7-4FF7-BF22-0A62C41854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36" y="1735387"/>
            <a:ext cx="6169598" cy="351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CBB79-B6CF-41D1-A217-0C576C61FB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19" y="1585895"/>
            <a:ext cx="6538376" cy="372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FAC4E8-E1AD-4A7F-8D0E-C785BAB00E17}"/>
              </a:ext>
            </a:extLst>
          </p:cNvPr>
          <p:cNvSpPr txBox="1"/>
          <p:nvPr/>
        </p:nvSpPr>
        <p:spPr>
          <a:xfrm>
            <a:off x="2682918" y="887735"/>
            <a:ext cx="783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 যোগাযোগের মাধ্যমগুলো হলো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26374-6394-42AC-849F-B35B5E146925}"/>
              </a:ext>
            </a:extLst>
          </p:cNvPr>
          <p:cNvSpPr txBox="1"/>
          <p:nvPr/>
        </p:nvSpPr>
        <p:spPr>
          <a:xfrm>
            <a:off x="3893551" y="5543314"/>
            <a:ext cx="133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রেলপথ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7B44C-03AB-4358-8C55-07BF552BCCBF}"/>
              </a:ext>
            </a:extLst>
          </p:cNvPr>
          <p:cNvSpPr txBox="1"/>
          <p:nvPr/>
        </p:nvSpPr>
        <p:spPr>
          <a:xfrm>
            <a:off x="4969839" y="5573129"/>
            <a:ext cx="17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সড়কপথ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5D8F6-DCF4-46B1-AC67-31349A2463A8}"/>
              </a:ext>
            </a:extLst>
          </p:cNvPr>
          <p:cNvSpPr txBox="1"/>
          <p:nvPr/>
        </p:nvSpPr>
        <p:spPr>
          <a:xfrm>
            <a:off x="6901729" y="5534558"/>
            <a:ext cx="18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বিমানপথ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55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1619" y="215991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52205" y="43261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3D59A0-7909-4035-AC7B-E4E092B9B834}"/>
              </a:ext>
            </a:extLst>
          </p:cNvPr>
          <p:cNvSpPr txBox="1"/>
          <p:nvPr/>
        </p:nvSpPr>
        <p:spPr>
          <a:xfrm>
            <a:off x="4618659" y="935879"/>
            <a:ext cx="310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জোড়ায় কাজ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7863F-DDBC-4DB7-A6A3-27F17EFA97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50" y="1600460"/>
            <a:ext cx="6416574" cy="387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499E0-60D4-4D89-8236-835EFA99B0A7}"/>
              </a:ext>
            </a:extLst>
          </p:cNvPr>
          <p:cNvSpPr txBox="1"/>
          <p:nvPr/>
        </p:nvSpPr>
        <p:spPr>
          <a:xfrm>
            <a:off x="1485756" y="5714372"/>
            <a:ext cx="1030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 রাজধানীর নাম ও প্রধান শহর গুলোর নাম লিখ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5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2AAB381-4BF4-43BF-9466-A7C7F96074E9}"/>
              </a:ext>
            </a:extLst>
          </p:cNvPr>
          <p:cNvGrpSpPr/>
          <p:nvPr/>
        </p:nvGrpSpPr>
        <p:grpSpPr>
          <a:xfrm>
            <a:off x="2336001" y="500060"/>
            <a:ext cx="7515229" cy="5772156"/>
            <a:chOff x="2336001" y="500060"/>
            <a:chExt cx="7515229" cy="5772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F861081-B5DF-4DE8-AB4A-5D4DA1828483}"/>
                </a:ext>
              </a:extLst>
            </p:cNvPr>
            <p:cNvGrpSpPr/>
            <p:nvPr/>
          </p:nvGrpSpPr>
          <p:grpSpPr>
            <a:xfrm>
              <a:off x="2336001" y="500060"/>
              <a:ext cx="7515229" cy="5772156"/>
              <a:chOff x="2333620" y="390519"/>
              <a:chExt cx="7515229" cy="577215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6D7B64-706B-4BBB-A5C6-1F9E87DE1893}"/>
                  </a:ext>
                </a:extLst>
              </p:cNvPr>
              <p:cNvSpPr/>
              <p:nvPr/>
            </p:nvSpPr>
            <p:spPr>
              <a:xfrm>
                <a:off x="2333620" y="390519"/>
                <a:ext cx="7515229" cy="57721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7A359DB-8517-4975-8E6A-FB0B8AF119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01" b="26119"/>
              <a:stretch/>
            </p:blipFill>
            <p:spPr>
              <a:xfrm>
                <a:off x="3217701" y="876294"/>
                <a:ext cx="2001868" cy="216217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D8C148-B690-41CB-9C64-355B5E8B12BC}"/>
                  </a:ext>
                </a:extLst>
              </p:cNvPr>
              <p:cNvSpPr txBox="1"/>
              <p:nvPr/>
            </p:nvSpPr>
            <p:spPr>
              <a:xfrm>
                <a:off x="2422452" y="3504125"/>
                <a:ext cx="447547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/>
                  <a:t>শাহনাজ আক্তার(এম.এ,এম.এড)</a:t>
                </a:r>
              </a:p>
              <a:p>
                <a:pPr algn="ctr"/>
                <a:r>
                  <a:rPr lang="bn-BD" sz="2000" dirty="0"/>
                  <a:t>সিনিয়র শিক্ষক(বাংলা)</a:t>
                </a:r>
              </a:p>
              <a:p>
                <a:pPr algn="ctr"/>
                <a:r>
                  <a:rPr lang="bn-BD" sz="2000" dirty="0"/>
                  <a:t>কোনাবাড়ী এম.এ কুদ্দুছ উচ্চ বিদ্যালয়</a:t>
                </a:r>
              </a:p>
              <a:p>
                <a:pPr algn="ctr"/>
                <a:r>
                  <a:rPr lang="bn-BD" sz="2000" dirty="0"/>
                  <a:t>গাজীপুর সদর,গাজীপুর৷</a:t>
                </a:r>
              </a:p>
              <a:p>
                <a:pPr algn="ctr"/>
                <a:r>
                  <a:rPr lang="bn-BD" sz="2000" dirty="0">
                    <a:hlinkClick r:id="rId3"/>
                  </a:rPr>
                  <a:t>ইমেইল-</a:t>
                </a:r>
                <a:r>
                  <a:rPr lang="en-US" sz="2000" dirty="0">
                    <a:hlinkClick r:id="rId3"/>
                  </a:rPr>
                  <a:t>shahnazakternomi@gmail.com</a:t>
                </a:r>
                <a:endParaRPr lang="en-US" sz="2000" dirty="0"/>
              </a:p>
              <a:p>
                <a:pPr algn="ctr"/>
                <a:r>
                  <a:rPr lang="bn-BD" sz="2000" dirty="0"/>
                  <a:t>মোবাইল-01717871696</a:t>
                </a:r>
                <a:endParaRPr lang="en-US" sz="2000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917AB-E8E0-4170-A3EA-0B2D0070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229" y="1281299"/>
              <a:ext cx="1407038" cy="18760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AA50CB-383B-4031-B72A-4CF944D63E61}"/>
                </a:ext>
              </a:extLst>
            </p:cNvPr>
            <p:cNvSpPr txBox="1"/>
            <p:nvPr/>
          </p:nvSpPr>
          <p:spPr>
            <a:xfrm>
              <a:off x="7136348" y="3429000"/>
              <a:ext cx="24788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বাংলাদেশ ও বিশ্বপরিচয়</a:t>
              </a:r>
            </a:p>
            <a:p>
              <a:r>
                <a:rPr lang="bn-BD" dirty="0"/>
                <a:t>শ্রেণি-সপ্তম</a:t>
              </a:r>
            </a:p>
            <a:p>
              <a:r>
                <a:rPr lang="bn-BD" dirty="0"/>
                <a:t>অধ্যায়-একাদশ</a:t>
              </a:r>
            </a:p>
            <a:p>
              <a:r>
                <a:rPr lang="bn-BD" dirty="0"/>
                <a:t>মোট শিক্ষার্থী-৫০জন</a:t>
              </a:r>
            </a:p>
            <a:p>
              <a:r>
                <a:rPr lang="bn-BD" dirty="0"/>
                <a:t>সময়-৪৫মিনিট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B7E7D-5239-4D73-B70B-654C52CEE376}"/>
              </a:ext>
            </a:extLst>
          </p:cNvPr>
          <p:cNvGrpSpPr/>
          <p:nvPr/>
        </p:nvGrpSpPr>
        <p:grpSpPr>
          <a:xfrm>
            <a:off x="1564485" y="257175"/>
            <a:ext cx="9063030" cy="495303"/>
            <a:chOff x="1564485" y="561972"/>
            <a:chExt cx="9063030" cy="4953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4C94-3EF8-41EB-884B-C9CBD37BA65A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8F654-507C-4218-8025-9F3231022978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EBF487D2-B632-4E0B-A2C7-E4A8D70E8811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F65E6AFE-FC3D-423B-99F2-DE2D98D056E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4AAF0E-F39B-4A03-969F-178BEB5276A2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0ECF3C36-C2A6-47BE-B332-53E672AF97AF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05ACE598-2775-4EA9-A7F2-DAE1EF4F152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8000D-1562-4D7D-8A05-67D758A679ED}"/>
              </a:ext>
            </a:extLst>
          </p:cNvPr>
          <p:cNvGrpSpPr/>
          <p:nvPr/>
        </p:nvGrpSpPr>
        <p:grpSpPr>
          <a:xfrm>
            <a:off x="1567678" y="742949"/>
            <a:ext cx="9063030" cy="495303"/>
            <a:chOff x="1564485" y="561972"/>
            <a:chExt cx="9063030" cy="4953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8AABE5-105C-4CFA-A2C1-8CA512830CFB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820AC-46FA-4537-ADED-169E9B99B760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8B8BFBBD-1503-42FA-964C-8BBA23DC46A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CA3617C-54B9-43DE-BCE6-4132EA36C1CB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758F1-646A-4504-88E2-3AF0BCAFE816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B2D45B0-490F-40D3-89C1-92347AAFAB0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A87B8DB4-78AC-4372-8B1C-B665A6CF6DC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51B6A-D8CA-4370-8C97-5644FFBCF0B0}"/>
              </a:ext>
            </a:extLst>
          </p:cNvPr>
          <p:cNvGrpSpPr/>
          <p:nvPr/>
        </p:nvGrpSpPr>
        <p:grpSpPr>
          <a:xfrm>
            <a:off x="1514485" y="500060"/>
            <a:ext cx="95245" cy="1719265"/>
            <a:chOff x="1516860" y="500060"/>
            <a:chExt cx="95245" cy="17192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553F95-58EB-46FA-A4D5-791094C02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3A7968D8-CF4F-466F-9D27-E321FEEFB8D9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F0CCBA-5095-408A-A7E6-30B3BB22D349}"/>
              </a:ext>
            </a:extLst>
          </p:cNvPr>
          <p:cNvGrpSpPr/>
          <p:nvPr/>
        </p:nvGrpSpPr>
        <p:grpSpPr>
          <a:xfrm>
            <a:off x="10582270" y="390519"/>
            <a:ext cx="95245" cy="1719265"/>
            <a:chOff x="1516860" y="500060"/>
            <a:chExt cx="95245" cy="1719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EC33A-1B6E-44E4-8172-8DF5785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8A97738-286F-4E08-9E39-277FB6593C48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169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0365 0.717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1619" y="228032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12246" y="303958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ACECAC-D4A7-4006-9D62-193E1DA1D2E3}"/>
              </a:ext>
            </a:extLst>
          </p:cNvPr>
          <p:cNvSpPr txBox="1"/>
          <p:nvPr/>
        </p:nvSpPr>
        <p:spPr>
          <a:xfrm>
            <a:off x="3796012" y="839230"/>
            <a:ext cx="506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2705E-11C0-4B6B-9794-CAF7A591B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53" y="1756597"/>
            <a:ext cx="4448013" cy="3193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32A4F-8D67-4314-A110-1768669C9A8D}"/>
              </a:ext>
            </a:extLst>
          </p:cNvPr>
          <p:cNvSpPr txBox="1"/>
          <p:nvPr/>
        </p:nvSpPr>
        <p:spPr>
          <a:xfrm>
            <a:off x="2341169" y="5566373"/>
            <a:ext cx="909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দুই দেশের সরকার প্রধানের মধ্যে আলোচনা ও বৈঠক ৷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D4880-C40A-40CE-BB9A-C749F0EA32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01" y="1769221"/>
            <a:ext cx="4065061" cy="3193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4ADD9-CFF1-4BE5-B54E-481E260BBA34}"/>
              </a:ext>
            </a:extLst>
          </p:cNvPr>
          <p:cNvSpPr txBox="1"/>
          <p:nvPr/>
        </p:nvSpPr>
        <p:spPr>
          <a:xfrm>
            <a:off x="2327087" y="5553750"/>
            <a:ext cx="875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 সাথে বাংলাদেশের বাণিজ্য সম্পর্ক রয়েছে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567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13688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8651" y="296984"/>
            <a:ext cx="10868694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A484492-F4F4-4D6D-B9CC-80F7FCF7D1B8}"/>
              </a:ext>
            </a:extLst>
          </p:cNvPr>
          <p:cNvSpPr txBox="1"/>
          <p:nvPr/>
        </p:nvSpPr>
        <p:spPr>
          <a:xfrm>
            <a:off x="3159279" y="924232"/>
            <a:ext cx="597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বলতো এগুলো কোন জায়গার চিত্র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7AABF-ABA1-4E6C-BC7B-C06C9C55A3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03" y="2063412"/>
            <a:ext cx="4685232" cy="2590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9B1E9-C873-4B81-B6C8-5728EAFC5E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27" y="1892962"/>
            <a:ext cx="5138254" cy="3102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67DA9F-BC61-4E21-970B-E146237C4763}"/>
              </a:ext>
            </a:extLst>
          </p:cNvPr>
          <p:cNvSpPr txBox="1"/>
          <p:nvPr/>
        </p:nvSpPr>
        <p:spPr>
          <a:xfrm>
            <a:off x="2694528" y="5200503"/>
            <a:ext cx="774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এগুলো হলো বাংলাদেশের বিভিন্ন </a:t>
            </a:r>
            <a:r>
              <a:rPr lang="en-US" sz="2800" dirty="0"/>
              <a:t>EPZ</a:t>
            </a:r>
            <a:r>
              <a:rPr lang="bn-BD" sz="2800" dirty="0"/>
              <a:t>,এসব</a:t>
            </a:r>
            <a:r>
              <a:rPr lang="en-US" sz="2800" dirty="0"/>
              <a:t> EPZ-</a:t>
            </a:r>
            <a:r>
              <a:rPr lang="bn-BD" sz="2800" dirty="0"/>
              <a:t>এ মালয়েশিয়া অনেক অর্থ বিনিয়োগ করেছে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18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13689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8651" y="296984"/>
            <a:ext cx="10868694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DA375B-AF34-452E-8708-07FAA7103A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73" y="1791420"/>
            <a:ext cx="4710800" cy="313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8CBB5-D659-4C16-8115-3BC66E5878E5}"/>
              </a:ext>
            </a:extLst>
          </p:cNvPr>
          <p:cNvSpPr txBox="1"/>
          <p:nvPr/>
        </p:nvSpPr>
        <p:spPr>
          <a:xfrm>
            <a:off x="3777938" y="775253"/>
            <a:ext cx="472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চিত্রে কাদের দেখা যাচ্ছে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E550F-F237-4E95-B5AF-F1C8EB8100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3" y="1791420"/>
            <a:ext cx="4619991" cy="313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4B61B-44D3-419F-9EBD-330E70C8961D}"/>
              </a:ext>
            </a:extLst>
          </p:cNvPr>
          <p:cNvSpPr txBox="1"/>
          <p:nvPr/>
        </p:nvSpPr>
        <p:spPr>
          <a:xfrm>
            <a:off x="1903650" y="5338916"/>
            <a:ext cx="83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বাংলাদেশের অনেক লোক মালয়েশিয়া কর্মরত আছেন ৷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9AC74-3BCA-4A0F-8904-EAA246125B05}"/>
              </a:ext>
            </a:extLst>
          </p:cNvPr>
          <p:cNvSpPr txBox="1"/>
          <p:nvPr/>
        </p:nvSpPr>
        <p:spPr>
          <a:xfrm>
            <a:off x="2687175" y="5338916"/>
            <a:ext cx="877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এক্ষেত্রে মালয়েশিয়া শ্রম বাজার একটা বড় ক্ষেত্র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5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13689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8651" y="296984"/>
            <a:ext cx="10868694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5C5DA7-B048-48AE-9625-D0546FCCB6EA}"/>
              </a:ext>
            </a:extLst>
          </p:cNvPr>
          <p:cNvSpPr txBox="1"/>
          <p:nvPr/>
        </p:nvSpPr>
        <p:spPr>
          <a:xfrm>
            <a:off x="5150601" y="1071716"/>
            <a:ext cx="26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দলগত কাজ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FCF63-86C9-4CD8-8652-F85F117D53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4" y="1883824"/>
            <a:ext cx="6050980" cy="3399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71843C-26C9-4251-AEA1-B3FFF89FD842}"/>
              </a:ext>
            </a:extLst>
          </p:cNvPr>
          <p:cNvSpPr txBox="1"/>
          <p:nvPr/>
        </p:nvSpPr>
        <p:spPr>
          <a:xfrm>
            <a:off x="2009140" y="5496232"/>
            <a:ext cx="962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বাংলাদেশ ও মালয়েশিয়ার সম্পর্ক দলে আলোচনা করে লিখ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62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69880" y="198830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1F586A-B065-4424-9CD3-312E974FC759}"/>
              </a:ext>
            </a:extLst>
          </p:cNvPr>
          <p:cNvGrpSpPr/>
          <p:nvPr/>
        </p:nvGrpSpPr>
        <p:grpSpPr>
          <a:xfrm>
            <a:off x="1039430" y="296984"/>
            <a:ext cx="10868694" cy="6332463"/>
            <a:chOff x="1098553" y="-131598"/>
            <a:chExt cx="10868694" cy="6332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857345-A662-45DB-9DF0-304A8ACA40E3}"/>
                </a:ext>
              </a:extLst>
            </p:cNvPr>
            <p:cNvSpPr/>
            <p:nvPr/>
          </p:nvSpPr>
          <p:spPr>
            <a:xfrm>
              <a:off x="1098553" y="-131598"/>
              <a:ext cx="10868694" cy="612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C4290F-6A7C-4172-B788-34F4B073FBE1}"/>
                </a:ext>
              </a:extLst>
            </p:cNvPr>
            <p:cNvSpPr txBox="1"/>
            <p:nvPr/>
          </p:nvSpPr>
          <p:spPr>
            <a:xfrm>
              <a:off x="5676656" y="379189"/>
              <a:ext cx="21070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/>
                <a:t>মূল্যায়ন</a:t>
              </a:r>
              <a:endParaRPr lang="en-US" sz="3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26E762-DD6D-4834-8ABC-DA84AC096AB7}"/>
                </a:ext>
              </a:extLst>
            </p:cNvPr>
            <p:cNvSpPr txBox="1"/>
            <p:nvPr/>
          </p:nvSpPr>
          <p:spPr>
            <a:xfrm>
              <a:off x="2499476" y="1245662"/>
              <a:ext cx="8895227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১৷মালয়েশিয়া কয়টি প্রদেশ নিয়ে গঠিত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n-BD" sz="2400" dirty="0"/>
                <a:t>ক)১৩টি            খ)১৪টি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n-BD" sz="2400" dirty="0"/>
                <a:t>গ)১৫টি             ঘ)১৬টি ৷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bn-BD" sz="2400" dirty="0"/>
            </a:p>
            <a:p>
              <a:r>
                <a:rPr lang="bn-BD" sz="2400" dirty="0"/>
                <a:t>২৷জনসংখ্যার শতকরা কত ভাগ কৃষির উপর নির্ভরশীল</a:t>
              </a:r>
            </a:p>
            <a:p>
              <a:r>
                <a:rPr lang="bn-BD" sz="2400" dirty="0"/>
                <a:t>ক)৪৫ ভাগের বেশি            খ)৫০ ভাগের বেশি</a:t>
              </a:r>
            </a:p>
            <a:p>
              <a:r>
                <a:rPr lang="bn-BD" sz="2400" dirty="0"/>
                <a:t>গ)৫৫ ভাগের বেশি            ঘ)৬০ ভাগের বেশি ৷</a:t>
              </a:r>
            </a:p>
            <a:p>
              <a:endParaRPr lang="bn-BD" sz="2400" dirty="0"/>
            </a:p>
            <a:p>
              <a:r>
                <a:rPr lang="bn-BD" sz="2400" dirty="0"/>
                <a:t>৩৷পেনাং কোন দেশের সমুদ্র বন্দর</a:t>
              </a:r>
            </a:p>
            <a:p>
              <a:r>
                <a:rPr lang="bn-BD" sz="2400" dirty="0"/>
                <a:t>ক)চীন                খ)জাপান</a:t>
              </a:r>
            </a:p>
            <a:p>
              <a:r>
                <a:rPr lang="bn-BD" sz="2400" dirty="0"/>
                <a:t>গ)কোরিয়া              ঘ)মালয়েশিয়া ৷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bn-BD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131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13689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8651" y="296984"/>
            <a:ext cx="10868694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C157B4-7F8C-4207-B80B-373259D771D5}"/>
              </a:ext>
            </a:extLst>
          </p:cNvPr>
          <p:cNvSpPr txBox="1"/>
          <p:nvPr/>
        </p:nvSpPr>
        <p:spPr>
          <a:xfrm>
            <a:off x="5150601" y="828929"/>
            <a:ext cx="251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বাড়ির কাজ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51DFB-8D95-4EFF-A32B-B7027B49E1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7" y="1743962"/>
            <a:ext cx="6902337" cy="3456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F1590-CF63-4705-BB70-D66198824044}"/>
              </a:ext>
            </a:extLst>
          </p:cNvPr>
          <p:cNvSpPr txBox="1"/>
          <p:nvPr/>
        </p:nvSpPr>
        <p:spPr>
          <a:xfrm>
            <a:off x="2666503" y="5365434"/>
            <a:ext cx="762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তোমার এলাকার একজন মালয়েশিয়া প্রবাসীর সফলতার গল্প লিখে আনবে ৷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7354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65640" y="18387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28651" y="296984"/>
            <a:ext cx="10868694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D12E4C-67F2-4AC5-A88C-23E1084C6F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6" y="917466"/>
            <a:ext cx="10319911" cy="5389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8D241-7709-4D51-AED4-2837389B238D}"/>
              </a:ext>
            </a:extLst>
          </p:cNvPr>
          <p:cNvSpPr txBox="1"/>
          <p:nvPr/>
        </p:nvSpPr>
        <p:spPr>
          <a:xfrm>
            <a:off x="5429168" y="1059012"/>
            <a:ext cx="588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ভালো থেকো সবাই, </a:t>
            </a:r>
            <a:r>
              <a:rPr lang="bn-BD" sz="4000" b="1" dirty="0">
                <a:solidFill>
                  <a:srgbClr val="C00000"/>
                </a:solidFill>
              </a:rPr>
              <a:t>ধন্যবাদ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4466E1-2CC0-4576-AB74-DCE137B78822}"/>
              </a:ext>
            </a:extLst>
          </p:cNvPr>
          <p:cNvGrpSpPr/>
          <p:nvPr/>
        </p:nvGrpSpPr>
        <p:grpSpPr>
          <a:xfrm>
            <a:off x="1017431" y="296984"/>
            <a:ext cx="10868694" cy="6123697"/>
            <a:chOff x="1028651" y="271105"/>
            <a:chExt cx="10868694" cy="6123697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2AC9C72-0646-4F1F-A8E4-97B47A3A3BA7}"/>
                </a:ext>
              </a:extLst>
            </p:cNvPr>
            <p:cNvSpPr/>
            <p:nvPr/>
          </p:nvSpPr>
          <p:spPr>
            <a:xfrm>
              <a:off x="1028651" y="271105"/>
              <a:ext cx="10868694" cy="612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3D3D168-4F32-4CAF-8718-DE3A9A9F1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06" y="891587"/>
              <a:ext cx="10319911" cy="538994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DDDD01D-B138-401C-8BAC-4BE58A334698}"/>
                </a:ext>
              </a:extLst>
            </p:cNvPr>
            <p:cNvSpPr txBox="1"/>
            <p:nvPr/>
          </p:nvSpPr>
          <p:spPr>
            <a:xfrm>
              <a:off x="5429168" y="1033133"/>
              <a:ext cx="5881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/>
                <a:t>ভালো থেকো সবাই, </a:t>
              </a:r>
              <a:r>
                <a:rPr lang="bn-BD" sz="4000" b="1" dirty="0">
                  <a:solidFill>
                    <a:srgbClr val="C00000"/>
                  </a:solidFill>
                </a:rPr>
                <a:t>ধন্যবাদ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7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43783" y="21866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3D829A-F954-427E-99EB-648FBB500A3C}"/>
              </a:ext>
            </a:extLst>
          </p:cNvPr>
          <p:cNvGrpSpPr/>
          <p:nvPr/>
        </p:nvGrpSpPr>
        <p:grpSpPr>
          <a:xfrm>
            <a:off x="1001316" y="336430"/>
            <a:ext cx="10845140" cy="6185140"/>
            <a:chOff x="1052205" y="310550"/>
            <a:chExt cx="10845140" cy="61851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60B1DD-CF38-426E-AB75-86BA88885469}"/>
                </a:ext>
              </a:extLst>
            </p:cNvPr>
            <p:cNvGrpSpPr/>
            <p:nvPr/>
          </p:nvGrpSpPr>
          <p:grpSpPr>
            <a:xfrm>
              <a:off x="1052205" y="310550"/>
              <a:ext cx="10845140" cy="6185140"/>
              <a:chOff x="1052205" y="336430"/>
              <a:chExt cx="10845140" cy="618514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B5A3B6-378D-4C06-8B66-EA1C3BB8FA11}"/>
                  </a:ext>
                </a:extLst>
              </p:cNvPr>
              <p:cNvSpPr/>
              <p:nvPr/>
            </p:nvSpPr>
            <p:spPr>
              <a:xfrm>
                <a:off x="1052205" y="336430"/>
                <a:ext cx="10845140" cy="61851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67C0E0A-7B50-4D08-9EC3-A382DC40A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2028" y="1658900"/>
                <a:ext cx="8873897" cy="45103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4B7A6-8841-46EE-A553-955BEB31C73D}"/>
                  </a:ext>
                </a:extLst>
              </p:cNvPr>
              <p:cNvSpPr txBox="1"/>
              <p:nvPr/>
            </p:nvSpPr>
            <p:spPr>
              <a:xfrm>
                <a:off x="1317044" y="932587"/>
                <a:ext cx="10270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/>
                  <a:t>নিচের চিত্রটি দেখে বলতো এটি কোন দেশ ও কোন দেশের পতাকা</a:t>
                </a:r>
                <a:r>
                  <a:rPr lang="en-US" sz="2800" dirty="0"/>
                  <a:t>?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A59A8-3C0A-46E5-A3EA-E4E4A91AC6CB}"/>
                </a:ext>
              </a:extLst>
            </p:cNvPr>
            <p:cNvSpPr txBox="1"/>
            <p:nvPr/>
          </p:nvSpPr>
          <p:spPr>
            <a:xfrm>
              <a:off x="7022248" y="1664362"/>
              <a:ext cx="3436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জানি বলবে </a:t>
              </a:r>
              <a:r>
                <a:rPr lang="bn-BD" sz="3200" dirty="0">
                  <a:solidFill>
                    <a:srgbClr val="C00000"/>
                  </a:solidFill>
                </a:rPr>
                <a:t>মালয়েশিয়া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01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FE0CF7-1B98-457A-B325-251363697AF3}"/>
              </a:ext>
            </a:extLst>
          </p:cNvPr>
          <p:cNvGrpSpPr/>
          <p:nvPr/>
        </p:nvGrpSpPr>
        <p:grpSpPr>
          <a:xfrm>
            <a:off x="954125" y="254903"/>
            <a:ext cx="10887274" cy="6042991"/>
            <a:chOff x="954125" y="254903"/>
            <a:chExt cx="10887274" cy="604299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4B833DD-8F49-4D61-8BFB-1D35015CD7C0}"/>
                </a:ext>
              </a:extLst>
            </p:cNvPr>
            <p:cNvSpPr/>
            <p:nvPr/>
          </p:nvSpPr>
          <p:spPr>
            <a:xfrm>
              <a:off x="954125" y="254903"/>
              <a:ext cx="10887274" cy="604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C8286A5-8BB1-4C8B-B592-D536F2F98B1C}"/>
                </a:ext>
              </a:extLst>
            </p:cNvPr>
            <p:cNvSpPr txBox="1"/>
            <p:nvPr/>
          </p:nvSpPr>
          <p:spPr>
            <a:xfrm>
              <a:off x="3839722" y="906366"/>
              <a:ext cx="495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/>
                <a:t>আমাদের আজকের পাঠ</a:t>
              </a:r>
              <a:endParaRPr lang="en-US" sz="3600" dirty="0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68CC899-ABDE-4EA3-898E-4A2D718A0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620" y="1752758"/>
              <a:ext cx="4820432" cy="3207778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402321A-256F-46BE-8473-1EB58B28BB46}"/>
                </a:ext>
              </a:extLst>
            </p:cNvPr>
            <p:cNvSpPr txBox="1"/>
            <p:nvPr/>
          </p:nvSpPr>
          <p:spPr>
            <a:xfrm>
              <a:off x="3308262" y="5307495"/>
              <a:ext cx="5715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/>
                <a:t>এশিয়ার একটি দেশ-মালয়েশিয়া</a:t>
              </a:r>
              <a:endParaRPr lang="en-US" sz="3200" dirty="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43783" y="21866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C1133A6-1767-451C-9BCB-2B34525EE8E0}"/>
              </a:ext>
            </a:extLst>
          </p:cNvPr>
          <p:cNvSpPr/>
          <p:nvPr/>
        </p:nvSpPr>
        <p:spPr>
          <a:xfrm>
            <a:off x="954125" y="280783"/>
            <a:ext cx="10887274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425A03-446D-4DE8-B58F-8A20B0F915FA}"/>
              </a:ext>
            </a:extLst>
          </p:cNvPr>
          <p:cNvSpPr txBox="1"/>
          <p:nvPr/>
        </p:nvSpPr>
        <p:spPr>
          <a:xfrm>
            <a:off x="3839722" y="932246"/>
            <a:ext cx="495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আমাদের আজকের পাঠ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D4419-7C80-4640-A234-E1B34152F431}"/>
              </a:ext>
            </a:extLst>
          </p:cNvPr>
          <p:cNvSpPr txBox="1"/>
          <p:nvPr/>
        </p:nvSpPr>
        <p:spPr>
          <a:xfrm>
            <a:off x="3308261" y="5333375"/>
            <a:ext cx="597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এশিয়ার একটি দেশ-মালয়েশিয়া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53537-D577-4925-A05C-907864F9F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99" y="1855539"/>
            <a:ext cx="6521137" cy="31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43783" y="21866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C1133A6-1767-451C-9BCB-2B34525EE8E0}"/>
              </a:ext>
            </a:extLst>
          </p:cNvPr>
          <p:cNvSpPr/>
          <p:nvPr/>
        </p:nvSpPr>
        <p:spPr>
          <a:xfrm>
            <a:off x="989784" y="325931"/>
            <a:ext cx="10887274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1F0D4D-A00C-4C14-B29D-4522CC6D03B9}"/>
              </a:ext>
            </a:extLst>
          </p:cNvPr>
          <p:cNvSpPr txBox="1"/>
          <p:nvPr/>
        </p:nvSpPr>
        <p:spPr>
          <a:xfrm>
            <a:off x="5168284" y="934276"/>
            <a:ext cx="280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শিখনফল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9E0F-1C77-4FED-B9CC-AB9467DD7865}"/>
              </a:ext>
            </a:extLst>
          </p:cNvPr>
          <p:cNvSpPr txBox="1"/>
          <p:nvPr/>
        </p:nvSpPr>
        <p:spPr>
          <a:xfrm>
            <a:off x="2530736" y="1811547"/>
            <a:ext cx="519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7030A0"/>
                </a:solidFill>
              </a:rPr>
              <a:t>এই পাঠ শেষে শিক্ষার্থীরা-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912D3-EF11-4FEE-82C4-307C8F8CCE81}"/>
              </a:ext>
            </a:extLst>
          </p:cNvPr>
          <p:cNvSpPr txBox="1"/>
          <p:nvPr/>
        </p:nvSpPr>
        <p:spPr>
          <a:xfrm>
            <a:off x="2606008" y="2846717"/>
            <a:ext cx="72803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মালয়েশিয়ার ভূপ্রকৃতি সম্পর্কে বর্ণনা করতে পারবে৷</a:t>
            </a:r>
            <a:endParaRPr lang="bn-BD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সম্পদ সম্পর্কে বলতে পারবে৷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মালয়েশিয়ার সাথে বাংলাদেশের সম্পর্ক কেমন তা বলতে পারবে৷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35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43783" y="21866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C1133A6-1767-451C-9BCB-2B34525EE8E0}"/>
              </a:ext>
            </a:extLst>
          </p:cNvPr>
          <p:cNvSpPr/>
          <p:nvPr/>
        </p:nvSpPr>
        <p:spPr>
          <a:xfrm>
            <a:off x="990743" y="381977"/>
            <a:ext cx="10887274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344949-AD2D-468A-B7CE-FDEC83C1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1" y="2513987"/>
            <a:ext cx="3507978" cy="236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AF373-657D-4F78-A072-2B152E595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01" y="2513988"/>
            <a:ext cx="3344603" cy="250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E0131A5-2051-4530-9C61-06F2E6D3FF51}"/>
              </a:ext>
            </a:extLst>
          </p:cNvPr>
          <p:cNvSpPr/>
          <p:nvPr/>
        </p:nvSpPr>
        <p:spPr>
          <a:xfrm>
            <a:off x="3559743" y="1485072"/>
            <a:ext cx="1755895" cy="495928"/>
          </a:xfrm>
          <a:prstGeom prst="wedgeRoundRectCallout">
            <a:avLst>
              <a:gd name="adj1" fmla="val -47854"/>
              <a:gd name="adj2" fmla="val 15643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</a:rPr>
              <a:t>আদর্শ পাঠ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5F2785A-9907-4785-9DB0-49A1F539781F}"/>
              </a:ext>
            </a:extLst>
          </p:cNvPr>
          <p:cNvSpPr/>
          <p:nvPr/>
        </p:nvSpPr>
        <p:spPr>
          <a:xfrm>
            <a:off x="8678186" y="1397479"/>
            <a:ext cx="1604629" cy="495928"/>
          </a:xfrm>
          <a:prstGeom prst="wedgeRoundRectCallout">
            <a:avLst>
              <a:gd name="adj1" fmla="val -39810"/>
              <a:gd name="adj2" fmla="val 1668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</a:rPr>
              <a:t>সরব পাঠ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80525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96783E-86F6-4DDE-B0A8-11EE88BA1A68}"/>
              </a:ext>
            </a:extLst>
          </p:cNvPr>
          <p:cNvGrpSpPr/>
          <p:nvPr/>
        </p:nvGrpSpPr>
        <p:grpSpPr>
          <a:xfrm>
            <a:off x="1030140" y="461653"/>
            <a:ext cx="10887274" cy="6042991"/>
            <a:chOff x="994846" y="468179"/>
            <a:chExt cx="10887274" cy="60429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F4BBA62-26E2-4550-B87B-2E6FF1CF09AD}"/>
                </a:ext>
              </a:extLst>
            </p:cNvPr>
            <p:cNvGrpSpPr/>
            <p:nvPr/>
          </p:nvGrpSpPr>
          <p:grpSpPr>
            <a:xfrm>
              <a:off x="994846" y="468179"/>
              <a:ext cx="10887274" cy="6042991"/>
              <a:chOff x="1009872" y="461653"/>
              <a:chExt cx="10887274" cy="6042991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C1133A6-1767-451C-9BCB-2B34525EE8E0}"/>
                  </a:ext>
                </a:extLst>
              </p:cNvPr>
              <p:cNvSpPr/>
              <p:nvPr/>
            </p:nvSpPr>
            <p:spPr>
              <a:xfrm>
                <a:off x="1009872" y="461653"/>
                <a:ext cx="10887274" cy="6042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DDFA67E-0ACD-4717-B5FA-C1A68FB1A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0024" y="2234817"/>
                <a:ext cx="4961049" cy="3181356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9A0A743-4F6D-4E0E-A23E-9FCAD49E2CEB}"/>
                  </a:ext>
                </a:extLst>
              </p:cNvPr>
              <p:cNvGrpSpPr/>
              <p:nvPr/>
            </p:nvGrpSpPr>
            <p:grpSpPr>
              <a:xfrm>
                <a:off x="9637970" y="2941461"/>
                <a:ext cx="1128081" cy="541687"/>
                <a:chOff x="9637970" y="2941461"/>
                <a:chExt cx="1128081" cy="541687"/>
              </a:xfrm>
              <a:solidFill>
                <a:schemeClr val="accent2">
                  <a:lumMod val="75000"/>
                </a:schemeClr>
              </a:solidFill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4F15C67-547D-417F-8FD6-9EE78936C6C2}"/>
                    </a:ext>
                  </a:extLst>
                </p:cNvPr>
                <p:cNvGrpSpPr/>
                <p:nvPr/>
              </p:nvGrpSpPr>
              <p:grpSpPr>
                <a:xfrm>
                  <a:off x="9709050" y="2941461"/>
                  <a:ext cx="967197" cy="541687"/>
                  <a:chOff x="9303823" y="3429000"/>
                  <a:chExt cx="676944" cy="435634"/>
                </a:xfrm>
                <a:grpFill/>
              </p:grpSpPr>
              <p:sp>
                <p:nvSpPr>
                  <p:cNvPr id="108" name="Speech Bubble: Oval 107">
                    <a:extLst>
                      <a:ext uri="{FF2B5EF4-FFF2-40B4-BE49-F238E27FC236}">
                        <a16:creationId xmlns:a16="http://schemas.microsoft.com/office/drawing/2014/main" id="{83E0400F-1E10-4B87-A127-A7EF7F573DF6}"/>
                      </a:ext>
                    </a:extLst>
                  </p:cNvPr>
                  <p:cNvSpPr/>
                  <p:nvPr/>
                </p:nvSpPr>
                <p:spPr>
                  <a:xfrm>
                    <a:off x="9303823" y="3429000"/>
                    <a:ext cx="651530" cy="435634"/>
                  </a:xfrm>
                  <a:prstGeom prst="wedgeEllipseCallout">
                    <a:avLst>
                      <a:gd name="adj1" fmla="val -326682"/>
                      <a:gd name="adj2" fmla="val 317945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Speech Bubble: Oval 7">
                    <a:extLst>
                      <a:ext uri="{FF2B5EF4-FFF2-40B4-BE49-F238E27FC236}">
                        <a16:creationId xmlns:a16="http://schemas.microsoft.com/office/drawing/2014/main" id="{95D1D810-50DC-4ED5-A204-8FC2B7EEAE84}"/>
                      </a:ext>
                    </a:extLst>
                  </p:cNvPr>
                  <p:cNvSpPr/>
                  <p:nvPr/>
                </p:nvSpPr>
                <p:spPr>
                  <a:xfrm>
                    <a:off x="9329237" y="3429000"/>
                    <a:ext cx="651530" cy="435634"/>
                  </a:xfrm>
                  <a:prstGeom prst="wedgeEllipseCallout">
                    <a:avLst>
                      <a:gd name="adj1" fmla="val -247241"/>
                      <a:gd name="adj2" fmla="val 296163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82ED979-EE3F-461E-8B4F-25693BD63BD3}"/>
                    </a:ext>
                  </a:extLst>
                </p:cNvPr>
                <p:cNvSpPr txBox="1"/>
                <p:nvPr/>
              </p:nvSpPr>
              <p:spPr>
                <a:xfrm>
                  <a:off x="9637970" y="3024636"/>
                  <a:ext cx="1128081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মালয়েশিয়া</a:t>
                  </a:r>
                  <a:endParaRPr lang="en-US" dirty="0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040422-B48A-442E-8E1A-20C9CB004D63}"/>
                  </a:ext>
                </a:extLst>
              </p:cNvPr>
              <p:cNvSpPr txBox="1"/>
              <p:nvPr/>
            </p:nvSpPr>
            <p:spPr>
              <a:xfrm>
                <a:off x="4522116" y="1262075"/>
                <a:ext cx="3959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/>
                  <a:t>এশিয়া মহাদেশের মানচিত্র</a:t>
                </a:r>
                <a:endParaRPr lang="en-US" sz="2800" dirty="0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FDCDFD-DAD5-4A02-9617-1BF726C20263}"/>
                    </a:ext>
                  </a:extLst>
                </p14:cNvPr>
                <p14:cNvContentPartPr/>
                <p14:nvPr/>
              </p14:nvContentPartPr>
              <p14:xfrm>
                <a:off x="7072872" y="4790391"/>
                <a:ext cx="417240" cy="45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FDCDFD-DAD5-4A02-9617-1BF726C202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4232" y="4781751"/>
                  <a:ext cx="4348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18D6D8-EDFE-418D-88FF-DF60998BAD9E}"/>
                    </a:ext>
                  </a:extLst>
                </p14:cNvPr>
                <p14:cNvContentPartPr/>
                <p14:nvPr/>
              </p14:nvContentPartPr>
              <p14:xfrm>
                <a:off x="7646712" y="4663311"/>
                <a:ext cx="381240" cy="35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18D6D8-EDFE-418D-88FF-DF60998BAD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7712" y="4654671"/>
                  <a:ext cx="3988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71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43783" y="218667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C1133A6-1767-451C-9BCB-2B34525EE8E0}"/>
              </a:ext>
            </a:extLst>
          </p:cNvPr>
          <p:cNvSpPr/>
          <p:nvPr/>
        </p:nvSpPr>
        <p:spPr>
          <a:xfrm>
            <a:off x="989784" y="325931"/>
            <a:ext cx="10887274" cy="604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6B4B5-CD95-42A6-9BF0-D090B9185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9"/>
          <a:stretch/>
        </p:blipFill>
        <p:spPr>
          <a:xfrm>
            <a:off x="3638308" y="1977655"/>
            <a:ext cx="6462413" cy="343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707FF-6712-445E-B5BE-01756DF94235}"/>
              </a:ext>
            </a:extLst>
          </p:cNvPr>
          <p:cNvSpPr txBox="1"/>
          <p:nvPr/>
        </p:nvSpPr>
        <p:spPr>
          <a:xfrm>
            <a:off x="4453936" y="820416"/>
            <a:ext cx="537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মানচিত্রটি লক্ষ্য করো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9F59A-9BF4-4A7A-AD51-54BCC2CBA1F0}"/>
              </a:ext>
            </a:extLst>
          </p:cNvPr>
          <p:cNvSpPr txBox="1"/>
          <p:nvPr/>
        </p:nvSpPr>
        <p:spPr>
          <a:xfrm>
            <a:off x="4252078" y="1296183"/>
            <a:ext cx="612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মালয়েশিয়ায় কয়টি প্রদেশ রয়েছে</a:t>
            </a:r>
            <a:r>
              <a:rPr lang="en-US" sz="2800" dirty="0"/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92C31-80D3-4BC1-AE5B-A39FCD936AD9}"/>
              </a:ext>
            </a:extLst>
          </p:cNvPr>
          <p:cNvSpPr txBox="1"/>
          <p:nvPr/>
        </p:nvSpPr>
        <p:spPr>
          <a:xfrm>
            <a:off x="4537500" y="5600681"/>
            <a:ext cx="474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দেশটির ভূপ্রকৃতি বৈচিত্র্যপূর্ণ</a:t>
            </a:r>
            <a:r>
              <a:rPr lang="en-US" sz="2800" dirty="0"/>
              <a:t> </a:t>
            </a:r>
            <a:r>
              <a:rPr lang="bn-BD" sz="2800" dirty="0"/>
              <a:t>৷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80BC-D420-43CF-89CF-223005B7BFAA}"/>
              </a:ext>
            </a:extLst>
          </p:cNvPr>
          <p:cNvSpPr txBox="1"/>
          <p:nvPr/>
        </p:nvSpPr>
        <p:spPr>
          <a:xfrm>
            <a:off x="5766619" y="5604231"/>
            <a:ext cx="35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১৫টি প্রদেশ রয়েছে ৷</a:t>
            </a:r>
            <a:endParaRPr lang="en-US" sz="2800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2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37CBE-AC7F-43BC-BBE6-399A4FAB706E}"/>
              </a:ext>
            </a:extLst>
          </p:cNvPr>
          <p:cNvSpPr/>
          <p:nvPr/>
        </p:nvSpPr>
        <p:spPr>
          <a:xfrm>
            <a:off x="870029" y="280525"/>
            <a:ext cx="11194716" cy="643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ight Triangle 216">
            <a:extLst>
              <a:ext uri="{FF2B5EF4-FFF2-40B4-BE49-F238E27FC236}">
                <a16:creationId xmlns:a16="http://schemas.microsoft.com/office/drawing/2014/main" id="{3D9752AC-22BF-4E07-9BE9-647523847930}"/>
              </a:ext>
            </a:extLst>
          </p:cNvPr>
          <p:cNvSpPr/>
          <p:nvPr/>
        </p:nvSpPr>
        <p:spPr>
          <a:xfrm flipH="1">
            <a:off x="294655" y="183878"/>
            <a:ext cx="575374" cy="6236803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6F9F451-E773-4814-8E6A-DEECEC6753CF}"/>
              </a:ext>
            </a:extLst>
          </p:cNvPr>
          <p:cNvSpPr/>
          <p:nvPr/>
        </p:nvSpPr>
        <p:spPr>
          <a:xfrm flipH="1" flipV="1">
            <a:off x="559644" y="5917721"/>
            <a:ext cx="311894" cy="7564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E46FDA24-8EE8-4C89-9B63-11A2080F35F3}"/>
              </a:ext>
            </a:extLst>
          </p:cNvPr>
          <p:cNvSpPr/>
          <p:nvPr/>
        </p:nvSpPr>
        <p:spPr>
          <a:xfrm>
            <a:off x="291639" y="5917722"/>
            <a:ext cx="475193" cy="502960"/>
          </a:xfrm>
          <a:prstGeom prst="triangle">
            <a:avLst>
              <a:gd name="adj" fmla="val 5679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57345-A662-45DB-9DF0-304A8ACA40E3}"/>
              </a:ext>
            </a:extLst>
          </p:cNvPr>
          <p:cNvSpPr/>
          <p:nvPr/>
        </p:nvSpPr>
        <p:spPr>
          <a:xfrm>
            <a:off x="1052205" y="432619"/>
            <a:ext cx="10845139" cy="612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A7A972B-CD29-47F9-B45E-6D12C88F190D}"/>
              </a:ext>
            </a:extLst>
          </p:cNvPr>
          <p:cNvGrpSpPr/>
          <p:nvPr/>
        </p:nvGrpSpPr>
        <p:grpSpPr>
          <a:xfrm>
            <a:off x="1052205" y="146858"/>
            <a:ext cx="10759000" cy="582636"/>
            <a:chOff x="937587" y="113104"/>
            <a:chExt cx="10759000" cy="582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524006-3659-4E83-A46F-8DC057D2D3D1}"/>
                </a:ext>
              </a:extLst>
            </p:cNvPr>
            <p:cNvGrpSpPr/>
            <p:nvPr/>
          </p:nvGrpSpPr>
          <p:grpSpPr>
            <a:xfrm>
              <a:off x="937587" y="113104"/>
              <a:ext cx="264839" cy="582636"/>
              <a:chOff x="586408" y="113104"/>
              <a:chExt cx="264839" cy="582636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F16A102-BFFC-494E-8461-0506B3A7922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35ECC3C-05DF-4573-BB8D-2048BDFA2406}"/>
                  </a:ext>
                </a:extLst>
              </p:cNvPr>
              <p:cNvSpPr/>
              <p:nvPr/>
            </p:nvSpPr>
            <p:spPr>
              <a:xfrm>
                <a:off x="641073" y="113104"/>
                <a:ext cx="210174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A8D066C-93F6-4EBD-8A50-D1108D40D0F9}"/>
                </a:ext>
              </a:extLst>
            </p:cNvPr>
            <p:cNvGrpSpPr/>
            <p:nvPr/>
          </p:nvGrpSpPr>
          <p:grpSpPr>
            <a:xfrm>
              <a:off x="1288766" y="150124"/>
              <a:ext cx="198445" cy="545616"/>
              <a:chOff x="586408" y="150124"/>
              <a:chExt cx="198445" cy="54561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2A973EC-4EFB-4E62-B438-78A8293715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33985B5-73DF-42CA-9202-2506D62B2E43}"/>
                  </a:ext>
                </a:extLst>
              </p:cNvPr>
              <p:cNvSpPr/>
              <p:nvPr/>
            </p:nvSpPr>
            <p:spPr>
              <a:xfrm>
                <a:off x="641073" y="150124"/>
                <a:ext cx="143780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C09D76-F7A6-4119-80A9-A938A7F75796}"/>
                </a:ext>
              </a:extLst>
            </p:cNvPr>
            <p:cNvGrpSpPr/>
            <p:nvPr/>
          </p:nvGrpSpPr>
          <p:grpSpPr>
            <a:xfrm>
              <a:off x="1639945" y="113104"/>
              <a:ext cx="254577" cy="582636"/>
              <a:chOff x="586408" y="113104"/>
              <a:chExt cx="254577" cy="5826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6678883-A3E1-4F46-B30E-33F714A7675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17CDACF-DBB9-4BE9-9B18-71F93F6F401F}"/>
                  </a:ext>
                </a:extLst>
              </p:cNvPr>
              <p:cNvSpPr/>
              <p:nvPr/>
            </p:nvSpPr>
            <p:spPr>
              <a:xfrm>
                <a:off x="641072" y="113104"/>
                <a:ext cx="199913" cy="56275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567096D-935C-42BB-9DFD-5CB34DCC3750}"/>
                </a:ext>
              </a:extLst>
            </p:cNvPr>
            <p:cNvGrpSpPr/>
            <p:nvPr/>
          </p:nvGrpSpPr>
          <p:grpSpPr>
            <a:xfrm>
              <a:off x="1991124" y="150124"/>
              <a:ext cx="235427" cy="545616"/>
              <a:chOff x="586408" y="150124"/>
              <a:chExt cx="235427" cy="54561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E639F22-A153-4E1E-BDC4-6445C5090B9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EFD18E-C882-4320-ACA1-8F9433EC2324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F741F1C-FF1A-47C9-B08D-9C832D2F45EB}"/>
                </a:ext>
              </a:extLst>
            </p:cNvPr>
            <p:cNvGrpSpPr/>
            <p:nvPr/>
          </p:nvGrpSpPr>
          <p:grpSpPr>
            <a:xfrm>
              <a:off x="2342303" y="150124"/>
              <a:ext cx="255105" cy="545616"/>
              <a:chOff x="586408" y="150124"/>
              <a:chExt cx="255105" cy="545616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F3B1DD9-159E-4414-9FFB-CAE142FF6A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3328DE-5382-4B12-BC0B-71D3CF83B0DD}"/>
                  </a:ext>
                </a:extLst>
              </p:cNvPr>
              <p:cNvSpPr/>
              <p:nvPr/>
            </p:nvSpPr>
            <p:spPr>
              <a:xfrm>
                <a:off x="641072" y="150124"/>
                <a:ext cx="200441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5B38FC-11F7-41D1-9C6C-8B15C9FD63C1}"/>
                </a:ext>
              </a:extLst>
            </p:cNvPr>
            <p:cNvGrpSpPr/>
            <p:nvPr/>
          </p:nvGrpSpPr>
          <p:grpSpPr>
            <a:xfrm>
              <a:off x="2693482" y="179935"/>
              <a:ext cx="255105" cy="515805"/>
              <a:chOff x="586408" y="179935"/>
              <a:chExt cx="255105" cy="51580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A81859-9AB9-4B62-A3F2-29C35219E476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025092-636D-49EA-80E2-62EFD9EF3C5B}"/>
                  </a:ext>
                </a:extLst>
              </p:cNvPr>
              <p:cNvSpPr/>
              <p:nvPr/>
            </p:nvSpPr>
            <p:spPr>
              <a:xfrm>
                <a:off x="641072" y="179935"/>
                <a:ext cx="200441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8B3FCA8-3077-4002-8E14-DD4E4E29BF42}"/>
                </a:ext>
              </a:extLst>
            </p:cNvPr>
            <p:cNvGrpSpPr/>
            <p:nvPr/>
          </p:nvGrpSpPr>
          <p:grpSpPr>
            <a:xfrm>
              <a:off x="3044661" y="179935"/>
              <a:ext cx="235427" cy="515805"/>
              <a:chOff x="586408" y="179935"/>
              <a:chExt cx="235427" cy="5158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A093659-6F1F-4216-A5F8-05E4120A3C07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FE2C82-33E1-459A-8EDF-AC56BDAE58CC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8F72618-3CF8-4327-BCBA-344002332B8F}"/>
                </a:ext>
              </a:extLst>
            </p:cNvPr>
            <p:cNvGrpSpPr/>
            <p:nvPr/>
          </p:nvGrpSpPr>
          <p:grpSpPr>
            <a:xfrm>
              <a:off x="3395840" y="179935"/>
              <a:ext cx="245161" cy="515805"/>
              <a:chOff x="586408" y="179935"/>
              <a:chExt cx="245161" cy="51580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ABAC984-C3DA-45E6-93A9-4CF98EB72D0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F3DB12-AA65-4DB6-B2A4-0BFDFC57D779}"/>
                  </a:ext>
                </a:extLst>
              </p:cNvPr>
              <p:cNvSpPr/>
              <p:nvPr/>
            </p:nvSpPr>
            <p:spPr>
              <a:xfrm>
                <a:off x="641072" y="179935"/>
                <a:ext cx="19049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0C2AEC9-788A-45CF-9304-BA23E0A91D15}"/>
                </a:ext>
              </a:extLst>
            </p:cNvPr>
            <p:cNvGrpSpPr/>
            <p:nvPr/>
          </p:nvGrpSpPr>
          <p:grpSpPr>
            <a:xfrm>
              <a:off x="3747019" y="179935"/>
              <a:ext cx="235427" cy="515805"/>
              <a:chOff x="586408" y="179935"/>
              <a:chExt cx="235427" cy="5158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BAECE6-CE65-4F44-9FEA-A5A92838EE0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46F26F-21C0-476B-B374-535E794A611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80762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3DA769-A0E4-4CF6-89D5-D8199232CCF3}"/>
                </a:ext>
              </a:extLst>
            </p:cNvPr>
            <p:cNvGrpSpPr/>
            <p:nvPr/>
          </p:nvGrpSpPr>
          <p:grpSpPr>
            <a:xfrm>
              <a:off x="4098198" y="179935"/>
              <a:ext cx="170619" cy="515805"/>
              <a:chOff x="586408" y="179935"/>
              <a:chExt cx="170619" cy="51580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85984D-208B-4F8F-8147-8E18857D84C1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873FE9F-4302-4627-9AEC-5B9F821688CF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3261147-0D02-468E-B061-A9173614197A}"/>
                </a:ext>
              </a:extLst>
            </p:cNvPr>
            <p:cNvGrpSpPr/>
            <p:nvPr/>
          </p:nvGrpSpPr>
          <p:grpSpPr>
            <a:xfrm>
              <a:off x="4449377" y="179935"/>
              <a:ext cx="203751" cy="515805"/>
              <a:chOff x="586408" y="179935"/>
              <a:chExt cx="203751" cy="5158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066AFA-90C6-476F-9A50-D60418B3CC8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EA1C52C-15BA-4089-BDEA-46AA15B49AAA}"/>
                  </a:ext>
                </a:extLst>
              </p:cNvPr>
              <p:cNvSpPr/>
              <p:nvPr/>
            </p:nvSpPr>
            <p:spPr>
              <a:xfrm>
                <a:off x="641072" y="179935"/>
                <a:ext cx="149087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573943D-FA90-46ED-81B3-8E90F7F89F21}"/>
                </a:ext>
              </a:extLst>
            </p:cNvPr>
            <p:cNvGrpSpPr/>
            <p:nvPr/>
          </p:nvGrpSpPr>
          <p:grpSpPr>
            <a:xfrm>
              <a:off x="4800556" y="150124"/>
              <a:ext cx="235427" cy="545616"/>
              <a:chOff x="586408" y="150124"/>
              <a:chExt cx="235427" cy="545616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E72D35-DD40-4893-AB83-F16D9F28809D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FC5680F-B843-421A-A497-DF4181063E85}"/>
                  </a:ext>
                </a:extLst>
              </p:cNvPr>
              <p:cNvSpPr/>
              <p:nvPr/>
            </p:nvSpPr>
            <p:spPr>
              <a:xfrm>
                <a:off x="641073" y="150124"/>
                <a:ext cx="18076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D57D186-63FC-4F6A-A08E-E1D64CD83C6D}"/>
                </a:ext>
              </a:extLst>
            </p:cNvPr>
            <p:cNvGrpSpPr/>
            <p:nvPr/>
          </p:nvGrpSpPr>
          <p:grpSpPr>
            <a:xfrm>
              <a:off x="5151735" y="134176"/>
              <a:ext cx="240257" cy="561564"/>
              <a:chOff x="586408" y="134176"/>
              <a:chExt cx="240257" cy="56156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B26DB2E-708D-48EF-B8EA-32DD414CCCE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DCB5C09-D557-4454-9058-0B6438393B9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85593" cy="49592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47347A-19E3-4DD7-A25F-36FF6D3D0762}"/>
                </a:ext>
              </a:extLst>
            </p:cNvPr>
            <p:cNvGrpSpPr/>
            <p:nvPr/>
          </p:nvGrpSpPr>
          <p:grpSpPr>
            <a:xfrm>
              <a:off x="5502914" y="134176"/>
              <a:ext cx="198445" cy="561564"/>
              <a:chOff x="586408" y="134176"/>
              <a:chExt cx="198445" cy="561564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B674150-C6B8-4400-8B04-82E8D82D059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5976AF-3CD1-4773-B256-1A64F5FE0F95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B65B3D-90DA-48C9-B815-1AF9D7E7DCFF}"/>
                </a:ext>
              </a:extLst>
            </p:cNvPr>
            <p:cNvGrpSpPr/>
            <p:nvPr/>
          </p:nvGrpSpPr>
          <p:grpSpPr>
            <a:xfrm>
              <a:off x="5854093" y="150124"/>
              <a:ext cx="230313" cy="545616"/>
              <a:chOff x="586408" y="150124"/>
              <a:chExt cx="230313" cy="54561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B0B20B-AF92-4AAC-A4C0-6703A639405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5AF27CD-7C65-440E-ABE6-992596AFE9C3}"/>
                  </a:ext>
                </a:extLst>
              </p:cNvPr>
              <p:cNvSpPr/>
              <p:nvPr/>
            </p:nvSpPr>
            <p:spPr>
              <a:xfrm>
                <a:off x="641072" y="150124"/>
                <a:ext cx="175649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C33EED9-22DA-4D35-A2C7-CCF2AE03788E}"/>
                </a:ext>
              </a:extLst>
            </p:cNvPr>
            <p:cNvGrpSpPr/>
            <p:nvPr/>
          </p:nvGrpSpPr>
          <p:grpSpPr>
            <a:xfrm>
              <a:off x="6205272" y="134176"/>
              <a:ext cx="253110" cy="561564"/>
              <a:chOff x="586408" y="134176"/>
              <a:chExt cx="253110" cy="561564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8185C3E-0C96-49B6-8041-387D9F4B86AA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28FECD7-944D-4EDE-9912-73802D5D1DC7}"/>
                  </a:ext>
                </a:extLst>
              </p:cNvPr>
              <p:cNvSpPr/>
              <p:nvPr/>
            </p:nvSpPr>
            <p:spPr>
              <a:xfrm>
                <a:off x="641072" y="134176"/>
                <a:ext cx="19844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DDD0042-0E96-4C71-85E6-2B4D68814985}"/>
                </a:ext>
              </a:extLst>
            </p:cNvPr>
            <p:cNvGrpSpPr/>
            <p:nvPr/>
          </p:nvGrpSpPr>
          <p:grpSpPr>
            <a:xfrm>
              <a:off x="6556451" y="134176"/>
              <a:ext cx="198446" cy="561564"/>
              <a:chOff x="586408" y="134176"/>
              <a:chExt cx="198446" cy="56156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B360090-3D49-40C8-8CD8-D3D7E0EFBBB0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329FFFB-AE45-400D-842C-7231E65D158B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378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F14128-7D8E-45AF-958B-A169D70E72CE}"/>
                </a:ext>
              </a:extLst>
            </p:cNvPr>
            <p:cNvGrpSpPr/>
            <p:nvPr/>
          </p:nvGrpSpPr>
          <p:grpSpPr>
            <a:xfrm>
              <a:off x="6907630" y="179935"/>
              <a:ext cx="170619" cy="515805"/>
              <a:chOff x="586408" y="179935"/>
              <a:chExt cx="170619" cy="51580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338FF60-BC3A-4F1E-93B6-F264795CA89F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E84BA6-85B3-4465-8EFC-BACD7D3E0084}"/>
                  </a:ext>
                </a:extLst>
              </p:cNvPr>
              <p:cNvSpPr/>
              <p:nvPr/>
            </p:nvSpPr>
            <p:spPr>
              <a:xfrm>
                <a:off x="641073" y="179935"/>
                <a:ext cx="115954" cy="495928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61C0A8B-6A7F-465A-97D2-8B6E21B6C7BD}"/>
                </a:ext>
              </a:extLst>
            </p:cNvPr>
            <p:cNvGrpSpPr/>
            <p:nvPr/>
          </p:nvGrpSpPr>
          <p:grpSpPr>
            <a:xfrm>
              <a:off x="7258809" y="134176"/>
              <a:ext cx="198446" cy="561564"/>
              <a:chOff x="586408" y="134176"/>
              <a:chExt cx="198446" cy="561564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AB8B963-1BAF-4252-8D66-9E5CF630D22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26E39E-7DDA-410E-BC7B-E1E387DE91D1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3781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D00DDAF-21AC-4EA4-8554-E2F2E2E03AA0}"/>
                </a:ext>
              </a:extLst>
            </p:cNvPr>
            <p:cNvGrpSpPr/>
            <p:nvPr/>
          </p:nvGrpSpPr>
          <p:grpSpPr>
            <a:xfrm>
              <a:off x="7609988" y="150124"/>
              <a:ext cx="190497" cy="545616"/>
              <a:chOff x="586408" y="150124"/>
              <a:chExt cx="190497" cy="545616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2E29F43-D940-4E9F-A449-8A49A8CFDDD5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E920CB-EB55-4347-8941-491CD09D9360}"/>
                  </a:ext>
                </a:extLst>
              </p:cNvPr>
              <p:cNvSpPr/>
              <p:nvPr/>
            </p:nvSpPr>
            <p:spPr>
              <a:xfrm>
                <a:off x="641073" y="150124"/>
                <a:ext cx="135832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8AF49CD-28E3-43C2-9523-A3E7E3EE4E4C}"/>
                </a:ext>
              </a:extLst>
            </p:cNvPr>
            <p:cNvGrpSpPr/>
            <p:nvPr/>
          </p:nvGrpSpPr>
          <p:grpSpPr>
            <a:xfrm>
              <a:off x="7961167" y="134176"/>
              <a:ext cx="245161" cy="561564"/>
              <a:chOff x="586408" y="134176"/>
              <a:chExt cx="245161" cy="56156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4B87FDE-A972-424F-B37E-7DA36B79A2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E80C8AF-3595-498B-93E8-2B6D0D606A6F}"/>
                  </a:ext>
                </a:extLst>
              </p:cNvPr>
              <p:cNvSpPr/>
              <p:nvPr/>
            </p:nvSpPr>
            <p:spPr>
              <a:xfrm>
                <a:off x="641073" y="134176"/>
                <a:ext cx="190496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232FA7-48E1-4FCC-A9CD-ACFFAFBF1CEF}"/>
                </a:ext>
              </a:extLst>
            </p:cNvPr>
            <p:cNvGrpSpPr/>
            <p:nvPr/>
          </p:nvGrpSpPr>
          <p:grpSpPr>
            <a:xfrm>
              <a:off x="8312346" y="150124"/>
              <a:ext cx="245161" cy="545616"/>
              <a:chOff x="586408" y="150124"/>
              <a:chExt cx="245161" cy="545616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D4C9DB6-87D1-4FD9-8D6D-C2E45B2DB16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2BD71A-E696-457D-9FEC-FA1ED92D28EB}"/>
                  </a:ext>
                </a:extLst>
              </p:cNvPr>
              <p:cNvSpPr/>
              <p:nvPr/>
            </p:nvSpPr>
            <p:spPr>
              <a:xfrm>
                <a:off x="641073" y="150124"/>
                <a:ext cx="190496" cy="525739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7238F0-74D0-4452-8536-95D710D1D62F}"/>
                </a:ext>
              </a:extLst>
            </p:cNvPr>
            <p:cNvGrpSpPr/>
            <p:nvPr/>
          </p:nvGrpSpPr>
          <p:grpSpPr>
            <a:xfrm>
              <a:off x="8663525" y="134176"/>
              <a:ext cx="235427" cy="561564"/>
              <a:chOff x="586408" y="134176"/>
              <a:chExt cx="235427" cy="56156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4DB548B-3A4A-4DE5-9FF6-A0981A16F3E9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500F0F-647E-4956-A39A-DB934E4B41F0}"/>
                  </a:ext>
                </a:extLst>
              </p:cNvPr>
              <p:cNvSpPr/>
              <p:nvPr/>
            </p:nvSpPr>
            <p:spPr>
              <a:xfrm>
                <a:off x="641073" y="134176"/>
                <a:ext cx="180762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DAC52F-5308-4971-A48F-C64674F0D520}"/>
                </a:ext>
              </a:extLst>
            </p:cNvPr>
            <p:cNvGrpSpPr/>
            <p:nvPr/>
          </p:nvGrpSpPr>
          <p:grpSpPr>
            <a:xfrm>
              <a:off x="9014704" y="134176"/>
              <a:ext cx="199915" cy="561564"/>
              <a:chOff x="586408" y="134176"/>
              <a:chExt cx="199915" cy="561564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8D5FD7A-2FBC-40CE-81B5-55A5C1E39BF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3A93CF4-DDA6-48DE-8AE5-7B4A43804714}"/>
                  </a:ext>
                </a:extLst>
              </p:cNvPr>
              <p:cNvSpPr/>
              <p:nvPr/>
            </p:nvSpPr>
            <p:spPr>
              <a:xfrm>
                <a:off x="641073" y="134176"/>
                <a:ext cx="145250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970D953-6026-4AF6-8253-5832ED43EC65}"/>
                </a:ext>
              </a:extLst>
            </p:cNvPr>
            <p:cNvGrpSpPr/>
            <p:nvPr/>
          </p:nvGrpSpPr>
          <p:grpSpPr>
            <a:xfrm>
              <a:off x="9365883" y="134176"/>
              <a:ext cx="180763" cy="561564"/>
              <a:chOff x="586408" y="134176"/>
              <a:chExt cx="180763" cy="56156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409EF54-AFB2-47EC-8FCF-48C3C8C45714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DDD8A77-8901-453D-BF5A-0905E7603D6C}"/>
                  </a:ext>
                </a:extLst>
              </p:cNvPr>
              <p:cNvSpPr/>
              <p:nvPr/>
            </p:nvSpPr>
            <p:spPr>
              <a:xfrm>
                <a:off x="641073" y="134176"/>
                <a:ext cx="126098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956478-5885-41D5-B8CB-0F152E87B0EA}"/>
                </a:ext>
              </a:extLst>
            </p:cNvPr>
            <p:cNvGrpSpPr/>
            <p:nvPr/>
          </p:nvGrpSpPr>
          <p:grpSpPr>
            <a:xfrm>
              <a:off x="9717062" y="134176"/>
              <a:ext cx="199913" cy="561564"/>
              <a:chOff x="586408" y="134176"/>
              <a:chExt cx="199913" cy="561564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79D29B6-4C8C-4E46-B6AB-446DFE6AF2C8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44889-6DBA-4B91-BF0C-4160A2FA3E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E8F929-66E3-41C7-979B-AB6261BDFB53}"/>
                </a:ext>
              </a:extLst>
            </p:cNvPr>
            <p:cNvGrpSpPr/>
            <p:nvPr/>
          </p:nvGrpSpPr>
          <p:grpSpPr>
            <a:xfrm>
              <a:off x="10068241" y="134176"/>
              <a:ext cx="190497" cy="561564"/>
              <a:chOff x="586408" y="134176"/>
              <a:chExt cx="190497" cy="5615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858078AE-8C2F-468E-A659-2A4E87E6356B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9885FEC-FFDB-4D99-B84D-22BF6BC56768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BA72471-68AC-4D85-980C-C7D0FDA4082A}"/>
                </a:ext>
              </a:extLst>
            </p:cNvPr>
            <p:cNvGrpSpPr/>
            <p:nvPr/>
          </p:nvGrpSpPr>
          <p:grpSpPr>
            <a:xfrm>
              <a:off x="10419420" y="134176"/>
              <a:ext cx="199913" cy="561564"/>
              <a:chOff x="586408" y="134176"/>
              <a:chExt cx="199913" cy="561564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9C3964-96C9-46FE-AD93-C5A7EF16031C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1C568FC-48B2-4377-B896-C8CEF6643F6D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9E8D5EF-4913-4D5F-89F1-B2FF1EECF383}"/>
                </a:ext>
              </a:extLst>
            </p:cNvPr>
            <p:cNvGrpSpPr/>
            <p:nvPr/>
          </p:nvGrpSpPr>
          <p:grpSpPr>
            <a:xfrm>
              <a:off x="10770599" y="134176"/>
              <a:ext cx="199913" cy="561564"/>
              <a:chOff x="586408" y="134176"/>
              <a:chExt cx="199913" cy="56156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790859-DF68-40DE-A2C8-EECBF54FBE6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C051C05-DFD5-4A86-BE29-40C33BCA841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45249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DFF3D9B-D40C-49B5-B175-200AACD4065C}"/>
                </a:ext>
              </a:extLst>
            </p:cNvPr>
            <p:cNvGrpSpPr/>
            <p:nvPr/>
          </p:nvGrpSpPr>
          <p:grpSpPr>
            <a:xfrm>
              <a:off x="11121778" y="134176"/>
              <a:ext cx="190497" cy="561564"/>
              <a:chOff x="586408" y="134176"/>
              <a:chExt cx="190497" cy="56156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04FC40A-B2DD-4AAA-8BDB-9ED0E240FF5E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39AE9CB-FCCD-4878-AD38-7DD5664B1402}"/>
                  </a:ext>
                </a:extLst>
              </p:cNvPr>
              <p:cNvSpPr/>
              <p:nvPr/>
            </p:nvSpPr>
            <p:spPr>
              <a:xfrm>
                <a:off x="641072" y="134176"/>
                <a:ext cx="135833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1E39626-42E8-4722-BB44-926E9D3D8D4C}"/>
                </a:ext>
              </a:extLst>
            </p:cNvPr>
            <p:cNvGrpSpPr/>
            <p:nvPr/>
          </p:nvGrpSpPr>
          <p:grpSpPr>
            <a:xfrm>
              <a:off x="11472957" y="134176"/>
              <a:ext cx="223630" cy="561564"/>
              <a:chOff x="586408" y="134176"/>
              <a:chExt cx="223630" cy="561564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F81598C-59CC-46FD-ADD7-595EE3DE5C42}"/>
                  </a:ext>
                </a:extLst>
              </p:cNvPr>
              <p:cNvSpPr/>
              <p:nvPr/>
            </p:nvSpPr>
            <p:spPr>
              <a:xfrm>
                <a:off x="586408" y="516836"/>
                <a:ext cx="149087" cy="1789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A3344FC-DED9-477C-BAAA-9F383B63A66A}"/>
                  </a:ext>
                </a:extLst>
              </p:cNvPr>
              <p:cNvSpPr/>
              <p:nvPr/>
            </p:nvSpPr>
            <p:spPr>
              <a:xfrm>
                <a:off x="660951" y="134176"/>
                <a:ext cx="149087" cy="541687"/>
              </a:xfrm>
              <a:custGeom>
                <a:avLst/>
                <a:gdLst>
                  <a:gd name="connsiteX0" fmla="*/ 0 w 109330"/>
                  <a:gd name="connsiteY0" fmla="*/ 496956 h 496956"/>
                  <a:gd name="connsiteX1" fmla="*/ 109330 w 109330"/>
                  <a:gd name="connsiteY1" fmla="*/ 0 h 496956"/>
                  <a:gd name="connsiteX2" fmla="*/ 109330 w 109330"/>
                  <a:gd name="connsiteY2" fmla="*/ 0 h 496956"/>
                  <a:gd name="connsiteX3" fmla="*/ 109330 w 109330"/>
                  <a:gd name="connsiteY3" fmla="*/ 0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30" h="496956">
                    <a:moveTo>
                      <a:pt x="0" y="496956"/>
                    </a:moveTo>
                    <a:lnTo>
                      <a:pt x="109330" y="0"/>
                    </a:lnTo>
                    <a:lnTo>
                      <a:pt x="109330" y="0"/>
                    </a:lnTo>
                    <a:lnTo>
                      <a:pt x="109330" y="0"/>
                    </a:lnTo>
                  </a:path>
                </a:pathLst>
              </a:custGeom>
              <a:gradFill>
                <a:gsLst>
                  <a:gs pos="25000">
                    <a:schemeClr val="tx1">
                      <a:lumMod val="75000"/>
                      <a:lumOff val="25000"/>
                    </a:schemeClr>
                  </a:gs>
                  <a:gs pos="4000">
                    <a:schemeClr val="bg1">
                      <a:lumMod val="65000"/>
                    </a:schemeClr>
                  </a:gs>
                  <a:gs pos="59000">
                    <a:schemeClr val="bg1">
                      <a:lumMod val="65000"/>
                    </a:schemeClr>
                  </a:gs>
                  <a:gs pos="43000">
                    <a:schemeClr val="bg1"/>
                  </a:gs>
                  <a:gs pos="98000">
                    <a:schemeClr val="tx1"/>
                  </a:gs>
                </a:gsLst>
                <a:lin ang="5400000" scaled="1"/>
              </a:gradFill>
              <a:ln w="57150">
                <a:gradFill>
                  <a:gsLst>
                    <a:gs pos="0">
                      <a:schemeClr val="bg1"/>
                    </a:gs>
                    <a:gs pos="43000">
                      <a:schemeClr val="tx1">
                        <a:lumMod val="65000"/>
                        <a:lumOff val="35000"/>
                      </a:schemeClr>
                    </a:gs>
                    <a:gs pos="14000">
                      <a:schemeClr val="tx1"/>
                    </a:gs>
                    <a:gs pos="69000">
                      <a:schemeClr val="bg1">
                        <a:lumMod val="65000"/>
                      </a:schemeClr>
                    </a:gs>
                    <a:gs pos="8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14:cNvPr>
              <p14:cNvContentPartPr/>
              <p14:nvPr/>
            </p14:nvContentPartPr>
            <p14:xfrm>
              <a:off x="-267528" y="42439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2131F7-F7BA-48CF-B240-FDA042C722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6528" y="4234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14:cNvPr>
              <p14:cNvContentPartPr/>
              <p14:nvPr/>
            </p14:nvContentPartPr>
            <p14:xfrm>
              <a:off x="9428352" y="37003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C07A2-E1A7-45F2-BD37-640DC094E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9712" y="36913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14:cNvPr>
              <p14:cNvContentPartPr/>
              <p14:nvPr/>
            </p14:nvContentPartPr>
            <p14:xfrm>
              <a:off x="12490512" y="49340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CACEA5-7198-4EEB-AB60-EC57BA247E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1872" y="4925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14:cNvPr>
              <p14:cNvContentPartPr/>
              <p14:nvPr/>
            </p14:nvContentPartPr>
            <p14:xfrm>
              <a:off x="12447672" y="42867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3C410-4236-4C0D-B50A-07D8A4498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8672" y="427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14:cNvPr>
              <p14:cNvContentPartPr/>
              <p14:nvPr/>
            </p14:nvContentPartPr>
            <p14:xfrm>
              <a:off x="9497112" y="366575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E25251-04A4-4174-9415-F2D908CCD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8472" y="36567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14:cNvPr>
              <p14:cNvContentPartPr/>
              <p14:nvPr/>
            </p14:nvContentPartPr>
            <p14:xfrm>
              <a:off x="-543648" y="1031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698896-7F4F-4D28-B28B-756FF4D7E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52648" y="941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C7ECAF2-9E13-4180-A820-4C6536DF05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98" y="1928798"/>
            <a:ext cx="5739347" cy="347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2A438-4F74-4F3C-8B5B-C15A49454A5E}"/>
              </a:ext>
            </a:extLst>
          </p:cNvPr>
          <p:cNvSpPr txBox="1"/>
          <p:nvPr/>
        </p:nvSpPr>
        <p:spPr>
          <a:xfrm>
            <a:off x="3142524" y="922294"/>
            <a:ext cx="67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বলতে পার এটি কোন ধরণের ভূমি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2BE11-8430-4EA5-8CCB-6B1E079E319E}"/>
              </a:ext>
            </a:extLst>
          </p:cNvPr>
          <p:cNvSpPr txBox="1"/>
          <p:nvPr/>
        </p:nvSpPr>
        <p:spPr>
          <a:xfrm>
            <a:off x="3600840" y="5697700"/>
            <a:ext cx="201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মালয়েশিয়ার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2CFBF-B3D7-4D0A-A8BB-3746C99FDC7C}"/>
              </a:ext>
            </a:extLst>
          </p:cNvPr>
          <p:cNvSpPr txBox="1"/>
          <p:nvPr/>
        </p:nvSpPr>
        <p:spPr>
          <a:xfrm>
            <a:off x="5206416" y="5704554"/>
            <a:ext cx="332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পশ্চিমাংশে জলাভূমি</a:t>
            </a:r>
            <a:endParaRPr lang="en-US" sz="2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B7B7F-D10C-4336-BC50-C9460D02AA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80" y="1902932"/>
            <a:ext cx="5906232" cy="36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C0C4B92-D537-465E-8B6B-E23F2A53CC15}"/>
              </a:ext>
            </a:extLst>
          </p:cNvPr>
          <p:cNvSpPr txBox="1"/>
          <p:nvPr/>
        </p:nvSpPr>
        <p:spPr>
          <a:xfrm>
            <a:off x="5343064" y="5697700"/>
            <a:ext cx="260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পূর্বাংশে বালিময়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28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419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96</cp:revision>
  <dcterms:created xsi:type="dcterms:W3CDTF">2020-07-29T13:43:26Z</dcterms:created>
  <dcterms:modified xsi:type="dcterms:W3CDTF">2020-08-09T14:43:59Z</dcterms:modified>
</cp:coreProperties>
</file>