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4" r:id="rId2"/>
    <p:sldId id="325" r:id="rId3"/>
    <p:sldId id="327" r:id="rId4"/>
    <p:sldId id="259" r:id="rId5"/>
    <p:sldId id="292" r:id="rId6"/>
    <p:sldId id="294" r:id="rId7"/>
    <p:sldId id="329" r:id="rId8"/>
    <p:sldId id="295" r:id="rId9"/>
    <p:sldId id="322" r:id="rId10"/>
    <p:sldId id="323" r:id="rId11"/>
    <p:sldId id="296" r:id="rId12"/>
    <p:sldId id="290" r:id="rId13"/>
    <p:sldId id="310" r:id="rId14"/>
    <p:sldId id="300" r:id="rId15"/>
    <p:sldId id="307" r:id="rId16"/>
    <p:sldId id="312" r:id="rId17"/>
    <p:sldId id="302" r:id="rId18"/>
    <p:sldId id="303" r:id="rId19"/>
    <p:sldId id="304" r:id="rId20"/>
    <p:sldId id="313" r:id="rId21"/>
    <p:sldId id="314" r:id="rId22"/>
    <p:sldId id="33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A2743-F184-4063-ABF8-F4E03E52B8F4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5C849-9301-4D7D-B7FA-AD1000C74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102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791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অম্ল, ক্ষারক ও নির্দেশক</a:t>
            </a:r>
            <a:r>
              <a:rPr lang="en-US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আম খেতে কিরুপ স্বাদ?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চুনে কী থাকে?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অম্ল বা ক্ষার কী দিয়ে চেনা যায়।</a:t>
            </a:r>
            <a:r>
              <a:rPr lang="bn-BD" baseline="0" dirty="0" smtClean="0"/>
              <a:t> 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86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296226" y="1241625"/>
            <a:ext cx="22859" cy="46562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 flipH="1">
            <a:off x="264702" y="1186289"/>
            <a:ext cx="131357" cy="84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 userDrawn="1"/>
        </p:nvSpPr>
        <p:spPr>
          <a:xfrm flipH="1">
            <a:off x="229639" y="5921482"/>
            <a:ext cx="100740" cy="1223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1"/>
          <p:cNvGrpSpPr/>
          <p:nvPr userDrawn="1"/>
        </p:nvGrpSpPr>
        <p:grpSpPr>
          <a:xfrm>
            <a:off x="141514" y="130629"/>
            <a:ext cx="9002486" cy="365761"/>
            <a:chOff x="141514" y="108857"/>
            <a:chExt cx="9002486" cy="304801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41514" y="337458"/>
              <a:ext cx="8991600" cy="762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52400" y="190500"/>
              <a:ext cx="8991600" cy="76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141514" y="108857"/>
              <a:ext cx="8991600" cy="762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37949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0"/>
            <a:ext cx="7924799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hool picture 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853440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5460324"/>
            <a:ext cx="7772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bn-BD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32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>
            <a:off x="3124200" y="685800"/>
            <a:ext cx="29718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 অব ম্যাগনেসিয়া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6600" y="2590800"/>
            <a:ext cx="25908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SlantDown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ক্ষারক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419600" y="4038600"/>
            <a:ext cx="1752600" cy="838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 সোডা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2819400" y="1371600"/>
            <a:ext cx="30480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সোডিয়াম হাইড্রোক্সাইড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2819400" y="5029200"/>
            <a:ext cx="26670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 অব লাইম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381000"/>
            <a:ext cx="2514600" cy="2743200"/>
            <a:chOff x="228600" y="381000"/>
            <a:chExt cx="2514600" cy="2743200"/>
          </a:xfrm>
        </p:grpSpPr>
        <p:pic>
          <p:nvPicPr>
            <p:cNvPr id="19" name="Picture 18" descr="SodHydrox.jpg"/>
            <p:cNvPicPr>
              <a:picLocks noChangeAspect="1"/>
            </p:cNvPicPr>
            <p:nvPr/>
          </p:nvPicPr>
          <p:blipFill>
            <a:blip r:embed="rId3"/>
            <a:srcRect r="49600" b="17606"/>
            <a:stretch>
              <a:fillRect/>
            </a:stretch>
          </p:blipFill>
          <p:spPr>
            <a:xfrm>
              <a:off x="228600" y="381000"/>
              <a:ext cx="2514600" cy="27432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38200" y="23622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NaOH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72200" y="304800"/>
            <a:ext cx="2438400" cy="2819400"/>
            <a:chOff x="6172200" y="304800"/>
            <a:chExt cx="2438400" cy="2819400"/>
          </a:xfrm>
        </p:grpSpPr>
        <p:pic>
          <p:nvPicPr>
            <p:cNvPr id="41" name="Picture 40" descr="article-2352139-005CCF7B00000258-554_306x45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304800"/>
              <a:ext cx="2438400" cy="28194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6705600" y="2057400"/>
              <a:ext cx="1447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Mg(OH)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1000" y="3733800"/>
            <a:ext cx="2362200" cy="2590800"/>
            <a:chOff x="381000" y="3733800"/>
            <a:chExt cx="2362200" cy="2590800"/>
          </a:xfrm>
        </p:grpSpPr>
        <p:pic>
          <p:nvPicPr>
            <p:cNvPr id="33" name="Picture 32" descr="TO-art353-lime-20130322145011833961-300x0.jpg"/>
            <p:cNvPicPr>
              <a:picLocks noChangeAspect="1"/>
            </p:cNvPicPr>
            <p:nvPr/>
          </p:nvPicPr>
          <p:blipFill>
            <a:blip r:embed="rId5"/>
            <a:srcRect l="16118" t="30000" r="20667" b="15455"/>
            <a:stretch>
              <a:fillRect/>
            </a:stretch>
          </p:blipFill>
          <p:spPr>
            <a:xfrm>
              <a:off x="381000" y="3733800"/>
              <a:ext cx="2362200" cy="25908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3" name="Rectangle 22"/>
            <p:cNvSpPr/>
            <p:nvPr/>
          </p:nvSpPr>
          <p:spPr>
            <a:xfrm>
              <a:off x="685800" y="5257800"/>
              <a:ext cx="1676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Ca(OH)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72200" y="3810000"/>
            <a:ext cx="2590800" cy="2514600"/>
            <a:chOff x="6172200" y="3810000"/>
            <a:chExt cx="2590800" cy="2514600"/>
          </a:xfrm>
        </p:grpSpPr>
        <p:pic>
          <p:nvPicPr>
            <p:cNvPr id="26" name="Picture 25" descr="sodium-bicarbonate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200" y="3810000"/>
              <a:ext cx="2590800" cy="2514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8" name="Rectangle 27"/>
            <p:cNvSpPr/>
            <p:nvPr/>
          </p:nvSpPr>
          <p:spPr>
            <a:xfrm>
              <a:off x="6553200" y="57150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NaHCO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54866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1411637"/>
              </p:ext>
            </p:extLst>
          </p:nvPr>
        </p:nvGraphicFramePr>
        <p:xfrm>
          <a:off x="766909" y="838200"/>
          <a:ext cx="8224690" cy="5540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345"/>
                <a:gridCol w="4112345"/>
              </a:tblGrid>
              <a:tr h="431410">
                <a:tc>
                  <a:txBody>
                    <a:bodyPr/>
                    <a:lstStyle/>
                    <a:p>
                      <a:r>
                        <a:rPr lang="bn-BD" sz="3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এসিডের নাম </a:t>
                      </a:r>
                      <a:endParaRPr lang="en-US" sz="3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রাসায়নিক সংকেত</a:t>
                      </a:r>
                      <a:r>
                        <a:rPr lang="bn-BD" sz="3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8275">
                <a:tc>
                  <a:txBody>
                    <a:bodyPr/>
                    <a:lstStyle/>
                    <a:p>
                      <a:r>
                        <a:rPr lang="bn-BD" sz="3400" b="1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</a:t>
                      </a:r>
                      <a:r>
                        <a:rPr lang="en-US" sz="3400" b="1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টিক</a:t>
                      </a:r>
                      <a:r>
                        <a:rPr lang="en-US" sz="3400" b="1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400" b="1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এসিড </a:t>
                      </a:r>
                      <a:endParaRPr lang="en-US" sz="3400" b="1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CH</a:t>
                      </a:r>
                      <a:r>
                        <a:rPr lang="en-US" sz="3800" b="1" i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NikoshBAN" pitchFamily="2" charset="0"/>
                        </a:rPr>
                        <a:t>3</a:t>
                      </a:r>
                      <a:r>
                        <a:rPr lang="en-US" sz="38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NikoshBAN" pitchFamily="2" charset="0"/>
                        </a:rPr>
                        <a:t>COOH</a:t>
                      </a:r>
                      <a:r>
                        <a:rPr lang="bn-BD" sz="38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8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78546">
                <a:tc>
                  <a:txBody>
                    <a:bodyPr/>
                    <a:lstStyle/>
                    <a:p>
                      <a:r>
                        <a:rPr lang="bn-BD" sz="3400" b="1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সালফিউরিক এসিড </a:t>
                      </a:r>
                      <a:endParaRPr lang="en-US" sz="3400" b="1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NikoshBAN" pitchFamily="2" charset="0"/>
                        </a:rPr>
                        <a:t>H</a:t>
                      </a:r>
                      <a:r>
                        <a:rPr lang="en-US" sz="3800" b="1" i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NikoshBAN" pitchFamily="2" charset="0"/>
                        </a:rPr>
                        <a:t>2</a:t>
                      </a:r>
                      <a:r>
                        <a:rPr lang="en-US" sz="38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NikoshBAN" pitchFamily="2" charset="0"/>
                        </a:rPr>
                        <a:t>SO</a:t>
                      </a:r>
                      <a:r>
                        <a:rPr lang="en-US" sz="3800" b="1" i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NikoshBAN" pitchFamily="2" charset="0"/>
                        </a:rPr>
                        <a:t>4</a:t>
                      </a:r>
                      <a:r>
                        <a:rPr lang="bn-BD" sz="38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800" b="1" i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78546">
                <a:tc>
                  <a:txBody>
                    <a:bodyPr/>
                    <a:lstStyle/>
                    <a:p>
                      <a:r>
                        <a:rPr lang="bn-BD" sz="3400" b="1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হাইড্রোক্লোরিক এসিড </a:t>
                      </a:r>
                      <a:endParaRPr lang="en-US" sz="3400" b="1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NikoshBAN" pitchFamily="2" charset="0"/>
                        </a:rPr>
                        <a:t>HCl</a:t>
                      </a:r>
                      <a:endParaRPr lang="en-US" sz="38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8275">
                <a:tc>
                  <a:txBody>
                    <a:bodyPr/>
                    <a:lstStyle/>
                    <a:p>
                      <a:r>
                        <a:rPr lang="bn-BD" sz="3400" b="1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অক্সালিক এসিড</a:t>
                      </a: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HOOC-COOH</a:t>
                      </a:r>
                      <a:r>
                        <a:rPr lang="bn-BD" sz="38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800" b="1" i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8275">
                <a:tc>
                  <a:txBody>
                    <a:bodyPr/>
                    <a:lstStyle/>
                    <a:p>
                      <a:r>
                        <a:rPr lang="bn-BD" sz="3400" b="1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ফসফরিক</a:t>
                      </a:r>
                      <a:r>
                        <a:rPr lang="bn-BD" sz="3400" b="1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এসিড</a:t>
                      </a:r>
                      <a:endParaRPr lang="en-US" sz="3400" b="1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H</a:t>
                      </a:r>
                      <a:r>
                        <a:rPr lang="en-US" sz="3800" b="1" i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NikoshBAN" pitchFamily="2" charset="0"/>
                        </a:rPr>
                        <a:t>3</a:t>
                      </a:r>
                      <a:r>
                        <a:rPr lang="en-US" sz="38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NikoshBAN" pitchFamily="2" charset="0"/>
                        </a:rPr>
                        <a:t>PO</a:t>
                      </a:r>
                      <a:r>
                        <a:rPr lang="en-US" sz="3800" b="1" i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NikoshBAN" pitchFamily="2" charset="0"/>
                        </a:rPr>
                        <a:t>4</a:t>
                      </a:r>
                      <a:endParaRPr lang="en-US" sz="3800" b="1" i="1" baseline="-25000" dirty="0" smtClean="0">
                        <a:solidFill>
                          <a:srgbClr val="002060"/>
                        </a:solidFill>
                        <a:latin typeface="+mj-lt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8275">
                <a:tc>
                  <a:txBody>
                    <a:bodyPr/>
                    <a:lstStyle/>
                    <a:p>
                      <a:r>
                        <a:rPr lang="bn-BD" sz="3400" b="1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নাইট্রিক</a:t>
                      </a:r>
                      <a:r>
                        <a:rPr lang="bn-BD" sz="3400" b="1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এসিড </a:t>
                      </a:r>
                      <a:endParaRPr lang="en-US" sz="3400" b="1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HNO</a:t>
                      </a:r>
                      <a:r>
                        <a:rPr lang="en-US" sz="3800" b="1" i="1" baseline="-25000" dirty="0" smtClean="0">
                          <a:solidFill>
                            <a:srgbClr val="002060"/>
                          </a:solidFill>
                          <a:latin typeface="+mj-lt"/>
                          <a:cs typeface="NikoshBAN" pitchFamily="2" charset="0"/>
                        </a:rPr>
                        <a:t>3</a:t>
                      </a:r>
                      <a:endParaRPr lang="en-US" sz="38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381000"/>
            <a:ext cx="8105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এসিডের রাসায়নিক সংকেত দেখি  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431126"/>
            <a:ext cx="8839199" cy="461833"/>
            <a:chOff x="3154642" y="772445"/>
            <a:chExt cx="2993029" cy="10385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54642" y="876300"/>
              <a:ext cx="289952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3154642" y="772445"/>
              <a:ext cx="83271" cy="10385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054162" y="772445"/>
              <a:ext cx="93509" cy="1038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4414" y="6248400"/>
            <a:ext cx="777239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এদের মধ্যে কোন মোলটি সব এসিডে আছে?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1" y="6324600"/>
            <a:ext cx="228599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হাইড্রোজেন  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511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33400"/>
            <a:ext cx="8077200" cy="266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i="1" dirty="0" smtClean="0">
                <a:solidFill>
                  <a:srgbClr val="7030A0"/>
                </a:solidFill>
              </a:rPr>
              <a:t>জৈব এসিডঃ ফলমূল বা সবজিতে যে সকল এসিড থাকে, এদেরকে জৈব এসিড বলে। এদের খাওয়া যায়  </a:t>
            </a:r>
            <a:r>
              <a:rPr lang="bn-IN" sz="2800" i="1" dirty="0" smtClean="0">
                <a:solidFill>
                  <a:srgbClr val="00B050"/>
                </a:solidFill>
              </a:rPr>
              <a:t>এবং কোন কোনটি মানব দেহের জন্য অত্যাবশ্যকীয় । যেমনঃ</a:t>
            </a:r>
            <a:r>
              <a:rPr lang="en-US" sz="2800" i="1" dirty="0" smtClean="0">
                <a:solidFill>
                  <a:srgbClr val="00B050"/>
                </a:solidFill>
              </a:rPr>
              <a:t>এসক</a:t>
            </a:r>
            <a:r>
              <a:rPr lang="bn-IN" sz="2800" i="1" dirty="0" smtClean="0">
                <a:solidFill>
                  <a:srgbClr val="00B050"/>
                </a:solidFill>
              </a:rPr>
              <a:t>রবিক এসিড যা আমরা ভিটামিন সি বলে জানি। এর অভাবে স্কার্ভি রোগ হয়। </a:t>
            </a:r>
            <a:r>
              <a:rPr lang="en-US" sz="2800" i="1" dirty="0" smtClean="0">
                <a:solidFill>
                  <a:srgbClr val="00B050"/>
                </a:solidFill>
              </a:rPr>
              <a:t> 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3657600"/>
            <a:ext cx="8305800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rgbClr val="7030A0"/>
                </a:solidFill>
              </a:rPr>
              <a:t>খনিজ এসিডঃ প্রকৃতিতে প্রাপ্ত নানা রকম খনিজ পদার্থ থেকে তৈরি হয় বলে এদেরকে খনিজ এসিড  </a:t>
            </a:r>
            <a:r>
              <a:rPr lang="en-US" sz="2800" b="1" i="1" dirty="0" smtClean="0">
                <a:solidFill>
                  <a:srgbClr val="7030A0"/>
                </a:solidFill>
              </a:rPr>
              <a:t>(</a:t>
            </a:r>
            <a:r>
              <a:rPr lang="bn-IN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</a:rPr>
              <a:t>Mineral Acids) </a:t>
            </a:r>
            <a:r>
              <a:rPr lang="bn-IN" sz="2800" b="1" i="1" dirty="0" smtClean="0">
                <a:solidFill>
                  <a:srgbClr val="7030A0"/>
                </a:solidFill>
              </a:rPr>
              <a:t> বলে। এগুলো খাওয়ার উপযোগী নয়। এবং মানব দেহের জন্য ক্ষতিকর আর ত্বকে লাগলে শরীরের মারাত্মক ক্ষতি হবে । 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313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3193833"/>
                  </p:ext>
                </p:extLst>
              </p:nvPr>
            </p:nvGraphicFramePr>
            <p:xfrm>
              <a:off x="152400" y="762000"/>
              <a:ext cx="8686800" cy="5906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43400"/>
                    <a:gridCol w="4343400"/>
                  </a:tblGrid>
                  <a:tr h="939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600" i="1" smtClean="0"/>
                            <a:t>এসিডের নাম </a:t>
                          </a:r>
                          <a:endParaRPr lang="en-US" sz="3600" i="1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600" i="1" dirty="0" smtClean="0"/>
                            <a:t>সংকেত</a:t>
                          </a:r>
                          <a:r>
                            <a:rPr lang="bn-IN" sz="3600" i="1" baseline="0" dirty="0" smtClean="0"/>
                            <a:t/>
                          </a:r>
                          <a:endParaRPr lang="en-US" sz="3600" i="1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</a:tr>
                  <a:tr h="939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b="1" i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হাইড্রোক্লোরিক এসিড </a:t>
                          </a:r>
                          <a:endParaRPr lang="en-US" sz="3600" b="1" i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i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HCl</a:t>
                          </a:r>
                          <a:endParaRPr lang="en-US" sz="3600" b="1" i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</a:tr>
                  <a:tr h="939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b="1" i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সালফিউরিক এসিড </a:t>
                          </a:r>
                          <a:endParaRPr lang="en-US" sz="3600" b="1" i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i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H</a:t>
                          </a:r>
                          <a:r>
                            <a:rPr lang="en-US" sz="3600" b="1" i="1" kern="1200" baseline="-250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2</a:t>
                          </a:r>
                          <a:r>
                            <a:rPr lang="en-US" sz="3600" b="1" i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SO</a:t>
                          </a:r>
                          <a:r>
                            <a:rPr lang="en-US" sz="3600" b="1" i="1" kern="1200" baseline="-250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4</a:t>
                          </a:r>
                          <a:r>
                            <a:rPr lang="bn-BD" sz="3600" b="1" i="1" dirty="0" smtClean="0">
                              <a:solidFill>
                                <a:srgbClr val="00206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/>
                          </a:r>
                          <a:endParaRPr lang="en-US" sz="3600" b="1" i="1" dirty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</a:tr>
                  <a:tr h="939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b="1" i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নাইট্রিক</a:t>
                          </a:r>
                          <a:r>
                            <a:rPr lang="bn-BD" sz="3600" b="1" i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এসিড </a:t>
                          </a:r>
                          <a:endParaRPr lang="en-US" sz="3600" b="1" i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i="1" dirty="0" smtClean="0">
                              <a:solidFill>
                                <a:srgbClr val="00206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HNO</a:t>
                          </a:r>
                          <a:r>
                            <a:rPr lang="en-US" sz="3600" b="1" i="1" baseline="-25000" dirty="0" smtClean="0">
                              <a:solidFill>
                                <a:srgbClr val="002060"/>
                              </a:solidFill>
                              <a:latin typeface="+mj-lt"/>
                              <a:cs typeface="NikoshBAN" pitchFamily="2" charset="0"/>
                            </a:rPr>
                            <a:t>3</a:t>
                          </a:r>
                          <a:endParaRPr lang="en-US" sz="3600" b="1" i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</a:tr>
                  <a:tr h="939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b="1" i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ফসফরিক</a:t>
                          </a:r>
                          <a:r>
                            <a:rPr lang="bn-BD" sz="3600" b="1" i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এসিড</a:t>
                          </a:r>
                          <a:endParaRPr lang="en-US" sz="3600" b="1" i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i="1" dirty="0" smtClean="0">
                              <a:solidFill>
                                <a:srgbClr val="00206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H</a:t>
                          </a:r>
                          <a:r>
                            <a:rPr lang="en-US" sz="3600" b="1" i="1" kern="1200" baseline="-250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3</a:t>
                          </a:r>
                          <a:r>
                            <a:rPr lang="en-US" sz="3600" b="1" i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PO</a:t>
                          </a:r>
                          <a:r>
                            <a:rPr lang="en-US" sz="3600" b="1" i="1" kern="1200" baseline="-250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4</a:t>
                          </a:r>
                          <a:endParaRPr lang="en-US" sz="3600" b="1" i="1" baseline="-25000" dirty="0" smtClean="0">
                            <a:solidFill>
                              <a:srgbClr val="002060"/>
                            </a:solidFill>
                            <a:latin typeface="+mj-lt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</a:tr>
                  <a:tr h="939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600" b="1" i="1" dirty="0" smtClean="0"/>
                            <a:t>পারক্লোরিক</a:t>
                          </a:r>
                          <a:r>
                            <a:rPr lang="bn-IN" sz="3600" b="1" i="1" baseline="0" dirty="0" smtClean="0"/>
                            <a:t> এসিড </a:t>
                          </a:r>
                          <a:endParaRPr lang="en-US" sz="3600" b="1" i="1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𝑯𝑪𝒍𝑶</m:t>
                                    </m:r>
                                  </m:e>
                                  <m:sub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b="1" i="1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753193833"/>
                  </p:ext>
                </p:extLst>
              </p:nvPr>
            </p:nvGraphicFramePr>
            <p:xfrm>
              <a:off x="152400" y="762000"/>
              <a:ext cx="8686800" cy="5906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43400"/>
                    <a:gridCol w="4343400"/>
                  </a:tblGrid>
                  <a:tr h="939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600" i="1" smtClean="0"/>
                            <a:t>এসিডের নাম </a:t>
                          </a:r>
                          <a:endParaRPr lang="en-US" sz="3600" i="1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600" i="1" dirty="0" smtClean="0"/>
                            <a:t>সংকেত</a:t>
                          </a:r>
                          <a:endParaRPr lang="en-US" sz="3600" i="1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</a:tr>
                  <a:tr h="1207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b="1" i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হাইড্রোক্লোরিক এসিড </a:t>
                          </a:r>
                          <a:endParaRPr lang="en-US" sz="3600" b="1" i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i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HCl</a:t>
                          </a:r>
                          <a:endParaRPr lang="en-US" sz="3600" b="1" i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</a:tr>
                  <a:tr h="939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b="1" i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সালফিউরিক এসিড </a:t>
                          </a:r>
                          <a:endParaRPr lang="en-US" sz="3600" b="1" i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i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H</a:t>
                          </a:r>
                          <a:r>
                            <a:rPr lang="en-US" sz="3600" b="1" i="1" kern="1200" baseline="-250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2</a:t>
                          </a:r>
                          <a:r>
                            <a:rPr lang="en-US" sz="3600" b="1" i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SO</a:t>
                          </a:r>
                          <a:r>
                            <a:rPr lang="en-US" sz="3600" b="1" i="1" kern="1200" baseline="-250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4</a:t>
                          </a:r>
                          <a:endParaRPr lang="en-US" sz="3600" b="1" i="1" dirty="0" smtClean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</a:tr>
                  <a:tr h="939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b="1" i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নাইট্রিক</a:t>
                          </a:r>
                          <a:r>
                            <a:rPr lang="bn-BD" sz="3600" b="1" i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এসিড </a:t>
                          </a:r>
                          <a:endParaRPr lang="en-US" sz="3600" b="1" i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i="1" dirty="0" smtClean="0">
                              <a:solidFill>
                                <a:srgbClr val="00206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HNO</a:t>
                          </a:r>
                          <a:r>
                            <a:rPr lang="en-US" sz="3600" b="1" i="1" baseline="-25000" dirty="0" smtClean="0">
                              <a:solidFill>
                                <a:srgbClr val="002060"/>
                              </a:solidFill>
                              <a:latin typeface="+mj-lt"/>
                              <a:cs typeface="NikoshBAN" pitchFamily="2" charset="0"/>
                            </a:rPr>
                            <a:t>3</a:t>
                          </a:r>
                          <a:endParaRPr lang="en-US" sz="3600" b="1" i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</a:tr>
                  <a:tr h="939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600" b="1" i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ফসফরিক</a:t>
                          </a:r>
                          <a:r>
                            <a:rPr lang="bn-BD" sz="3600" b="1" i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এসিড</a:t>
                          </a:r>
                          <a:endParaRPr lang="en-US" sz="3600" b="1" i="1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i="1" dirty="0" smtClean="0">
                              <a:solidFill>
                                <a:srgbClr val="00206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H</a:t>
                          </a:r>
                          <a:r>
                            <a:rPr lang="en-US" sz="3600" b="1" i="1" kern="1200" baseline="-250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3</a:t>
                          </a:r>
                          <a:r>
                            <a:rPr lang="en-US" sz="3600" b="1" i="1" kern="12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PO</a:t>
                          </a:r>
                          <a:r>
                            <a:rPr lang="en-US" sz="3600" b="1" i="1" kern="1200" baseline="-25000" dirty="0" smtClean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NikoshBAN" pitchFamily="2" charset="0"/>
                            </a:rPr>
                            <a:t>4</a:t>
                          </a:r>
                          <a:endParaRPr lang="en-US" sz="3600" b="1" i="1" baseline="-25000" dirty="0" smtClean="0">
                            <a:solidFill>
                              <a:srgbClr val="002060"/>
                            </a:solidFill>
                            <a:latin typeface="+mj-lt"/>
                            <a:cs typeface="NikoshBAN" pitchFamily="2" charset="0"/>
                          </a:endParaRPr>
                        </a:p>
                      </a:txBody>
                      <a:tcPr marT="54864" marB="54864">
                        <a:solidFill>
                          <a:schemeClr val="accent6"/>
                        </a:solidFill>
                      </a:tcPr>
                    </a:tc>
                  </a:tr>
                  <a:tr h="939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600" b="1" i="1" dirty="0" smtClean="0"/>
                            <a:t>পারক্লোরিক</a:t>
                          </a:r>
                          <a:r>
                            <a:rPr lang="bn-IN" sz="3600" b="1" i="1" baseline="0" dirty="0" smtClean="0"/>
                            <a:t> এসিড </a:t>
                          </a:r>
                          <a:endParaRPr lang="en-US" sz="3600" b="1" i="1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0" t="-54026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685800" y="76200"/>
            <a:ext cx="73152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কিছু মারাত্মক খনিজ এসিড 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519599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1" y="517815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49978" y="921320"/>
            <a:ext cx="2993029" cy="216500"/>
            <a:chOff x="3154642" y="744415"/>
            <a:chExt cx="2993029" cy="13188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54642" y="876300"/>
              <a:ext cx="289952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3154642" y="744415"/>
              <a:ext cx="166543" cy="1318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960652" y="772445"/>
              <a:ext cx="187019" cy="10385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62400" y="1981200"/>
            <a:ext cx="1728538" cy="2241710"/>
            <a:chOff x="3921338" y="1910049"/>
            <a:chExt cx="2208513" cy="13834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778" t="25844" r="16580" b="11657"/>
            <a:stretch/>
          </p:blipFill>
          <p:spPr>
            <a:xfrm rot="2142306">
              <a:off x="4812568" y="1910049"/>
              <a:ext cx="1317283" cy="1248676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147" t="8288" r="19998" b="18761"/>
            <a:stretch/>
          </p:blipFill>
          <p:spPr>
            <a:xfrm rot="19824858">
              <a:off x="3921338" y="1958863"/>
              <a:ext cx="1334892" cy="1334623"/>
            </a:xfrm>
            <a:prstGeom prst="ellipse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0108360"/>
              </p:ext>
            </p:extLst>
          </p:nvPr>
        </p:nvGraphicFramePr>
        <p:xfrm>
          <a:off x="609600" y="1219200"/>
          <a:ext cx="8153400" cy="516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809150">
                <a:tc>
                  <a:txBody>
                    <a:bodyPr/>
                    <a:lstStyle/>
                    <a:p>
                      <a:r>
                        <a:rPr lang="bn-BD" sz="3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ফলের নাম</a:t>
                      </a:r>
                      <a:endParaRPr lang="en-US" sz="3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এসিডের</a:t>
                      </a:r>
                      <a:r>
                        <a:rPr lang="bn-BD" sz="3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 </a:t>
                      </a:r>
                      <a:endParaRPr lang="en-US" sz="3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89631">
                <a:tc>
                  <a:txBody>
                    <a:bodyPr/>
                    <a:lstStyle/>
                    <a:p>
                      <a:r>
                        <a:rPr lang="bn-BD" sz="3400" dirty="0" smtClean="0">
                          <a:latin typeface="NikoshBAN" pitchFamily="2" charset="0"/>
                          <a:cs typeface="NikoshBAN" pitchFamily="2" charset="0"/>
                        </a:rPr>
                        <a:t>আমলকী</a:t>
                      </a:r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dirty="0" smtClean="0">
                        <a:solidFill>
                          <a:srgbClr val="930D6D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89631">
                <a:tc>
                  <a:txBody>
                    <a:bodyPr/>
                    <a:lstStyle/>
                    <a:p>
                      <a:r>
                        <a:rPr lang="bn-BD" sz="3400" dirty="0" smtClean="0">
                          <a:latin typeface="NikoshBAN" pitchFamily="2" charset="0"/>
                          <a:cs typeface="NikoshBAN" pitchFamily="2" charset="0"/>
                        </a:rPr>
                        <a:t>আপেল</a:t>
                      </a:r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89631">
                <a:tc>
                  <a:txBody>
                    <a:bodyPr/>
                    <a:lstStyle/>
                    <a:p>
                      <a:r>
                        <a:rPr lang="bn-BD" sz="3400" dirty="0" smtClean="0">
                          <a:latin typeface="NikoshBAN" pitchFamily="2" charset="0"/>
                          <a:cs typeface="NikoshBAN" pitchFamily="2" charset="0"/>
                        </a:rPr>
                        <a:t>টমেটো</a:t>
                      </a:r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89631">
                <a:tc>
                  <a:txBody>
                    <a:bodyPr/>
                    <a:lstStyle/>
                    <a:p>
                      <a:r>
                        <a:rPr lang="bn-BD" sz="3400" baseline="0" dirty="0" smtClean="0">
                          <a:latin typeface="NikoshBAN" pitchFamily="2" charset="0"/>
                          <a:cs typeface="NikoshBAN" pitchFamily="2" charset="0"/>
                        </a:rPr>
                        <a:t> তেঁতুল</a:t>
                      </a:r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8259894"/>
              </p:ext>
            </p:extLst>
          </p:nvPr>
        </p:nvGraphicFramePr>
        <p:xfrm>
          <a:off x="4800600" y="1295400"/>
          <a:ext cx="4114800" cy="533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869018">
                <a:tc>
                  <a:txBody>
                    <a:bodyPr/>
                    <a:lstStyle/>
                    <a:p>
                      <a:r>
                        <a:rPr lang="bn-BD" sz="3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এসিডের নাম </a:t>
                      </a:r>
                      <a:endParaRPr lang="en-US" sz="3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13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400" dirty="0" smtClean="0">
                          <a:solidFill>
                            <a:srgbClr val="930D6D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3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সাইট্রিক এসিড     </a:t>
                      </a:r>
                      <a:endParaRPr lang="en-US" sz="34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8738">
                <a:tc>
                  <a:txBody>
                    <a:bodyPr/>
                    <a:lstStyle/>
                    <a:p>
                      <a:r>
                        <a:rPr lang="bn-BD" sz="3400" dirty="0" smtClean="0">
                          <a:latin typeface="NikoshBAN" pitchFamily="2" charset="0"/>
                          <a:cs typeface="NikoshBAN" pitchFamily="2" charset="0"/>
                        </a:rPr>
                        <a:t>ম্যালিক এসিড </a:t>
                      </a:r>
                      <a:endParaRPr lang="en-US" sz="3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অক্সালিক এসিড   </a:t>
                      </a:r>
                      <a:endParaRPr lang="en-US" sz="34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টারটারিক এসিড  </a:t>
                      </a:r>
                      <a:endParaRPr lang="en-US" sz="34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54864" marB="5486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59241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31521E-6 C -0.00868 -0.00389 -0.01406 -0.00666 -0.02309 -0.00833 C -0.0467 -0.01804 -0.07014 -0.02886 -0.09358 -0.03913 C -0.10069 -0.0469 -0.11406 -0.04856 -0.12309 -0.05328 C -0.13212 -0.058 -0.12674 -0.05633 -0.13472 -0.0616 C -0.14462 -0.06826 -0.15868 -0.07243 -0.16927 -0.07603 C -0.17517 -0.08297 -0.17882 -0.0838 -0.18594 -0.0863 C -0.19167 -0.09962 -0.20451 -0.10156 -0.21406 -0.10461 C -0.22639 -0.11432 -0.22066 -0.11183 -0.23073 -0.11488 C -0.23958 -0.12542 -0.2408 -0.12015 -0.2526 -0.12709 C -0.26042 -0.13153 -0.26771 -0.13624 -0.27569 -0.13957 C -0.28455 -0.15372 -0.27413 -0.13902 -0.28472 -0.14762 C -0.2875 -0.14984 -0.28976 -0.15317 -0.29236 -0.15594 C -0.29462 -0.15844 -0.3 -0.15983 -0.3 -0.15983 C -0.30434 -0.17037 -0.31285 -0.17731 -0.32049 -0.18036 C -0.32604 -0.18619 -0.3283 -0.18758 -0.33212 -0.19479 C -0.33316 -0.19673 -0.33368 -0.19895 -0.33472 -0.20089 C -0.33594 -0.20311 -0.33854 -0.207 -0.33854 -0.207 " pathEditMode="relative" ptsTypes="fffffffffffffffff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633295" y="381000"/>
            <a:ext cx="406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কাজ   </a:t>
            </a:r>
            <a:endParaRPr lang="en-US" sz="3600" dirty="0"/>
          </a:p>
        </p:txBody>
      </p:sp>
      <p:grpSp>
        <p:nvGrpSpPr>
          <p:cNvPr id="27" name="Group 26"/>
          <p:cNvGrpSpPr/>
          <p:nvPr/>
        </p:nvGrpSpPr>
        <p:grpSpPr>
          <a:xfrm rot="10800000" flipV="1">
            <a:off x="2633294" y="1146022"/>
            <a:ext cx="3566747" cy="54863"/>
            <a:chOff x="3154642" y="744415"/>
            <a:chExt cx="2993029" cy="13188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154642" y="876300"/>
              <a:ext cx="289952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3154642" y="744415"/>
              <a:ext cx="166543" cy="1318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960652" y="772445"/>
              <a:ext cx="187019" cy="10385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381000" y="3787821"/>
            <a:ext cx="8655965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৮ম শ্রেণির ছাত্র রানা বিজ্ঞান ক্লাস করে শিক্ষকের কাছ থেকে জানতে পারল যে এসিড দৈনন্দিন জীবনে অনেক উপকারে আসে  । কিন্তু বাসায় 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একদিন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পত্রিকায় দেখল এক স্কুল ছাত্রীকে এসিড মেরে জ্বলসে দিয়েছে । তখন মনটা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খুব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খারাপ হয়ে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ছিলো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248399" cy="252150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1" name="Rectangle 40"/>
          <p:cNvSpPr/>
          <p:nvPr/>
        </p:nvSpPr>
        <p:spPr>
          <a:xfrm>
            <a:off x="380999" y="5334000"/>
            <a:ext cx="8655965" cy="13849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কিভাবে সমাজের লোককে এসিড সন্ত্রাস সম্পর্কে সচেতন করবে এবং দুষ্ট লোকগুলোকে প্রতিরোধ করবে তা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লিখ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13595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দুষ্ট লোকের এসিড ছোড়ার শাস্তি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990600"/>
            <a:ext cx="3657600" cy="2819400"/>
            <a:chOff x="228600" y="304800"/>
            <a:chExt cx="4038600" cy="2590800"/>
          </a:xfrm>
        </p:grpSpPr>
        <p:pic>
          <p:nvPicPr>
            <p:cNvPr id="7" name="Picture 6" descr="14151429719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04800"/>
              <a:ext cx="4038600" cy="2362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8600" y="25146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দুষ্ট লোক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57800" y="990600"/>
            <a:ext cx="3505201" cy="2819401"/>
            <a:chOff x="4724400" y="304799"/>
            <a:chExt cx="4038601" cy="2667001"/>
          </a:xfrm>
        </p:grpSpPr>
        <p:pic>
          <p:nvPicPr>
            <p:cNvPr id="4" name="Picture 3" descr="KHOKSA 14 - 09 - 2013 ASID 1.jpg"/>
            <p:cNvPicPr>
              <a:picLocks noChangeAspect="1"/>
            </p:cNvPicPr>
            <p:nvPr/>
          </p:nvPicPr>
          <p:blipFill>
            <a:blip r:embed="rId4"/>
            <a:srcRect r="28439"/>
            <a:stretch>
              <a:fillRect/>
            </a:stretch>
          </p:blipFill>
          <p:spPr>
            <a:xfrm rot="5400000">
              <a:off x="5596270" y="-567070"/>
              <a:ext cx="2294861" cy="4038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724400" y="2590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এসিড আক্রান্ত ব্যক্তি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4114800"/>
            <a:ext cx="3505200" cy="2286000"/>
            <a:chOff x="228600" y="3886200"/>
            <a:chExt cx="4038600" cy="2514600"/>
          </a:xfrm>
        </p:grpSpPr>
        <p:pic>
          <p:nvPicPr>
            <p:cNvPr id="5" name="Picture 4" descr="2994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3886200"/>
              <a:ext cx="4038600" cy="21336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8600" y="60198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প্রতিবাদ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57800" y="4114800"/>
            <a:ext cx="3524250" cy="2209800"/>
            <a:chOff x="4800600" y="3929062"/>
            <a:chExt cx="4057650" cy="2471738"/>
          </a:xfrm>
        </p:grpSpPr>
        <p:pic>
          <p:nvPicPr>
            <p:cNvPr id="3" name="Picture 2" descr="2_4924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3929062"/>
              <a:ext cx="4057650" cy="209073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00600" y="6019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শাস্তি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46697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913" y="502921"/>
            <a:ext cx="870608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জীবনে ও শিল্পকারখানায় এসিডের ব্যবহার দেখি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192620"/>
            <a:ext cx="2077293" cy="2297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20" y="1192618"/>
            <a:ext cx="2618064" cy="22860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3" y="4215744"/>
            <a:ext cx="2401810" cy="18291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20" y="4313443"/>
            <a:ext cx="2618064" cy="19422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00" y="1192620"/>
            <a:ext cx="2208425" cy="228600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37913" y="3494366"/>
            <a:ext cx="299108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গহনা তৈরিতে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28476" y="4815266"/>
            <a:ext cx="2959184" cy="13849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উল্লেখিত ক্ষেত্রে নাইট্রিক এসিড ব্যবহার করা হয় ।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4624" y="3587880"/>
            <a:ext cx="349237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রকেটের জ্বালানীতে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0786" y="6052316"/>
            <a:ext cx="272761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বিস্ফোরক তৈরিতে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08840" y="3587880"/>
            <a:ext cx="241294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সারকারখানায়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4400" y="6230136"/>
            <a:ext cx="44196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 হতে মূল্যবান ধাতু আহরণে  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9988" y="955487"/>
            <a:ext cx="7841796" cy="54863"/>
            <a:chOff x="3154642" y="772445"/>
            <a:chExt cx="2993029" cy="10385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154642" y="876300"/>
              <a:ext cx="289952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154642" y="772445"/>
              <a:ext cx="83271" cy="10385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054162" y="772445"/>
              <a:ext cx="93509" cy="1038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7459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817" y="381001"/>
            <a:ext cx="879468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জীবনে ও শিল্পকারখানায় এসিডের ব্যবহার দেখি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6091"/>
            <a:ext cx="2937177" cy="21329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1" y="1333579"/>
            <a:ext cx="2362567" cy="2057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3" y="4395760"/>
            <a:ext cx="2740001" cy="205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395760"/>
            <a:ext cx="2743198" cy="2016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93" y="1226683"/>
            <a:ext cx="2895600" cy="2202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14759"/>
            <a:ext cx="2635494" cy="195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Rectangle 16"/>
          <p:cNvSpPr/>
          <p:nvPr/>
        </p:nvSpPr>
        <p:spPr>
          <a:xfrm>
            <a:off x="319817" y="3705999"/>
            <a:ext cx="848787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ঔষধ ,কাগজ, রং ,কীটনাশক ,রেয়ন ইত্যাদি  তৈরিতে সালফিউরিক এসিড ব্যবহার করা হয় 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95850" y="944549"/>
            <a:ext cx="7081351" cy="142915"/>
            <a:chOff x="3154642" y="772445"/>
            <a:chExt cx="2913615" cy="10890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154642" y="876300"/>
              <a:ext cx="289952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3154642" y="772445"/>
              <a:ext cx="83271" cy="10385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000445" y="772445"/>
              <a:ext cx="67812" cy="10890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18208" y="3744685"/>
            <a:ext cx="7602784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পরিষ্কারক ,ব্যাটারিতে , বিস্ফোরক তৈরিতে সালফিউরিক এসিড ব্যবহার করা হয় 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644" y="3289578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পরিষ্কারক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600852" y="3289578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6552" y="3368856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বিস্ফোরক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42130" y="6394394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ঔষধ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727" y="6304003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36114" y="6345517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52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2" grpId="0" animBg="1"/>
      <p:bldP spid="3" grpId="0"/>
      <p:bldP spid="4" grpId="0"/>
      <p:bldP spid="5" grpId="0"/>
      <p:bldP spid="6" grpId="0"/>
      <p:bldP spid="7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119329"/>
            <a:ext cx="4076700" cy="2235688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19329"/>
            <a:ext cx="4226169" cy="2204035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0" y="3909015"/>
            <a:ext cx="2362384" cy="2464571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46" y="3842887"/>
            <a:ext cx="2075755" cy="251057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228600" y="467380"/>
            <a:ext cx="891539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জীবনে ও শিল্পকারখানায় এসিডের ব্যবহার দেখি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73930" y="3909015"/>
            <a:ext cx="3390900" cy="267765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ইস্পাত ,ঔষধ ও  চামড়া শিল্পে এবং পাকস্থলীতে খাদ্য পরিপাকে  হাইড্রোক্লোরিক এসিড  সাহায্য করে।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8616" y="4106688"/>
            <a:ext cx="3109547" cy="2246769"/>
          </a:xfrm>
          <a:prstGeom prst="rect">
            <a:avLst/>
          </a:prstGeom>
          <a:ln>
            <a:solidFill>
              <a:srgbClr val="930D6D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বসতবাড়িতে সাপের উপদ্রব কমাতে  কার্বলিক এসিড ব্যবহার করা হয়।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2552" y="3355016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ইস্পাত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14769" y="3355017"/>
            <a:ext cx="260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1684" y="3288889"/>
            <a:ext cx="1164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চামড়া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62271" y="5784742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পাকস্থলী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35496" y="785647"/>
            <a:ext cx="7254578" cy="204953"/>
            <a:chOff x="3150019" y="793951"/>
            <a:chExt cx="2950897" cy="10385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154642" y="876300"/>
              <a:ext cx="289952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150019" y="793951"/>
              <a:ext cx="83271" cy="10385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007407" y="793952"/>
              <a:ext cx="93509" cy="1038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3227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b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প্রধানশিক্ষক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নোয়াখলী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melon01121966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6" name="Content Placeholder 5" descr="21703 Head Sir, Amir Hoss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28601"/>
            <a:ext cx="2209800" cy="2514599"/>
          </a:xfrm>
        </p:spPr>
      </p:pic>
    </p:spTree>
    <p:extLst>
      <p:ext uri="{BB962C8B-B14F-4D97-AF65-F5344CB8AC3E}">
        <p14:creationId xmlns="" xmlns:p14="http://schemas.microsoft.com/office/powerpoint/2010/main" val="2208754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832" y="0"/>
            <a:ext cx="4562168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66"/>
                </a:solidFill>
              </a:rPr>
              <a:t>ক্ষারকের ব্যবহারঃ 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762000"/>
            <a:ext cx="8753168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</a:rPr>
              <a:t>ক. </a:t>
            </a:r>
            <a:r>
              <a:rPr lang="en-US" sz="2000" b="1" dirty="0" smtClean="0">
                <a:solidFill>
                  <a:schemeClr val="tx1"/>
                </a:solidFill>
              </a:rPr>
              <a:t>NaOH  সাবান তৈরির মূল উপাদান এবং এটি কাগজ ও রেয়ন শিল্পে ব্যবহৃত হয় ।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981200"/>
            <a:ext cx="88392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খ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Ca(OH)</a:t>
            </a:r>
            <a:r>
              <a:rPr lang="en-US" sz="2000" b="1" baseline="-2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IN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এর পাতলা দ্রবণ যা চুনের পানি বা লাইম ওয়াটার  যা ঘরবাড়ি হোয়াইট ওয়াশ করতে ব্যবহৃত হয়। </a:t>
            </a:r>
            <a:endParaRPr lang="bn-BD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3429000"/>
            <a:ext cx="88392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গ. পানি ও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000" b="1" baseline="-2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এর তৈরি পেস্ট  যা মিল্ক অফ লাইম (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Milk of Lime) নামে অধিক পরিচিত। এবং তা  পোকামাকড় দমনে ব্যবহৃত হয়। </a:t>
            </a:r>
            <a:r>
              <a:rPr lang="bn-B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n-BD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953000"/>
            <a:ext cx="9144000" cy="190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rgbClr val="C00000"/>
                </a:solidFill>
              </a:rPr>
              <a:t>ঘ.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বা  Milk of Magesia  এণ্টাসিড </a:t>
            </a:r>
            <a:r>
              <a:rPr lang="bn-IN" sz="2000" b="1" dirty="0" smtClean="0">
                <a:solidFill>
                  <a:srgbClr val="C00000"/>
                </a:solidFill>
              </a:rPr>
              <a:t> ঔষধের </a:t>
            </a:r>
            <a:r>
              <a:rPr lang="en-US" sz="2000" b="1" dirty="0" smtClean="0">
                <a:solidFill>
                  <a:srgbClr val="C00000"/>
                </a:solidFill>
              </a:rPr>
              <a:t>সাস</a:t>
            </a:r>
            <a:r>
              <a:rPr lang="bn-IN" sz="2000" b="1" dirty="0" smtClean="0">
                <a:solidFill>
                  <a:srgbClr val="C00000"/>
                </a:solidFill>
              </a:rPr>
              <a:t>পে</a:t>
            </a:r>
            <a:r>
              <a:rPr lang="en-US" sz="2000" b="1" dirty="0" smtClean="0">
                <a:solidFill>
                  <a:srgbClr val="C00000"/>
                </a:solidFill>
              </a:rPr>
              <a:t>নশান। আবার কখনো কখনো এণ্টাসিডে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2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ও থাকে</a:t>
            </a:r>
            <a:r>
              <a:rPr lang="bn-I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2616" y="4953000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870792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752600" y="228600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5562600"/>
            <a:ext cx="868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ক্ষারের গুরুত্বপূর্ণ বৈশিষ্টসমূহ লিখে আনবে ।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use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7239000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7016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85800"/>
            <a:ext cx="716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আল্লাহ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হাফেজ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08660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4068099" cy="3970318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i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শ্রেণি- ৮ম</a:t>
            </a:r>
          </a:p>
          <a:p>
            <a:r>
              <a:rPr lang="bn-BD" sz="3600" b="1" i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বিষয়- বিজ্ঞান </a:t>
            </a:r>
          </a:p>
          <a:p>
            <a:r>
              <a:rPr lang="bn-BD" sz="36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অধ্যায়-১০ম(অম্ল,ক্ষারক  ও লবণ ) </a:t>
            </a:r>
            <a:endParaRPr lang="bn-IN" sz="3600" b="1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পাঠ-(১-৬) </a:t>
            </a:r>
            <a:endParaRPr lang="en-US" sz="36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অম্ল বা এসিড </a:t>
            </a:r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ক্ষারক </a:t>
            </a:r>
            <a:endParaRPr lang="bn-BD" sz="36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– ৫০ মিনিট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295400"/>
            <a:ext cx="3429000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744833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-Blue_and_red_litmus_paper.jpg"/>
          <p:cNvPicPr>
            <a:picLocks noChangeAspect="1"/>
          </p:cNvPicPr>
          <p:nvPr/>
        </p:nvPicPr>
        <p:blipFill>
          <a:blip r:embed="rId3"/>
          <a:srcRect l="5937" t="15000" r="7813" b="11250"/>
          <a:stretch>
            <a:fillRect/>
          </a:stretch>
        </p:blipFill>
        <p:spPr>
          <a:xfrm>
            <a:off x="457200" y="4343400"/>
            <a:ext cx="4114800" cy="2286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 descr="kalapara-chun.jpg"/>
          <p:cNvPicPr>
            <a:picLocks noChangeAspect="1"/>
          </p:cNvPicPr>
          <p:nvPr/>
        </p:nvPicPr>
        <p:blipFill>
          <a:blip r:embed="rId4"/>
          <a:srcRect l="54429" t="18391" r="4714" b="50730"/>
          <a:stretch>
            <a:fillRect/>
          </a:stretch>
        </p:blipFill>
        <p:spPr>
          <a:xfrm>
            <a:off x="4724400" y="2057400"/>
            <a:ext cx="4419600" cy="2286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" name="Left Arrow 18"/>
          <p:cNvSpPr/>
          <p:nvPr/>
        </p:nvSpPr>
        <p:spPr>
          <a:xfrm>
            <a:off x="4756355" y="347816"/>
            <a:ext cx="2895600" cy="990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লেবুর রসে থাকে…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676400" y="2895600"/>
            <a:ext cx="3124200" cy="990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চুনের পানি হলো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4581832" y="5105400"/>
            <a:ext cx="4181168" cy="990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লিটমাস পেপার হলো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32" y="170835"/>
            <a:ext cx="4038600" cy="2057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95950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-Blue_and_red_litmus_paper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937" t="15000" r="7813" b="11250"/>
          <a:stretch>
            <a:fillRect/>
          </a:stretch>
        </p:blipFill>
        <p:spPr>
          <a:xfrm>
            <a:off x="685800" y="914400"/>
            <a:ext cx="8077200" cy="4572000"/>
          </a:xfrm>
          <a:prstGeom prst="rect">
            <a:avLst/>
          </a:prstGeom>
          <a:effectLst/>
        </p:spPr>
      </p:pic>
      <p:sp>
        <p:nvSpPr>
          <p:cNvPr id="2" name="Rounded Rectangle 1"/>
          <p:cNvSpPr/>
          <p:nvPr/>
        </p:nvSpPr>
        <p:spPr>
          <a:xfrm>
            <a:off x="838200" y="1371600"/>
            <a:ext cx="7238999" cy="3810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 এসিড ও </a:t>
            </a:r>
            <a:r>
              <a:rPr lang="bn-BD" sz="5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5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bn-BD" sz="5400" b="1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2192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243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2921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25880"/>
            <a:ext cx="7162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IN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</a:t>
            </a:r>
            <a:r>
              <a:rPr lang="bn-BD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 এসিডের সংজ্ঞা </a:t>
            </a:r>
            <a:r>
              <a:rPr lang="bn-IN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এবং বিভিন্ন এসিডের নাম ও সংকেত </a:t>
            </a:r>
            <a:r>
              <a:rPr lang="bn-BD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ingdings 2"/>
              </a:rPr>
              <a:t>বলতে পারবে। </a:t>
            </a:r>
            <a:endParaRPr lang="en-US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1" y="2606040"/>
            <a:ext cx="757860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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 বিভিন্ন ফলে বিদ্যমান এসিড শনাক্ত করতে পারবে ।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678701"/>
            <a:ext cx="80135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IN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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দৈনন্দিন জীবনে ও শিল্প ক্ষেত্রে এসিডে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ও  ক্ষারকের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ব্যবহার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ব্যাখ্যা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করতে পারবে ।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889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53505127"/>
              </p:ext>
            </p:extLst>
          </p:nvPr>
        </p:nvGraphicFramePr>
        <p:xfrm>
          <a:off x="2743200" y="2286000"/>
          <a:ext cx="2286000" cy="2286000"/>
        </p:xfrm>
        <a:graphic>
          <a:graphicData uri="http://schemas.openxmlformats.org/presentationml/2006/ole">
            <p:oleObj spid="_x0000_s5126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70807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143001"/>
            <a:ext cx="2391471" cy="3236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09755" y="3033929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baseline="30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39674" y="2855811"/>
            <a:ext cx="58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baseline="30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14144" y="3299009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baseline="30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28339" y="2768973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H</a:t>
            </a:r>
            <a:r>
              <a:rPr lang="en-US" baseline="30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52276" y="2760852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H</a:t>
            </a:r>
            <a:r>
              <a:rPr lang="en-US" baseline="30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28247" y="3520608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H</a:t>
            </a:r>
            <a:r>
              <a:rPr lang="en-US" baseline="30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41552" y="3189917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H</a:t>
            </a:r>
            <a:r>
              <a:rPr lang="en-US" baseline="30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95800" y="361188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baseline="30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90800" y="594361"/>
            <a:ext cx="4953000" cy="461665"/>
          </a:xfrm>
          <a:prstGeom prst="rect">
            <a:avLst/>
          </a:prstGeom>
          <a:ln>
            <a:solidFill>
              <a:srgbClr val="930D6D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HCl 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এসিডের এর জলীয় দ্রবণ </a:t>
            </a:r>
            <a:endParaRPr lang="en-US" sz="2400" b="1" dirty="0"/>
          </a:p>
        </p:txBody>
      </p:sp>
      <p:sp>
        <p:nvSpPr>
          <p:cNvPr id="24" name="Left Arrow 23"/>
          <p:cNvSpPr/>
          <p:nvPr/>
        </p:nvSpPr>
        <p:spPr>
          <a:xfrm rot="20186273">
            <a:off x="5644680" y="1467270"/>
            <a:ext cx="2300187" cy="106848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এসিড কী ?</a:t>
            </a:r>
            <a:endParaRPr lang="en-US" sz="28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4434842"/>
            <a:ext cx="883920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2000" b="1" i="1" dirty="0" smtClean="0">
                <a:solidFill>
                  <a:srgbClr val="930D6D"/>
                </a:solidFill>
                <a:latin typeface="NikoshBAN" pitchFamily="2" charset="0"/>
                <a:cs typeface="NikoshBAN" pitchFamily="2" charset="0"/>
              </a:rPr>
              <a:t>এসিড হলো ঐ সকল রাসায়নিক পদার্থ যাদের মধ্যে এক বা একাধিক হাইড্রোজেন পরমাণু থাকে, যারা পানিতে</a:t>
            </a:r>
            <a:r>
              <a:rPr lang="en-US" sz="2000" b="1" i="1" dirty="0" smtClean="0">
                <a:solidFill>
                  <a:srgbClr val="930D6D"/>
                </a:solidFill>
                <a:latin typeface="NikoshBAN" pitchFamily="2" charset="0"/>
                <a:cs typeface="NikoshBAN" pitchFamily="2" charset="0"/>
              </a:rPr>
              <a:t> H</a:t>
            </a:r>
            <a:r>
              <a:rPr lang="en-US" sz="2000" b="1" i="1" baseline="30000" dirty="0" smtClean="0">
                <a:solidFill>
                  <a:srgbClr val="930D6D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bn-BD" sz="2000" b="1" i="1" dirty="0" smtClean="0">
                <a:solidFill>
                  <a:srgbClr val="930D6D"/>
                </a:solidFill>
                <a:latin typeface="NikoshBAN" pitchFamily="2" charset="0"/>
                <a:cs typeface="NikoshBAN" pitchFamily="2" charset="0"/>
              </a:rPr>
              <a:t> উৎপন্ন করে ,নীল লিটমাস কে</a:t>
            </a:r>
            <a:r>
              <a:rPr lang="en-US" sz="2000" b="1" i="1" dirty="0" smtClean="0">
                <a:solidFill>
                  <a:srgbClr val="930D6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 smtClean="0">
                <a:solidFill>
                  <a:srgbClr val="930D6D"/>
                </a:solidFill>
                <a:latin typeface="NikoshBAN" pitchFamily="2" charset="0"/>
                <a:cs typeface="NikoshBAN" pitchFamily="2" charset="0"/>
              </a:rPr>
              <a:t>লাল করে এবং টকস্বাদ যুক্ত ।  </a:t>
            </a:r>
            <a:endParaRPr lang="en-US" sz="2000" b="1" i="1" dirty="0">
              <a:solidFill>
                <a:srgbClr val="930D6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5623561"/>
            <a:ext cx="80010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HCl +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H</a:t>
            </a:r>
            <a:r>
              <a:rPr lang="en-US" sz="2800" b="1" baseline="-25000" dirty="0">
                <a:solidFill>
                  <a:srgbClr val="002060"/>
                </a:solidFill>
                <a:latin typeface="+mj-lt"/>
                <a:cs typeface="NikoshBAN" pitchFamily="2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O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H</a:t>
            </a:r>
            <a:r>
              <a:rPr lang="en-US" sz="2800" b="1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+  Cl</a:t>
            </a:r>
            <a:r>
              <a:rPr lang="en-US" sz="2800" b="1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="1" baseline="-25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COOH + H</a:t>
            </a:r>
            <a:r>
              <a:rPr lang="en-US" sz="2800" b="1" baseline="-25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O = H</a:t>
            </a:r>
            <a:r>
              <a:rPr lang="en-US" sz="2800" b="1" baseline="30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+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+ CH</a:t>
            </a:r>
            <a:r>
              <a:rPr lang="en-US" sz="2800" b="1" baseline="-25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COO</a:t>
            </a:r>
            <a:r>
              <a:rPr lang="en-US" sz="2800" b="1" baseline="30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-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0391491">
            <a:off x="351876" y="2532515"/>
            <a:ext cx="3419792" cy="158804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0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এসিড জলীয় দ্রবণে </a:t>
            </a:r>
            <a:r>
              <a:rPr lang="en-US" sz="20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2000" b="1" i="1" baseline="30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20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 করে   </a:t>
            </a:r>
            <a:endParaRPr lang="en-US" sz="2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130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7" grpId="0"/>
      <p:bldP spid="18" grpId="0"/>
      <p:bldP spid="19" grpId="0"/>
      <p:bldP spid="20" grpId="0"/>
      <p:bldP spid="21" grpId="0"/>
      <p:bldP spid="24" grpId="0" animBg="1"/>
      <p:bldP spid="25" grpId="0"/>
      <p:bldP spid="1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62000" y="3810000"/>
            <a:ext cx="1905000" cy="2905125"/>
            <a:chOff x="762000" y="3810000"/>
            <a:chExt cx="1905000" cy="2905125"/>
          </a:xfrm>
        </p:grpSpPr>
        <p:pic>
          <p:nvPicPr>
            <p:cNvPr id="37" name="Picture 36" descr="shopping.jpg"/>
            <p:cNvPicPr>
              <a:picLocks noChangeAspect="1"/>
            </p:cNvPicPr>
            <p:nvPr/>
          </p:nvPicPr>
          <p:blipFill>
            <a:blip r:embed="rId3"/>
            <a:srcRect l="26889" r="28666"/>
            <a:stretch>
              <a:fillRect/>
            </a:stretch>
          </p:blipFill>
          <p:spPr>
            <a:xfrm>
              <a:off x="762000" y="3810000"/>
              <a:ext cx="1905000" cy="290512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90600" y="52578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HNO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0" y="3810000"/>
            <a:ext cx="2514600" cy="2971800"/>
            <a:chOff x="6096000" y="3810000"/>
            <a:chExt cx="2514600" cy="2971800"/>
          </a:xfrm>
        </p:grpSpPr>
        <p:pic>
          <p:nvPicPr>
            <p:cNvPr id="21" name="Picture 20" descr="f7394fce-7f8b-4443-b94a-e872a96bc1f1_300.jpg"/>
            <p:cNvPicPr>
              <a:picLocks noChangeAspect="1"/>
            </p:cNvPicPr>
            <p:nvPr/>
          </p:nvPicPr>
          <p:blipFill>
            <a:blip r:embed="rId4"/>
            <a:srcRect l="12000" r="14000"/>
            <a:stretch>
              <a:fillRect/>
            </a:stretch>
          </p:blipFill>
          <p:spPr>
            <a:xfrm>
              <a:off x="6096000" y="3810000"/>
              <a:ext cx="2514600" cy="2971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00800" y="5410200"/>
              <a:ext cx="15240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PO</a:t>
              </a:r>
              <a:r>
                <a:rPr lang="en-US" sz="3200" b="1" baseline="-16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2200" y="457200"/>
            <a:ext cx="2667000" cy="2895600"/>
            <a:chOff x="6172200" y="304800"/>
            <a:chExt cx="2667000" cy="3200400"/>
          </a:xfrm>
        </p:grpSpPr>
        <p:pic>
          <p:nvPicPr>
            <p:cNvPr id="42" name="Picture 41" descr="shopping3.jpg"/>
            <p:cNvPicPr>
              <a:picLocks noChangeAspect="1"/>
            </p:cNvPicPr>
            <p:nvPr/>
          </p:nvPicPr>
          <p:blipFill>
            <a:blip r:embed="rId5"/>
            <a:srcRect l="25926" r="25396"/>
            <a:stretch>
              <a:fillRect/>
            </a:stretch>
          </p:blipFill>
          <p:spPr>
            <a:xfrm>
              <a:off x="6172200" y="304800"/>
              <a:ext cx="2667000" cy="320040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6629400" y="26670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3657600" y="4648200"/>
            <a:ext cx="2743200" cy="838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ফসফরিক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467100" y="990600"/>
            <a:ext cx="30099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0" y="2514600"/>
            <a:ext cx="2743200" cy="1676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এসিড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2671916" y="5334000"/>
            <a:ext cx="2590800" cy="7620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152400"/>
            <a:ext cx="1828800" cy="3429000"/>
            <a:chOff x="838200" y="152400"/>
            <a:chExt cx="1828800" cy="3429000"/>
          </a:xfrm>
        </p:grpSpPr>
        <p:pic>
          <p:nvPicPr>
            <p:cNvPr id="41" name="Picture 40" descr="shopping1.jpg"/>
            <p:cNvPicPr>
              <a:picLocks noChangeAspect="1"/>
            </p:cNvPicPr>
            <p:nvPr/>
          </p:nvPicPr>
          <p:blipFill>
            <a:blip r:embed="rId6"/>
            <a:srcRect l="20000" r="20572"/>
            <a:stretch>
              <a:fillRect/>
            </a:stretch>
          </p:blipFill>
          <p:spPr>
            <a:xfrm>
              <a:off x="838200" y="152400"/>
              <a:ext cx="1828800" cy="3429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14400" y="25146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HCl</a:t>
              </a:r>
              <a:endParaRPr lang="en-US" sz="3200" b="1" dirty="0"/>
            </a:p>
          </p:txBody>
        </p:sp>
      </p:grpSp>
      <p:sp>
        <p:nvSpPr>
          <p:cNvPr id="25" name="Left Arrow 24"/>
          <p:cNvSpPr/>
          <p:nvPr/>
        </p:nvSpPr>
        <p:spPr>
          <a:xfrm>
            <a:off x="2286000" y="1676400"/>
            <a:ext cx="31242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াইড্রোক্লোরিক এসিড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419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0" grpId="0" animBg="1"/>
      <p:bldP spid="27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698</Words>
  <Application>Microsoft Office PowerPoint</Application>
  <PresentationFormat>On-screen Show (4:3)</PresentationFormat>
  <Paragraphs>159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মোঃ আমির হোসেন   প্রধানশিক্ষক পাল্লা মাহবুব আদর্শ উচ্চ বিদ্যালয়       পাল্লা –চাটখিল -নোয়াখলী।    melon01121966@gmail.com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Windows User</cp:lastModifiedBy>
  <cp:revision>162</cp:revision>
  <dcterms:created xsi:type="dcterms:W3CDTF">2006-08-16T00:00:00Z</dcterms:created>
  <dcterms:modified xsi:type="dcterms:W3CDTF">2020-08-08T06:09:52Z</dcterms:modified>
</cp:coreProperties>
</file>