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4" r:id="rId2"/>
    <p:sldId id="257" r:id="rId3"/>
    <p:sldId id="258" r:id="rId4"/>
    <p:sldId id="259" r:id="rId5"/>
    <p:sldId id="260" r:id="rId6"/>
    <p:sldId id="261" r:id="rId7"/>
    <p:sldId id="262" r:id="rId8"/>
    <p:sldId id="276" r:id="rId9"/>
    <p:sldId id="277" r:id="rId10"/>
    <p:sldId id="280" r:id="rId11"/>
    <p:sldId id="283" r:id="rId12"/>
    <p:sldId id="263" r:id="rId13"/>
    <p:sldId id="275" r:id="rId14"/>
    <p:sldId id="282" r:id="rId15"/>
    <p:sldId id="274" r:id="rId16"/>
    <p:sldId id="267" r:id="rId17"/>
    <p:sldId id="266" r:id="rId18"/>
    <p:sldId id="268" r:id="rId19"/>
    <p:sldId id="269" r:id="rId20"/>
    <p:sldId id="270" r:id="rId21"/>
    <p:sldId id="27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5C891A-7FC4-4D90-8E16-45D41B4EEBA0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A9E1D4-DE2E-4A55-ADDF-FF5D1E863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21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277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8D4F1-2A08-4639-A89F-A5B07B05EFAE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B94D3-8473-4A1A-BA2C-F9B35BE20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879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8D4F1-2A08-4639-A89F-A5B07B05EFAE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B94D3-8473-4A1A-BA2C-F9B35BE20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225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8D4F1-2A08-4639-A89F-A5B07B05EFAE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B94D3-8473-4A1A-BA2C-F9B35BE20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187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8D4F1-2A08-4639-A89F-A5B07B05EFAE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B94D3-8473-4A1A-BA2C-F9B35BE20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813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8D4F1-2A08-4639-A89F-A5B07B05EFAE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B94D3-8473-4A1A-BA2C-F9B35BE20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10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8D4F1-2A08-4639-A89F-A5B07B05EFAE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B94D3-8473-4A1A-BA2C-F9B35BE20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05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8D4F1-2A08-4639-A89F-A5B07B05EFAE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B94D3-8473-4A1A-BA2C-F9B35BE20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408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8D4F1-2A08-4639-A89F-A5B07B05EFAE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B94D3-8473-4A1A-BA2C-F9B35BE20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471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8D4F1-2A08-4639-A89F-A5B07B05EFAE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B94D3-8473-4A1A-BA2C-F9B35BE20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324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8D4F1-2A08-4639-A89F-A5B07B05EFAE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B94D3-8473-4A1A-BA2C-F9B35BE20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691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8D4F1-2A08-4639-A89F-A5B07B05EFAE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B94D3-8473-4A1A-BA2C-F9B35BE20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484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8D4F1-2A08-4639-A89F-A5B07B05EFAE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B94D3-8473-4A1A-BA2C-F9B35BE20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428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CCC52C-45B3-4A11-9B12-20BFB4930758}"/>
              </a:ext>
            </a:extLst>
          </p:cNvPr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F1B7F0-CFA1-4EDE-B31D-E5ADC857CCE3}"/>
              </a:ext>
            </a:extLst>
          </p:cNvPr>
          <p:cNvSpPr txBox="1"/>
          <p:nvPr/>
        </p:nvSpPr>
        <p:spPr>
          <a:xfrm>
            <a:off x="990600" y="1066800"/>
            <a:ext cx="74676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err="1">
                <a:latin typeface="Nikosh" panose="02000000000000000000" pitchFamily="2" charset="0"/>
                <a:cs typeface="Nikosh" panose="02000000000000000000" pitchFamily="2" charset="0"/>
              </a:rPr>
              <a:t>আসসালামু</a:t>
            </a:r>
            <a:r>
              <a:rPr lang="en-US" sz="16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16600" dirty="0">
                <a:latin typeface="Nikosh" panose="02000000000000000000" pitchFamily="2" charset="0"/>
                <a:cs typeface="Nikosh" panose="02000000000000000000" pitchFamily="2" charset="0"/>
              </a:rPr>
              <a:t>আ</a:t>
            </a:r>
            <a:r>
              <a:rPr lang="en-US" sz="16600" dirty="0">
                <a:latin typeface="Nikosh" panose="02000000000000000000" pitchFamily="2" charset="0"/>
                <a:cs typeface="Nikosh" panose="02000000000000000000" pitchFamily="2" charset="0"/>
              </a:rPr>
              <a:t>ল</a:t>
            </a:r>
            <a:r>
              <a:rPr lang="as-IN" sz="16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16600" dirty="0" err="1">
                <a:latin typeface="Nikosh" panose="02000000000000000000" pitchFamily="2" charset="0"/>
                <a:cs typeface="Nikosh" panose="02000000000000000000" pitchFamily="2" charset="0"/>
              </a:rPr>
              <a:t>ইকুম</a:t>
            </a:r>
            <a:endParaRPr lang="en-US" sz="16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48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8661" y="0"/>
            <a:ext cx="9162661" cy="6881037"/>
            <a:chOff x="0" y="0"/>
            <a:chExt cx="9144000" cy="688103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0625" y="23037"/>
              <a:ext cx="333375" cy="68580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415945" y="-4394679"/>
              <a:ext cx="333376" cy="912273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4405312" y="2119312"/>
              <a:ext cx="333376" cy="91440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772"/>
              <a:ext cx="333375" cy="6858000"/>
            </a:xfrm>
            <a:prstGeom prst="rect">
              <a:avLst/>
            </a:prstGeom>
          </p:spPr>
        </p:pic>
      </p:grpSp>
      <p:pic>
        <p:nvPicPr>
          <p:cNvPr id="13" name="Picture 12" descr="dex.jpg"/>
          <p:cNvPicPr>
            <a:picLocks noChangeAspect="1"/>
          </p:cNvPicPr>
          <p:nvPr/>
        </p:nvPicPr>
        <p:blipFill rotWithShape="1">
          <a:blip r:embed="rId3"/>
          <a:srcRect t="10707" b="14750"/>
          <a:stretch/>
        </p:blipFill>
        <p:spPr>
          <a:xfrm>
            <a:off x="427945" y="1489587"/>
            <a:ext cx="8382000" cy="4203290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2209800" y="381000"/>
            <a:ext cx="5943600" cy="762000"/>
          </a:xfrm>
          <a:prstGeom prst="roundRect">
            <a:avLst/>
          </a:prstGeom>
          <a:solidFill>
            <a:srgbClr val="92D050"/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8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ঘুষ লেনদেন রত ব্যক্তি</a:t>
            </a:r>
            <a:endParaRPr lang="en-US" sz="48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12592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Computer City\Pictures\Landscapes\img12.jpg"/>
          <p:cNvPicPr>
            <a:picLocks noChangeAspect="1" noChangeArrowheads="1"/>
          </p:cNvPicPr>
          <p:nvPr/>
        </p:nvPicPr>
        <p:blipFill rotWithShape="1"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70"/>
          <a:stretch/>
        </p:blipFill>
        <p:spPr bwMode="auto">
          <a:xfrm>
            <a:off x="-27273" y="8664"/>
            <a:ext cx="91376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orizontal Scroll 2"/>
          <p:cNvSpPr/>
          <p:nvPr/>
        </p:nvSpPr>
        <p:spPr>
          <a:xfrm>
            <a:off x="221792" y="3548419"/>
            <a:ext cx="6102808" cy="2531243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ঘুষ কাকে বলে লিখ ।</a:t>
            </a:r>
            <a:endParaRPr lang="en-US" sz="54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8" r="4557" b="39687"/>
          <a:stretch/>
        </p:blipFill>
        <p:spPr>
          <a:xfrm>
            <a:off x="6324600" y="1676400"/>
            <a:ext cx="2642548" cy="3243943"/>
          </a:xfrm>
          <a:prstGeom prst="rect">
            <a:avLst/>
          </a:prstGeom>
          <a:noFill/>
        </p:spPr>
      </p:pic>
      <p:sp>
        <p:nvSpPr>
          <p:cNvPr id="5" name="Flowchart: Terminator 4"/>
          <p:cNvSpPr/>
          <p:nvPr/>
        </p:nvSpPr>
        <p:spPr>
          <a:xfrm>
            <a:off x="1371600" y="617201"/>
            <a:ext cx="3657600" cy="1211600"/>
          </a:xfrm>
          <a:prstGeom prst="flowChartTerminator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7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7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highlight>
                <a:srgbClr val="000080"/>
              </a:highligh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040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cx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/>
          </a:blip>
          <a:srcRect/>
          <a:stretch>
            <a:fillRect/>
          </a:stretch>
        </p:blipFill>
        <p:spPr bwMode="auto">
          <a:xfrm>
            <a:off x="2648" y="-12290"/>
            <a:ext cx="9144000" cy="6842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grpSp>
        <p:nvGrpSpPr>
          <p:cNvPr id="3" name="Group 2"/>
          <p:cNvGrpSpPr/>
          <p:nvPr/>
        </p:nvGrpSpPr>
        <p:grpSpPr>
          <a:xfrm>
            <a:off x="-18661" y="0"/>
            <a:ext cx="9162661" cy="6881037"/>
            <a:chOff x="0" y="0"/>
            <a:chExt cx="9144000" cy="688103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0625" y="23037"/>
              <a:ext cx="333375" cy="68580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415945" y="-4394679"/>
              <a:ext cx="333376" cy="912273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4405312" y="2119312"/>
              <a:ext cx="333376" cy="91440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772"/>
              <a:ext cx="333375" cy="6858000"/>
            </a:xfrm>
            <a:prstGeom prst="rect">
              <a:avLst/>
            </a:prstGeom>
          </p:spPr>
        </p:pic>
      </p:grpSp>
      <p:sp>
        <p:nvSpPr>
          <p:cNvPr id="8" name="Rounded Rectangle 7"/>
          <p:cNvSpPr/>
          <p:nvPr/>
        </p:nvSpPr>
        <p:spPr>
          <a:xfrm>
            <a:off x="449133" y="574112"/>
            <a:ext cx="5943600" cy="12192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72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হাদিসের বাণী </a:t>
            </a:r>
            <a:endParaRPr lang="en-US" sz="72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81000" y="2362200"/>
            <a:ext cx="8295206" cy="3024648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‘যে ব্যাক্তি কারো জন্য সুপারিশ করল, আর এ সুপারিশের প্রতিদানস্বরুপ তাকে কিছু উপহার দেওয়া হলে সে যদি তা গ্রহণ করে, তবে সে সুদের দরজা সমুহের একটি বড় দরজায় উপস্থিত হবে’ </a:t>
            </a:r>
            <a:r>
              <a:rPr lang="bn-BD" sz="40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2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(কিতাবুল কাবায়ির) </a:t>
            </a:r>
            <a:endParaRPr lang="en-US" sz="32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855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cx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648" y="-12290"/>
            <a:ext cx="9144000" cy="6842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grpSp>
        <p:nvGrpSpPr>
          <p:cNvPr id="3" name="Group 2"/>
          <p:cNvGrpSpPr/>
          <p:nvPr/>
        </p:nvGrpSpPr>
        <p:grpSpPr>
          <a:xfrm>
            <a:off x="-18661" y="0"/>
            <a:ext cx="9162661" cy="6881037"/>
            <a:chOff x="0" y="0"/>
            <a:chExt cx="9144000" cy="688103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0625" y="23037"/>
              <a:ext cx="333375" cy="68580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415945" y="-4394679"/>
              <a:ext cx="333376" cy="912273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4405312" y="2119312"/>
              <a:ext cx="333376" cy="91440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772"/>
              <a:ext cx="333375" cy="6858000"/>
            </a:xfrm>
            <a:prstGeom prst="rect">
              <a:avLst/>
            </a:prstGeom>
          </p:spPr>
        </p:pic>
      </p:grpSp>
      <p:sp>
        <p:nvSpPr>
          <p:cNvPr id="8" name="Rounded Rectangle 7"/>
          <p:cNvSpPr/>
          <p:nvPr/>
        </p:nvSpPr>
        <p:spPr>
          <a:xfrm>
            <a:off x="1062111" y="466574"/>
            <a:ext cx="5943600" cy="12192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72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ঘুষের কুফল </a:t>
            </a:r>
            <a:endParaRPr lang="en-US" sz="72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 descr="ghus-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" y="1905000"/>
            <a:ext cx="7315200" cy="418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88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cx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648" y="-12290"/>
            <a:ext cx="9144000" cy="6842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grpSp>
        <p:nvGrpSpPr>
          <p:cNvPr id="3" name="Group 2"/>
          <p:cNvGrpSpPr/>
          <p:nvPr/>
        </p:nvGrpSpPr>
        <p:grpSpPr>
          <a:xfrm>
            <a:off x="-18661" y="0"/>
            <a:ext cx="9162661" cy="6881037"/>
            <a:chOff x="0" y="0"/>
            <a:chExt cx="9144000" cy="688103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0625" y="23037"/>
              <a:ext cx="333375" cy="68580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415945" y="-4394679"/>
              <a:ext cx="333376" cy="912273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4405312" y="2119312"/>
              <a:ext cx="333376" cy="91440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772"/>
              <a:ext cx="333375" cy="6858000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 rot="10800000" flipV="1">
            <a:off x="336703" y="2517709"/>
            <a:ext cx="8045297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ঘুষ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লেনদেনের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অ</a:t>
            </a:r>
            <a:r>
              <a:rPr lang="as-IN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্যের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ক্ষু</a:t>
            </a:r>
            <a:r>
              <a:rPr lang="as-IN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ণ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য়-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54151" y="815942"/>
            <a:ext cx="3505200" cy="6096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8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ঘুষের কুফল </a:t>
            </a:r>
            <a:endParaRPr lang="en-US" sz="48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703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omputer City\Pictures\Nature\img5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20" y="333829"/>
            <a:ext cx="8487954" cy="6143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227"/>
            </a:avLst>
          </a:prstGeom>
          <a:blipFill dpi="0" rotWithShape="1"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76797" y="563938"/>
            <a:ext cx="3886200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4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88552" y="5388114"/>
            <a:ext cx="6379048" cy="7078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ঘুষের পাচটি কুফল লিখ ।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3" t="33979" r="10448" b="24604"/>
          <a:stretch/>
        </p:blipFill>
        <p:spPr>
          <a:xfrm>
            <a:off x="2868768" y="1671339"/>
            <a:ext cx="3886200" cy="35431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7940247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cx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648" y="-12290"/>
            <a:ext cx="9144000" cy="6842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grpSp>
        <p:nvGrpSpPr>
          <p:cNvPr id="3" name="Group 2"/>
          <p:cNvGrpSpPr/>
          <p:nvPr/>
        </p:nvGrpSpPr>
        <p:grpSpPr>
          <a:xfrm>
            <a:off x="-18661" y="0"/>
            <a:ext cx="9162661" cy="6881037"/>
            <a:chOff x="0" y="0"/>
            <a:chExt cx="9144000" cy="688103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0625" y="23037"/>
              <a:ext cx="333375" cy="68580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415945" y="-4394679"/>
              <a:ext cx="333376" cy="912273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4405312" y="2119312"/>
              <a:ext cx="333376" cy="91440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772"/>
              <a:ext cx="333375" cy="6858000"/>
            </a:xfrm>
            <a:prstGeom prst="rect">
              <a:avLst/>
            </a:prstGeom>
          </p:spPr>
        </p:pic>
      </p:grpSp>
      <p:sp>
        <p:nvSpPr>
          <p:cNvPr id="8" name="Rounded Rectangle 7"/>
          <p:cNvSpPr/>
          <p:nvPr/>
        </p:nvSpPr>
        <p:spPr>
          <a:xfrm>
            <a:off x="1295400" y="381000"/>
            <a:ext cx="6019800" cy="12192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72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আল্লাহর বাণী </a:t>
            </a:r>
            <a:endParaRPr lang="en-US" sz="72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15394" y="1676400"/>
            <a:ext cx="8661578" cy="4572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742950" indent="-742950">
              <a:buFont typeface="Wingdings" pitchFamily="2" charset="2"/>
              <a:buChar char="q"/>
            </a:pPr>
            <a:r>
              <a:rPr lang="bn-BD" sz="36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BD" sz="4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আপনি বলুন, হারাম ও অপবিত্র জীবিকা এবং পবিত্র জীবিকা সমান নয় । যদিও হারামের অধিক্য তোমাকে বিষ্মিত করে । কাজেই হে বুদ্ধিমানগণ, আল্লাহকে ভয় কর – যাতে সফলকাম হতে পার’। </a:t>
            </a:r>
            <a:r>
              <a:rPr lang="bn-BD" sz="2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(সুরা আল মায়িদা- ১০০)</a:t>
            </a:r>
            <a:endParaRPr lang="en-US" sz="28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28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cx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648" y="-12290"/>
            <a:ext cx="9144000" cy="6842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grpSp>
        <p:nvGrpSpPr>
          <p:cNvPr id="3" name="Group 2"/>
          <p:cNvGrpSpPr/>
          <p:nvPr/>
        </p:nvGrpSpPr>
        <p:grpSpPr>
          <a:xfrm>
            <a:off x="-18661" y="0"/>
            <a:ext cx="9162661" cy="6881037"/>
            <a:chOff x="0" y="0"/>
            <a:chExt cx="9144000" cy="688103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0625" y="23037"/>
              <a:ext cx="333375" cy="68580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415945" y="-4394679"/>
              <a:ext cx="333376" cy="912273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4405312" y="2119312"/>
              <a:ext cx="333376" cy="91440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772"/>
              <a:ext cx="333375" cy="6858000"/>
            </a:xfrm>
            <a:prstGeom prst="rect">
              <a:avLst/>
            </a:prstGeom>
          </p:spPr>
        </p:pic>
      </p:grpSp>
      <p:sp>
        <p:nvSpPr>
          <p:cNvPr id="8" name="Rounded Rectangle 7"/>
          <p:cNvSpPr/>
          <p:nvPr/>
        </p:nvSpPr>
        <p:spPr>
          <a:xfrm>
            <a:off x="1295400" y="381000"/>
            <a:ext cx="6019800" cy="1219200"/>
          </a:xfrm>
          <a:prstGeom prst="roundRect">
            <a:avLst/>
          </a:prstGeom>
          <a:solidFill>
            <a:schemeClr val="accent5"/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72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হাদিসের বাণী </a:t>
            </a:r>
            <a:endParaRPr lang="en-US" sz="72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15394" y="1676400"/>
            <a:ext cx="8661578" cy="457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742950" indent="-742950">
              <a:buFont typeface="Wingdings" pitchFamily="2" charset="2"/>
              <a:buChar char="q"/>
            </a:pPr>
            <a:r>
              <a:rPr lang="bn-BD" sz="4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‘ঘুষ দাতা ও গ্রহিতার উপর আল্লাহর অভিশাপ নাযিল হয়’ । </a:t>
            </a:r>
            <a:r>
              <a:rPr lang="bn-BD" sz="36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(ইবন মাজাহ)</a:t>
            </a:r>
          </a:p>
          <a:p>
            <a:pPr marL="742950" indent="-742950">
              <a:buFont typeface="Wingdings" pitchFamily="2" charset="2"/>
              <a:buChar char="q"/>
            </a:pPr>
            <a:r>
              <a:rPr lang="bn-BD" sz="4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‘ঘুষ দাতা ও গ্রহিতা উভয়ই জাহান্নামি’ । </a:t>
            </a:r>
            <a:r>
              <a:rPr lang="bn-BD" sz="36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(তাবরানি) </a:t>
            </a:r>
            <a:endParaRPr lang="en-US" sz="36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39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islam\Desktop\yousuf\Aarhus_rose_gard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13" y="381000"/>
            <a:ext cx="8458200" cy="6171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7514" y="28353"/>
            <a:ext cx="381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00443" y="-4377071"/>
            <a:ext cx="381001" cy="9135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05312" y="2147665"/>
            <a:ext cx="333375" cy="914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48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990600" y="5417403"/>
            <a:ext cx="6629400" cy="83099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ঘুষ কেন আমরা বর্জন করব ।</a:t>
            </a:r>
          </a:p>
        </p:txBody>
      </p:sp>
      <p:sp>
        <p:nvSpPr>
          <p:cNvPr id="8" name="Rectangle 7"/>
          <p:cNvSpPr/>
          <p:nvPr/>
        </p:nvSpPr>
        <p:spPr>
          <a:xfrm>
            <a:off x="2209800" y="457200"/>
            <a:ext cx="4267200" cy="685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5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2" descr="F:\r\IMG_462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3"/>
          <a:stretch/>
        </p:blipFill>
        <p:spPr bwMode="auto">
          <a:xfrm>
            <a:off x="1371600" y="1770742"/>
            <a:ext cx="6019800" cy="295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625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cx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/>
          </a:blip>
          <a:srcRect/>
          <a:stretch>
            <a:fillRect/>
          </a:stretch>
        </p:blipFill>
        <p:spPr bwMode="auto">
          <a:xfrm>
            <a:off x="2648" y="-12290"/>
            <a:ext cx="9144000" cy="6842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grpSp>
        <p:nvGrpSpPr>
          <p:cNvPr id="3" name="Group 2"/>
          <p:cNvGrpSpPr/>
          <p:nvPr/>
        </p:nvGrpSpPr>
        <p:grpSpPr>
          <a:xfrm>
            <a:off x="-18661" y="0"/>
            <a:ext cx="9162661" cy="6881037"/>
            <a:chOff x="0" y="0"/>
            <a:chExt cx="9144000" cy="688103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0625" y="23037"/>
              <a:ext cx="333375" cy="68580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415945" y="-4394679"/>
              <a:ext cx="333376" cy="912273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4405312" y="2119312"/>
              <a:ext cx="333376" cy="91440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772"/>
              <a:ext cx="333375" cy="6858000"/>
            </a:xfrm>
            <a:prstGeom prst="rect">
              <a:avLst/>
            </a:prstGeom>
          </p:spPr>
        </p:pic>
      </p:grpSp>
      <p:sp>
        <p:nvSpPr>
          <p:cNvPr id="8" name="Rounded Rectangle 7"/>
          <p:cNvSpPr/>
          <p:nvPr/>
        </p:nvSpPr>
        <p:spPr>
          <a:xfrm>
            <a:off x="336703" y="790576"/>
            <a:ext cx="3962400" cy="1219200"/>
          </a:xfrm>
          <a:prstGeom prst="roundRect">
            <a:avLst/>
          </a:prstGeom>
          <a:noFill/>
          <a:ln w="76200"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7200" b="1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r>
              <a:rPr lang="bn-BD" sz="72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15394" y="1676400"/>
            <a:ext cx="8661578" cy="4572000"/>
          </a:xfrm>
          <a:prstGeom prst="roundRect">
            <a:avLst/>
          </a:prstGeom>
          <a:noFill/>
          <a:ln w="76200"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742950" indent="-742950">
              <a:buFont typeface="+mj-lt"/>
              <a:buAutoNum type="arabicPeriod"/>
            </a:pPr>
            <a:r>
              <a:rPr lang="bn-BD" sz="4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ঘুষ শব্দের অর্থ কী ? 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4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 মধ্যে ঘুষ কেন লেনদেন হয় ?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4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ঘুষ প্রদানের শেষ পরিণতি কী ?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4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 কেন ঘুষ লেনদেন করে ? </a:t>
            </a:r>
          </a:p>
          <a:p>
            <a:pPr marL="742950" indent="-742950">
              <a:buFont typeface="+mj-lt"/>
              <a:buAutoNum type="arabicPeriod"/>
            </a:pPr>
            <a:endParaRPr lang="bn-BD" sz="4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Font typeface="+mj-lt"/>
              <a:buAutoNum type="arabicPeriod"/>
            </a:pPr>
            <a:endParaRPr lang="en-US" sz="4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034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8661" y="0"/>
            <a:ext cx="9162661" cy="6881037"/>
            <a:chOff x="0" y="0"/>
            <a:chExt cx="9144000" cy="688103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0625" y="23037"/>
              <a:ext cx="333375" cy="6858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415945" y="-4394679"/>
              <a:ext cx="333376" cy="912273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4405312" y="2119312"/>
              <a:ext cx="333376" cy="9144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772"/>
              <a:ext cx="333375" cy="6858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</p:grpSp>
      <p:pic>
        <p:nvPicPr>
          <p:cNvPr id="9" name="Picture 8" descr="C:\Users\Computer City\Pictures\119824_3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333376"/>
            <a:ext cx="8505145" cy="621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32-Point Star 9"/>
          <p:cNvSpPr/>
          <p:nvPr/>
        </p:nvSpPr>
        <p:spPr>
          <a:xfrm>
            <a:off x="-173488" y="4176564"/>
            <a:ext cx="2819400" cy="2667000"/>
          </a:xfrm>
          <a:prstGeom prst="star32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99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</a:t>
            </a:r>
            <a:endParaRPr lang="en-US" sz="199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32-Point Star 10"/>
          <p:cNvSpPr/>
          <p:nvPr/>
        </p:nvSpPr>
        <p:spPr>
          <a:xfrm>
            <a:off x="1768493" y="3309154"/>
            <a:ext cx="2819400" cy="2667000"/>
          </a:xfrm>
          <a:prstGeom prst="star32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39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endParaRPr lang="en-US" sz="239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32-Point Star 11"/>
          <p:cNvSpPr/>
          <p:nvPr/>
        </p:nvSpPr>
        <p:spPr>
          <a:xfrm>
            <a:off x="4073787" y="2024584"/>
            <a:ext cx="2819400" cy="2667000"/>
          </a:xfrm>
          <a:prstGeom prst="star32">
            <a:avLst/>
          </a:prstGeom>
          <a:solidFill>
            <a:srgbClr val="FF7C8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39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</a:t>
            </a:r>
            <a:endParaRPr lang="en-US" sz="239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32-Point Star 12"/>
          <p:cNvSpPr/>
          <p:nvPr/>
        </p:nvSpPr>
        <p:spPr>
          <a:xfrm>
            <a:off x="6157572" y="220673"/>
            <a:ext cx="2819400" cy="2667000"/>
          </a:xfrm>
          <a:prstGeom prst="star32">
            <a:avLst/>
          </a:prstGeom>
          <a:solidFill>
            <a:srgbClr val="FFC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39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en-US" sz="239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95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islam\Desktop\yousuf\2storey-hou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90499"/>
            <a:ext cx="8458200" cy="6362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28353"/>
            <a:ext cx="381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85929" y="-4377071"/>
            <a:ext cx="381001" cy="91351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05312" y="2147665"/>
            <a:ext cx="333375" cy="9144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48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33600" y="263604"/>
            <a:ext cx="4648200" cy="1107996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 err="1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600" b="1" dirty="0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600" b="1" dirty="0">
              <a:ln w="11430"/>
              <a:solidFill>
                <a:srgbClr val="00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199" y="5872648"/>
            <a:ext cx="8305801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ঘুষ লেনদেনের বিষয়ে ইসলামের আলোকে বর্ণনা কর ।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32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839200" cy="6553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2286000"/>
            <a:ext cx="71628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39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39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227"/>
            </a:avLst>
          </a:prstGeom>
          <a:blipFill dpi="0"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GlowEdges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57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D2911-63BC-467B-8DD0-B8385E4B0D1D}" type="datetime10">
              <a:rPr lang="bn-BD" b="1" smtClean="0">
                <a:latin typeface="NikoshBAN" pitchFamily="2" charset="0"/>
                <a:cs typeface="NikoshBAN" pitchFamily="2" charset="0"/>
              </a:rPr>
              <a:t>মঙ্গলবার, 1 ডিসেম্বর, 2020</a:t>
            </a:fld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b="1" smtClean="0">
                <a:latin typeface="NikoshBAN" pitchFamily="2" charset="0"/>
                <a:cs typeface="NikoshBAN" pitchFamily="2" charset="0"/>
              </a:rPr>
              <a:pPr/>
              <a:t>3</a:t>
            </a:fld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057525" y="188593"/>
            <a:ext cx="2843213" cy="76867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54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53001" y="1110916"/>
            <a:ext cx="4022558" cy="549843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4223" y="3164307"/>
            <a:ext cx="4527884" cy="273921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C0C0C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আবু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C0C0C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C0C0C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হানিফ</a:t>
            </a:r>
            <a:endParaRPr lang="bn-BD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C0C0C0"/>
              </a:highligh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শিক্ষক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ctr"/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সামন্তসার</a:t>
            </a:r>
            <a:r>
              <a:rPr lang="bn-BD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উচ্চ বিদ্যালয়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-EIIN:১১3559</a:t>
            </a:r>
            <a:endParaRPr lang="bn-BD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গোসাইরহাট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শরীয়তপুর</a:t>
            </a:r>
            <a:r>
              <a:rPr lang="bn-BD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algn="ctr"/>
            <a:r>
              <a:rPr lang="bn-BD" sz="2800" b="1" dirty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মোবাইল-</a:t>
            </a:r>
            <a:r>
              <a:rPr lang="en-US" sz="2800" b="1" dirty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01736766486</a:t>
            </a:r>
            <a:r>
              <a:rPr lang="bn-BD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Email-abuhanif</a:t>
            </a:r>
            <a:r>
              <a:rPr lang="en-US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92</a:t>
            </a:r>
            <a:r>
              <a:rPr lang="en-US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sh</a:t>
            </a:r>
            <a:r>
              <a:rPr lang="bn-BD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4844549" y="1285373"/>
            <a:ext cx="0" cy="5233698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0675" y="1095586"/>
            <a:ext cx="4550862" cy="549843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4736264" y="1285373"/>
            <a:ext cx="0" cy="5233698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8" name="Content Placeholder 3" descr="ZAo3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1676400"/>
            <a:ext cx="3549719" cy="449580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20" name="TextBox 19"/>
          <p:cNvSpPr txBox="1"/>
          <p:nvPr/>
        </p:nvSpPr>
        <p:spPr>
          <a:xfrm>
            <a:off x="5881468" y="5024735"/>
            <a:ext cx="2043332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C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BD" sz="2400" b="1" dirty="0">
                <a:ln/>
                <a:latin typeface="NikoshBAN" pitchFamily="2" charset="0"/>
                <a:cs typeface="NikoshBAN" pitchFamily="2" charset="0"/>
              </a:rPr>
              <a:t>সময়ঃ- ৫০ মিঃ</a:t>
            </a:r>
            <a:r>
              <a:rPr lang="bn-IN" sz="2400" b="1" dirty="0">
                <a:ln/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324" y="30578"/>
            <a:ext cx="952500" cy="12382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487" y="30578"/>
            <a:ext cx="952500" cy="12382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669" y="30578"/>
            <a:ext cx="952500" cy="123825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226" y="30578"/>
            <a:ext cx="952500" cy="12382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85" y="30578"/>
            <a:ext cx="952500" cy="1238250"/>
          </a:xfrm>
          <a:prstGeom prst="rect">
            <a:avLst/>
          </a:prstGeom>
        </p:spPr>
      </p:pic>
      <p:pic>
        <p:nvPicPr>
          <p:cNvPr id="25" name="Picture 24" descr="gfgfhghgjhgjghjh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000" y="1268828"/>
            <a:ext cx="1122207" cy="1295400"/>
          </a:xfrm>
          <a:prstGeom prst="rect">
            <a:avLst/>
          </a:prstGeom>
        </p:spPr>
      </p:pic>
      <p:pic>
        <p:nvPicPr>
          <p:cNvPr id="26" name="Picture 25" descr="gfgfhghgjhgjghjh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68828"/>
            <a:ext cx="1292367" cy="12954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932" y="6092787"/>
            <a:ext cx="952500" cy="61912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697" y="30578"/>
            <a:ext cx="952500" cy="123825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427" y="6092787"/>
            <a:ext cx="952500" cy="61912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927" y="6092787"/>
            <a:ext cx="952500" cy="61912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427" y="6137879"/>
            <a:ext cx="952500" cy="61912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107" y="6137879"/>
            <a:ext cx="952500" cy="6191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300" y="6137879"/>
            <a:ext cx="952500" cy="6191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031" y="6137879"/>
            <a:ext cx="952500" cy="61912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311" y="6137879"/>
            <a:ext cx="952500" cy="61912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10" y="6137879"/>
            <a:ext cx="952500" cy="6191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041ADE-5C36-4778-B94E-FBCACBF109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651" y="1188712"/>
            <a:ext cx="1882469" cy="188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87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7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8661" y="0"/>
            <a:ext cx="9162661" cy="6881037"/>
            <a:chOff x="0" y="0"/>
            <a:chExt cx="9144000" cy="688103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0625" y="23037"/>
              <a:ext cx="333375" cy="6858000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415945" y="-4394679"/>
              <a:ext cx="333376" cy="9122734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4405312" y="2119312"/>
              <a:ext cx="333376" cy="9144000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772"/>
              <a:ext cx="333375" cy="6858000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  <p:pic>
        <p:nvPicPr>
          <p:cNvPr id="8" name="Picture 7" descr="ga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568" y="1314516"/>
            <a:ext cx="6917511" cy="4552884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838200" y="298130"/>
            <a:ext cx="7315200" cy="76867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ছবিটি দেখ এবং চিন্তা করে বল </a:t>
            </a:r>
            <a:endParaRPr lang="en-US" sz="60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83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cx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WatercolorSponge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18661" y="58292"/>
            <a:ext cx="9144000" cy="6842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grpSp>
        <p:nvGrpSpPr>
          <p:cNvPr id="3" name="Group 2"/>
          <p:cNvGrpSpPr/>
          <p:nvPr/>
        </p:nvGrpSpPr>
        <p:grpSpPr>
          <a:xfrm>
            <a:off x="-18661" y="0"/>
            <a:ext cx="9162661" cy="6881037"/>
            <a:chOff x="0" y="0"/>
            <a:chExt cx="9144000" cy="688103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0625" y="23037"/>
              <a:ext cx="333375" cy="68580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415945" y="-4394679"/>
              <a:ext cx="333376" cy="912273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4405312" y="2119312"/>
              <a:ext cx="333376" cy="91440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772"/>
              <a:ext cx="333375" cy="6858000"/>
            </a:xfrm>
            <a:prstGeom prst="rect">
              <a:avLst/>
            </a:prstGeom>
          </p:spPr>
        </p:pic>
      </p:grpSp>
      <p:sp>
        <p:nvSpPr>
          <p:cNvPr id="8" name="Rounded Rectangle 7"/>
          <p:cNvSpPr/>
          <p:nvPr/>
        </p:nvSpPr>
        <p:spPr>
          <a:xfrm>
            <a:off x="1632816" y="990600"/>
            <a:ext cx="5815158" cy="9733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 -- </a:t>
            </a:r>
            <a:endParaRPr lang="en-US" sz="60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76469" y="2334915"/>
            <a:ext cx="2830968" cy="231328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88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ঘুষ</a:t>
            </a:r>
            <a:r>
              <a:rPr lang="bn-BD" sz="72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140509" y="2332405"/>
            <a:ext cx="4036364" cy="221663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 – ০৪ </a:t>
            </a:r>
          </a:p>
          <a:p>
            <a:pPr algn="ctr"/>
            <a:r>
              <a:rPr lang="bn-BD" sz="40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–১৪</a:t>
            </a:r>
            <a:r>
              <a:rPr lang="en-US" sz="40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bn-BD" sz="40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ঘুষ </a:t>
            </a:r>
            <a:r>
              <a:rPr lang="en-US" sz="40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40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BD" sz="40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পৃষ্ঠা – </a:t>
            </a:r>
            <a:r>
              <a:rPr lang="en-US" sz="40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102</a:t>
            </a:r>
            <a:r>
              <a:rPr lang="bn-BD" sz="40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ctr"/>
            <a:endParaRPr lang="en-US" sz="32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298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8661" y="0"/>
            <a:ext cx="9162661" cy="6881037"/>
            <a:chOff x="0" y="0"/>
            <a:chExt cx="9144000" cy="688103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0625" y="23037"/>
              <a:ext cx="333375" cy="68580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415945" y="-4394679"/>
              <a:ext cx="333376" cy="912273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4405312" y="2119312"/>
              <a:ext cx="333376" cy="91440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772"/>
              <a:ext cx="333375" cy="6858000"/>
            </a:xfrm>
            <a:prstGeom prst="rect">
              <a:avLst/>
            </a:prstGeom>
          </p:spPr>
        </p:pic>
      </p:grpSp>
      <p:sp>
        <p:nvSpPr>
          <p:cNvPr id="8" name="Rounded Rectangle 7"/>
          <p:cNvSpPr/>
          <p:nvPr/>
        </p:nvSpPr>
        <p:spPr>
          <a:xfrm>
            <a:off x="381000" y="574112"/>
            <a:ext cx="3733800" cy="1219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72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 ফল </a:t>
            </a:r>
            <a:endParaRPr lang="en-US" sz="72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81000" y="2362200"/>
            <a:ext cx="8295206" cy="302464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পাঠে শিক্ষার্থীরা –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32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ঘুষের পরিচিতি বলতে পারবে । 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32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ঘুষের কুফল বিষয়ে  ব্যাখ্যা করতে পারবে ।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32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ঘুষ প্রতিরোধে ইসলামের বিধানের বিষয়ে বর্ণনা করতে পারবে ।</a:t>
            </a:r>
            <a:endParaRPr lang="en-US" sz="32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928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cx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/>
          </a:blip>
          <a:srcRect/>
          <a:stretch>
            <a:fillRect/>
          </a:stretch>
        </p:blipFill>
        <p:spPr bwMode="auto">
          <a:xfrm>
            <a:off x="2648" y="-12290"/>
            <a:ext cx="9144000" cy="6842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grpSp>
        <p:nvGrpSpPr>
          <p:cNvPr id="3" name="Group 2"/>
          <p:cNvGrpSpPr/>
          <p:nvPr/>
        </p:nvGrpSpPr>
        <p:grpSpPr>
          <a:xfrm>
            <a:off x="-18661" y="0"/>
            <a:ext cx="9162661" cy="6881037"/>
            <a:chOff x="0" y="0"/>
            <a:chExt cx="9144000" cy="688103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0625" y="23037"/>
              <a:ext cx="333375" cy="68580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415945" y="-4394679"/>
              <a:ext cx="333376" cy="912273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4405312" y="2119312"/>
              <a:ext cx="333376" cy="91440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772"/>
              <a:ext cx="333375" cy="6858000"/>
            </a:xfrm>
            <a:prstGeom prst="rect">
              <a:avLst/>
            </a:prstGeom>
          </p:spPr>
        </p:pic>
      </p:grpSp>
      <p:sp>
        <p:nvSpPr>
          <p:cNvPr id="8" name="Rounded Rectangle 7"/>
          <p:cNvSpPr/>
          <p:nvPr/>
        </p:nvSpPr>
        <p:spPr>
          <a:xfrm>
            <a:off x="315394" y="526369"/>
            <a:ext cx="5943600" cy="1219200"/>
          </a:xfrm>
          <a:prstGeom prst="roundRect">
            <a:avLst/>
          </a:prstGeom>
          <a:solidFill>
            <a:srgbClr val="92D050"/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72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ঘুষের পরিচিতি</a:t>
            </a:r>
            <a:r>
              <a:rPr lang="en-US" sz="72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BD" sz="72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81000" y="2362200"/>
            <a:ext cx="8295206" cy="30246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ঘুষ শব্দের অর্থ উৎকোচ । একে আরবীতে ‘রেশওয়া</a:t>
            </a:r>
            <a:r>
              <a:rPr lang="en-US" sz="32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32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 বলা হয়।</a:t>
            </a:r>
          </a:p>
          <a:p>
            <a:pPr algn="ctr"/>
            <a:r>
              <a:rPr lang="bn-BD" sz="32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পরিভাষায় – অবৈধ  সহয়তার জন্য প্রদত্ত গোপন পারিতোষিক কে ঘুষ বলা হয় । </a:t>
            </a:r>
          </a:p>
          <a:p>
            <a:pPr algn="ctr"/>
            <a:r>
              <a:rPr lang="bn-BD" sz="32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 কথায় বলা যায় – কোন ব্যক্তির জন্য সুপারিশ করে উপঢৌকন করা ও ঘুষের অন্তর্ভুক্ত । </a:t>
            </a:r>
            <a:endParaRPr lang="en-US" sz="32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77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62661" cy="6881037"/>
            <a:chOff x="0" y="0"/>
            <a:chExt cx="9144000" cy="688103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0625" y="23037"/>
              <a:ext cx="333375" cy="68580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415945" y="-4394679"/>
              <a:ext cx="333376" cy="912273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4405312" y="2119312"/>
              <a:ext cx="333376" cy="91440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772"/>
              <a:ext cx="333375" cy="6858000"/>
            </a:xfrm>
            <a:prstGeom prst="rect">
              <a:avLst/>
            </a:prstGeom>
          </p:spPr>
        </p:pic>
      </p:grpSp>
      <p:pic>
        <p:nvPicPr>
          <p:cNvPr id="10" name="Picture 9" descr="gha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295401"/>
            <a:ext cx="8153400" cy="5029200"/>
          </a:xfrm>
          <a:prstGeom prst="rect">
            <a:avLst/>
          </a:prstGeom>
        </p:spPr>
      </p:pic>
      <p:sp>
        <p:nvSpPr>
          <p:cNvPr id="12" name="Sun 11"/>
          <p:cNvSpPr/>
          <p:nvPr/>
        </p:nvSpPr>
        <p:spPr>
          <a:xfrm>
            <a:off x="3733800" y="4800600"/>
            <a:ext cx="1295400" cy="1219200"/>
          </a:xfrm>
          <a:prstGeom prst="sun">
            <a:avLst/>
          </a:prstGeom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489929" y="361876"/>
            <a:ext cx="5943600" cy="762000"/>
          </a:xfrm>
          <a:prstGeom prst="roundRect">
            <a:avLst/>
          </a:prstGeom>
          <a:solidFill>
            <a:srgbClr val="92D050"/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8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ঘুষ লেনদেন রত ব্যক্তি</a:t>
            </a:r>
            <a:endParaRPr lang="en-US" sz="48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80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fcx"/>
          <p:cNvPicPr>
            <a:picLocks noChangeAspect="1" noChangeArrowheads="1"/>
          </p:cNvPicPr>
          <p:nvPr/>
        </p:nvPicPr>
        <p:blipFill>
          <a:blip r:embed="rId2">
            <a:biLevel thresh="25000"/>
            <a:extLst/>
          </a:blip>
          <a:srcRect/>
          <a:stretch>
            <a:fillRect/>
          </a:stretch>
        </p:blipFill>
        <p:spPr bwMode="auto">
          <a:xfrm>
            <a:off x="2648" y="-12290"/>
            <a:ext cx="9144000" cy="6842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grpSp>
        <p:nvGrpSpPr>
          <p:cNvPr id="9" name="Group 8"/>
          <p:cNvGrpSpPr/>
          <p:nvPr/>
        </p:nvGrpSpPr>
        <p:grpSpPr>
          <a:xfrm>
            <a:off x="-18661" y="0"/>
            <a:ext cx="9162661" cy="6881037"/>
            <a:chOff x="0" y="0"/>
            <a:chExt cx="9144000" cy="688103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0625" y="23037"/>
              <a:ext cx="333375" cy="68580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415945" y="-4394679"/>
              <a:ext cx="333376" cy="912273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4405312" y="2119312"/>
              <a:ext cx="333376" cy="91440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772"/>
              <a:ext cx="333375" cy="6858000"/>
            </a:xfrm>
            <a:prstGeom prst="rect">
              <a:avLst/>
            </a:prstGeom>
          </p:spPr>
        </p:pic>
      </p:grpSp>
      <p:pic>
        <p:nvPicPr>
          <p:cNvPr id="14" name="Picture 13" descr="ga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619" y="1143000"/>
            <a:ext cx="7872761" cy="5181599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2209800" y="381000"/>
            <a:ext cx="5943600" cy="762000"/>
          </a:xfrm>
          <a:prstGeom prst="roundRect">
            <a:avLst/>
          </a:prstGeom>
          <a:solidFill>
            <a:srgbClr val="92D050"/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8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ঘুষ লেনদেন রত ব্যক্তি</a:t>
            </a:r>
            <a:endParaRPr lang="en-US" sz="48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49690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203</TotalTime>
  <Words>338</Words>
  <Application>Microsoft Office PowerPoint</Application>
  <PresentationFormat>On-screen Show (4:3)</PresentationFormat>
  <Paragraphs>58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Nikosh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Computer City</dc:creator>
  <cp:lastModifiedBy>Abu Hanif.sh</cp:lastModifiedBy>
  <cp:revision>64</cp:revision>
  <dcterms:created xsi:type="dcterms:W3CDTF">2016-08-24T00:22:56Z</dcterms:created>
  <dcterms:modified xsi:type="dcterms:W3CDTF">2020-12-01T13:09:24Z</dcterms:modified>
</cp:coreProperties>
</file>