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56" r:id="rId3"/>
    <p:sldId id="268" r:id="rId4"/>
    <p:sldId id="273" r:id="rId5"/>
    <p:sldId id="297" r:id="rId6"/>
    <p:sldId id="259" r:id="rId7"/>
    <p:sldId id="288" r:id="rId8"/>
    <p:sldId id="274" r:id="rId9"/>
    <p:sldId id="263" r:id="rId10"/>
    <p:sldId id="317" r:id="rId11"/>
    <p:sldId id="283" r:id="rId12"/>
    <p:sldId id="310" r:id="rId13"/>
    <p:sldId id="309" r:id="rId14"/>
    <p:sldId id="307" r:id="rId15"/>
    <p:sldId id="308" r:id="rId16"/>
    <p:sldId id="306" r:id="rId17"/>
    <p:sldId id="305" r:id="rId18"/>
    <p:sldId id="304" r:id="rId19"/>
    <p:sldId id="303" r:id="rId20"/>
    <p:sldId id="286" r:id="rId21"/>
    <p:sldId id="315" r:id="rId22"/>
    <p:sldId id="316" r:id="rId23"/>
    <p:sldId id="318" r:id="rId24"/>
    <p:sldId id="258" r:id="rId25"/>
    <p:sldId id="314" r:id="rId26"/>
    <p:sldId id="319" r:id="rId27"/>
    <p:sldId id="313" r:id="rId28"/>
    <p:sldId id="300" r:id="rId29"/>
    <p:sldId id="277" r:id="rId30"/>
    <p:sldId id="278" r:id="rId31"/>
    <p:sldId id="296" r:id="rId32"/>
    <p:sldId id="264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2" autoAdjust="0"/>
  </p:normalViewPr>
  <p:slideViewPr>
    <p:cSldViewPr showGuides="1">
      <p:cViewPr varScale="1">
        <p:scale>
          <a:sx n="57" d="100"/>
          <a:sy n="57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34A2-D0F4-4328-93DA-7EE199940383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83EF-E2B6-4B25-A050-F8C79A38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683EF-E2B6-4B25-A050-F8C79A380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0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9A75-5AEA-4A4B-BD5C-66B494126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8FBF9-5D95-4632-9419-6B4185A15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ECB6-D121-4932-9FF8-5D42000D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EAC5-8833-49CE-A71A-DD99A859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8ED3-F5FE-44C3-879B-0A026677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7DA9-3B98-4145-A9ED-8C389015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440B2-0C5D-4CD6-A450-D7CDF8C56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49DC-3F9C-4807-A7CF-A523AA32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9DEA-C7B5-4546-AA29-50D974F4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401E-3CB8-4423-86D8-EEF22782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50662-EF5A-4A5C-A0AF-2BE0E3764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1B3A6-BD4E-4C0D-A28D-886B72E24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DB89-E794-4E6E-9757-111FB5C0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BCA3F-A41E-46E6-9412-9CA798A1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7C5-33A1-4695-A311-2FA28D11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09C3-5780-4336-AA74-D9AE97B9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C919-27E8-40AE-9EAB-DFC1C215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9281-7A60-48AC-9787-B911CA06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B175-CA6B-4922-BC43-68CF764E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1F59-7839-43B4-AA85-DF8B7BB2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87A6-FB22-47AF-9BCE-0C3620C7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41C23-44E7-4CAE-BE1B-74F9F26B6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DC96-A055-473D-A4B9-6F63406A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9FA69-B5F0-4AB1-BA74-8C4DB130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18D2E-B033-49F7-A59B-5164C63F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5189-497D-4E0B-8F59-4864A505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BBAC-C3AF-4982-98FD-39F827B52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0ADD3-E1D7-4920-9F1D-D2970136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E79A-BDE8-4035-B3A5-F1824E11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58AD-98B5-4CAF-A690-DF9634BB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8B7D-19C1-45A5-89BF-746DD02D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3A3A-CC1D-444F-AD11-BCC71E1F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90E0D-D547-45DC-A017-61CFA856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E4C5-72D5-4FB4-A257-6AE789F93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5164D-C4E7-4821-B9A1-63F7A1924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5FEA0-C695-4A7F-9F55-921F00FE1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8D8C1-3FDE-4AB1-8082-7A5A5CFD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59A3F-F3D6-4E40-818E-4467A2F0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1A118-994E-4B2C-B339-CE8E1210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3833-9813-498F-AA3B-D1B88357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470E2-9E4D-4CE5-A949-53A2FD2A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15E20-4872-4E09-9988-19978258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01883-DB70-4048-BAA7-3CAE664F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139FF-0371-42AA-B0DA-1D8A3E7B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EA8EB-9672-4606-AFE1-BF74C4B3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3CF9D-7BB3-4019-821E-3E56A58F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7B63-DA92-4793-9A82-FC496AF9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F672-CE80-4621-92A3-CC998829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DA977-2996-4EF0-885D-07B8D079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0FF65-7B2A-4AEB-BE59-EA51AF3C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1BBE9-B9EB-4BE3-B13B-C88FE7C3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59CF-E504-4C4F-B9A3-CEAFDC94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BB76-DF1E-43D0-9AB7-FDE3E397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F1D1D-7A90-472A-9BE8-8102A6C25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81D7-98C9-4ABF-B594-881F55004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B38-1EDC-42F6-B592-B96FE3E5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DA09-1730-4FB8-AB6A-7232661F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D018D-1851-45FB-A37F-F612C502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3677A-B5B3-463E-8DEC-F32BD5FF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F91B8-DECA-423B-B196-76146C5B2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E8DC-29AE-431C-BC62-B962F556A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3D2B-C564-4C08-9E9F-0EBFB89A632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62A4F-E9FD-4BB9-B945-E9E6E7967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BF91-5E8B-4D26-B6FC-1F3EE5F9B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2981-6B57-466C-87F6-8D16C6D1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9C9362-F40B-4801-BA0B-E2AB7D62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14" y="0"/>
            <a:ext cx="1467186" cy="673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C5D183-DB69-4CE2-B065-043CFE5EC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" y="8467"/>
            <a:ext cx="1638641" cy="6737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2755F-0D5F-44A0-A7AB-C8F24F5D0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4" y="5091389"/>
            <a:ext cx="8813462" cy="1260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43BB5-13DF-405C-94E6-3DFCD1EC1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1817" y="-3503083"/>
            <a:ext cx="1142999" cy="8149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928FB-7FAF-444E-A39C-08C6DD4B1FA8}"/>
              </a:ext>
            </a:extLst>
          </p:cNvPr>
          <p:cNvSpPr txBox="1"/>
          <p:nvPr/>
        </p:nvSpPr>
        <p:spPr>
          <a:xfrm>
            <a:off x="1545505" y="6410068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3A74A-7C48-4217-9988-462D2DCC1047}"/>
              </a:ext>
            </a:extLst>
          </p:cNvPr>
          <p:cNvSpPr txBox="1"/>
          <p:nvPr/>
        </p:nvSpPr>
        <p:spPr>
          <a:xfrm rot="10800000" flipV="1">
            <a:off x="4737183" y="-35885"/>
            <a:ext cx="256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9E2C6BB-6EAC-4142-8698-175621708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7565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7" imgW="914400" imgH="771436" progId="Package">
                  <p:embed/>
                </p:oleObj>
              </mc:Choice>
              <mc:Fallback>
                <p:oleObj name="Packager Shell Object" showAsIcon="1" r:id="rId7" imgW="914400" imgH="77143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3964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0399" y="-6"/>
            <a:ext cx="1396498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920C-3BE0-4008-AEF4-FD19647B7206}"/>
              </a:ext>
            </a:extLst>
          </p:cNvPr>
          <p:cNvSpPr txBox="1"/>
          <p:nvPr/>
        </p:nvSpPr>
        <p:spPr>
          <a:xfrm>
            <a:off x="1344803" y="98175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If the sentence is negative, the structure is: Given sentence + , + verb + subject (pronoun form) + (question mark)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61CAA-0C9E-499F-BD2E-DACAB07773CB}"/>
              </a:ext>
            </a:extLst>
          </p:cNvPr>
          <p:cNvSpPr txBox="1"/>
          <p:nvPr/>
        </p:nvSpPr>
        <p:spPr>
          <a:xfrm>
            <a:off x="838200" y="904243"/>
            <a:ext cx="632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Cooking is not only the work of women, is it</a:t>
            </a:r>
            <a:r>
              <a:rPr lang="en-US" b="1" i="1" u="sng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249E0-453B-4553-B041-2DEB4F6CBCF2}"/>
              </a:ext>
            </a:extLst>
          </p:cNvPr>
          <p:cNvSpPr txBox="1"/>
          <p:nvPr/>
        </p:nvSpPr>
        <p:spPr>
          <a:xfrm>
            <a:off x="6828366" y="878843"/>
            <a:ext cx="438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(b) Birds cannot swim, </a:t>
            </a:r>
            <a:r>
              <a:rPr lang="en-US" b="1" i="1" u="sng" dirty="0">
                <a:latin typeface="Bodoni MT Black" panose="02070A03080606020203" pitchFamily="18" charset="0"/>
              </a:rPr>
              <a:t>can they?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2D3CD-B2A0-4D8F-9B79-36C77A84B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6357"/>
            <a:ext cx="9955403" cy="515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1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4A2682-CA04-43A1-B149-41EF3A1930B7}"/>
              </a:ext>
            </a:extLst>
          </p:cNvPr>
          <p:cNvSpPr txBox="1"/>
          <p:nvPr/>
        </p:nvSpPr>
        <p:spPr>
          <a:xfrm>
            <a:off x="2057400" y="81242"/>
            <a:ext cx="66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How to make tag questions without auxiliary verb: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3B47D-1198-4D9C-B764-6A2E8819EA5A}"/>
              </a:ext>
            </a:extLst>
          </p:cNvPr>
          <p:cNvSpPr txBox="1"/>
          <p:nvPr/>
        </p:nvSpPr>
        <p:spPr>
          <a:xfrm>
            <a:off x="1348209" y="450574"/>
            <a:ext cx="962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If the sentence is positive, the structure is: Given sentence +, + do/does/did +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+ subject (pronoun form) + (question mark)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272C6-FAE2-4050-B7CD-D58D816B6065}"/>
              </a:ext>
            </a:extLst>
          </p:cNvPr>
          <p:cNvSpPr txBox="1"/>
          <p:nvPr/>
        </p:nvSpPr>
        <p:spPr>
          <a:xfrm>
            <a:off x="1238399" y="1186619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They go to school regularly, </a:t>
            </a:r>
            <a:r>
              <a:rPr lang="en-US" b="1" i="1" u="sng" dirty="0">
                <a:latin typeface="Bodoni MT Black" panose="02070A03080606020203" pitchFamily="18" charset="0"/>
              </a:rPr>
              <a:t>do </a:t>
            </a:r>
            <a:r>
              <a:rPr lang="en-US" b="1" i="1" u="sng" dirty="0" err="1">
                <a:latin typeface="Bodoni MT Black" panose="02070A03080606020203" pitchFamily="18" charset="0"/>
              </a:rPr>
              <a:t>n’t</a:t>
            </a:r>
            <a:r>
              <a:rPr lang="en-US" b="1" i="1" u="sng" dirty="0">
                <a:latin typeface="Bodoni MT Black" panose="02070A03080606020203" pitchFamily="18" charset="0"/>
              </a:rPr>
              <a:t> they</a:t>
            </a:r>
            <a:r>
              <a:rPr lang="en-US" b="1" i="1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63E18-7A03-4235-9E57-3A21A79F3A27}"/>
              </a:ext>
            </a:extLst>
          </p:cNvPr>
          <p:cNvSpPr txBox="1"/>
          <p:nvPr/>
        </p:nvSpPr>
        <p:spPr>
          <a:xfrm>
            <a:off x="6951660" y="1186619"/>
            <a:ext cx="400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(b) He has a book, </a:t>
            </a:r>
            <a:r>
              <a:rPr lang="en-US" b="1" i="1" u="sng" dirty="0">
                <a:latin typeface="Bodoni MT Black" panose="02070A03080606020203" pitchFamily="18" charset="0"/>
              </a:rPr>
              <a:t>does </a:t>
            </a:r>
            <a:r>
              <a:rPr lang="en-US" b="1" i="1" u="sng" dirty="0" err="1">
                <a:latin typeface="Bodoni MT Black" panose="02070A03080606020203" pitchFamily="18" charset="0"/>
              </a:rPr>
              <a:t>n’t</a:t>
            </a:r>
            <a:r>
              <a:rPr lang="en-US" b="1" i="1" u="sng" dirty="0">
                <a:latin typeface="Bodoni MT Black" panose="02070A03080606020203" pitchFamily="18" charset="0"/>
              </a:rPr>
              <a:t> he</a:t>
            </a:r>
            <a:r>
              <a:rPr lang="en-US" b="1" i="1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EC475-E399-4BCD-BC38-4D27768C8485}"/>
              </a:ext>
            </a:extLst>
          </p:cNvPr>
          <p:cNvSpPr txBox="1"/>
          <p:nvPr/>
        </p:nvSpPr>
        <p:spPr>
          <a:xfrm>
            <a:off x="1288272" y="1520524"/>
            <a:ext cx="425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(c) Rafiq had a dog, did</a:t>
            </a:r>
            <a:r>
              <a:rPr lang="en-US" b="1" i="1" u="sng" dirty="0">
                <a:latin typeface="Bodoni MT Black" panose="02070A03080606020203" pitchFamily="18" charset="0"/>
              </a:rPr>
              <a:t> </a:t>
            </a:r>
            <a:r>
              <a:rPr lang="en-US" b="1" i="1" u="sng" dirty="0" err="1">
                <a:latin typeface="Bodoni MT Black" panose="02070A03080606020203" pitchFamily="18" charset="0"/>
              </a:rPr>
              <a:t>n’t</a:t>
            </a:r>
            <a:r>
              <a:rPr lang="en-US" b="1" i="1" u="sng" dirty="0">
                <a:latin typeface="Bodoni MT Black" panose="02070A03080606020203" pitchFamily="18" charset="0"/>
              </a:rPr>
              <a:t> he</a:t>
            </a:r>
            <a:r>
              <a:rPr lang="en-US" b="1" i="1" dirty="0">
                <a:latin typeface="Bodoni MT Black" panose="02070A03080606020203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F170DF-F0FC-434A-A251-B66BDB163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9856"/>
            <a:ext cx="9810601" cy="451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2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B057A-10C2-414C-8179-5795CFF10038}"/>
              </a:ext>
            </a:extLst>
          </p:cNvPr>
          <p:cNvSpPr txBox="1"/>
          <p:nvPr/>
        </p:nvSpPr>
        <p:spPr>
          <a:xfrm>
            <a:off x="1216976" y="81242"/>
            <a:ext cx="967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If the sentence is negative, the structure is: Given sentence + ,+ do/does/did + subject (pronoun form) + (question mark)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CAAD5-BCD6-421C-A672-C95C56E19630}"/>
              </a:ext>
            </a:extLst>
          </p:cNvPr>
          <p:cNvSpPr txBox="1"/>
          <p:nvPr/>
        </p:nvSpPr>
        <p:spPr>
          <a:xfrm>
            <a:off x="1285339" y="1512389"/>
            <a:ext cx="461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(b) They do not swim, </a:t>
            </a:r>
            <a:r>
              <a:rPr lang="en-US" sz="2000" b="1" i="1" u="sng" dirty="0">
                <a:latin typeface="Bodoni MT Black" panose="02070A03080606020203" pitchFamily="18" charset="0"/>
              </a:rPr>
              <a:t>do they?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83CE0-B412-44AF-899D-F01D4ED37488}"/>
              </a:ext>
            </a:extLst>
          </p:cNvPr>
          <p:cNvSpPr txBox="1"/>
          <p:nvPr/>
        </p:nvSpPr>
        <p:spPr>
          <a:xfrm>
            <a:off x="1216976" y="1142916"/>
            <a:ext cx="6315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(a) Karim does not waste his time, </a:t>
            </a:r>
            <a:r>
              <a:rPr lang="en-US" sz="2000" b="1" i="1" u="sng" dirty="0">
                <a:latin typeface="Bodoni MT Black" panose="02070A03080606020203" pitchFamily="18" charset="0"/>
              </a:rPr>
              <a:t>does he?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93074-7C6F-472C-A2C2-5338BDF5F1F5}"/>
              </a:ext>
            </a:extLst>
          </p:cNvPr>
          <p:cNvSpPr txBox="1"/>
          <p:nvPr/>
        </p:nvSpPr>
        <p:spPr>
          <a:xfrm>
            <a:off x="6079067" y="1463851"/>
            <a:ext cx="419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(c) I did not take tea, </a:t>
            </a:r>
            <a:r>
              <a:rPr lang="en-US" sz="2000" b="1" i="1" u="sng" dirty="0">
                <a:latin typeface="Bodoni MT Black" panose="02070A03080606020203" pitchFamily="18" charset="0"/>
              </a:rPr>
              <a:t>did 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16AD7-24FD-496F-AFC9-89515C108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76" y="1912499"/>
            <a:ext cx="9679582" cy="4525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9022C-B34A-4609-9D7D-D4C93F5D60B0}"/>
              </a:ext>
            </a:extLst>
          </p:cNvPr>
          <p:cNvSpPr txBox="1"/>
          <p:nvPr/>
        </p:nvSpPr>
        <p:spPr>
          <a:xfrm>
            <a:off x="1143000" y="98175"/>
            <a:ext cx="998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If the subjects are: every body, every one, some body, some one, any body, any one, either, all. The structure will be: given statement + , + aren’t/weren’t/won’t/wouldn’t/mustn’t/shouldn’t/can’t/couldn’t/mayn’t/needn’t/daren’t/haven’t/hadn’t+ they +? ( incase of auxiliary verbs)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5B240-079F-4DB2-9847-BEEFF6DE914E}"/>
              </a:ext>
            </a:extLst>
          </p:cNvPr>
          <p:cNvSpPr txBox="1"/>
          <p:nvPr/>
        </p:nvSpPr>
        <p:spPr>
          <a:xfrm>
            <a:off x="1143000" y="1319733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(a) Every one is  in the meeting, </a:t>
            </a:r>
            <a:r>
              <a:rPr lang="en-US" sz="2000" b="1" i="1" u="sng" dirty="0">
                <a:latin typeface="Bodoni MT Black" panose="02070A03080606020203" pitchFamily="18" charset="0"/>
              </a:rPr>
              <a:t>aren’t they?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C59D2-19FC-4B76-9586-90C0CE2677E2}"/>
              </a:ext>
            </a:extLst>
          </p:cNvPr>
          <p:cNvSpPr txBox="1"/>
          <p:nvPr/>
        </p:nvSpPr>
        <p:spPr>
          <a:xfrm>
            <a:off x="1166134" y="1570729"/>
            <a:ext cx="660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 </a:t>
            </a:r>
            <a:r>
              <a:rPr lang="en-US" sz="2000" b="1" i="1" dirty="0">
                <a:latin typeface="Bodoni MT Black" panose="02070A03080606020203" pitchFamily="18" charset="0"/>
              </a:rPr>
              <a:t>(b) Every body is fond of sweet, are </a:t>
            </a:r>
            <a:r>
              <a:rPr lang="en-US" sz="2000" b="1" i="1" dirty="0" err="1"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latin typeface="Bodoni MT Black" panose="02070A03080606020203" pitchFamily="18" charset="0"/>
              </a:rPr>
              <a:t> they</a:t>
            </a:r>
            <a:r>
              <a:rPr lang="en-US" sz="2000" b="1" i="1" u="sng" dirty="0">
                <a:latin typeface="Bodoni MT Black" panose="02070A03080606020203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B36BCA-F411-401E-828D-73AF95DA7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32394"/>
            <a:ext cx="9827534" cy="4467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9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BDA7F-3349-42EC-8795-C20C3D2B255C}"/>
              </a:ext>
            </a:extLst>
          </p:cNvPr>
          <p:cNvSpPr txBox="1"/>
          <p:nvPr/>
        </p:nvSpPr>
        <p:spPr>
          <a:xfrm>
            <a:off x="1143000" y="81242"/>
            <a:ext cx="9745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Bodoni MT Black" panose="02070A03080606020203" pitchFamily="18" charset="0"/>
              </a:rPr>
              <a:t>If the subjects are: every body, every one, some body, some one, any body, any one, either, all  then the structure will be: given statement + , + don’t / didn’t + they +? ( if there is no auxiliary verbs)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691AF-56A3-4127-B68F-EDC150157EBB}"/>
              </a:ext>
            </a:extLst>
          </p:cNvPr>
          <p:cNvSpPr txBox="1"/>
          <p:nvPr/>
        </p:nvSpPr>
        <p:spPr>
          <a:xfrm>
            <a:off x="1239681" y="1075969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(a) Every one wants to be happy, </a:t>
            </a:r>
            <a:r>
              <a:rPr lang="en-US" sz="2000" b="1" i="1" u="sng" dirty="0">
                <a:latin typeface="Bodoni MT Black" panose="02070A03080606020203" pitchFamily="18" charset="0"/>
              </a:rPr>
              <a:t>don’t they?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8F950-DACA-4C6A-81D7-D323190AEC4C}"/>
              </a:ext>
            </a:extLst>
          </p:cNvPr>
          <p:cNvSpPr txBox="1"/>
          <p:nvPr/>
        </p:nvSpPr>
        <p:spPr>
          <a:xfrm>
            <a:off x="1239681" y="1422456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(b) Every mother loves her child, </a:t>
            </a:r>
            <a:r>
              <a:rPr lang="en-US" sz="2000" b="1" i="1" u="sng" dirty="0">
                <a:latin typeface="Bodoni MT Black" panose="02070A03080606020203" pitchFamily="18" charset="0"/>
              </a:rPr>
              <a:t>don’t they?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D868C-A890-4BF3-804D-033417EAF6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3048" r="21575" b="5524"/>
          <a:stretch/>
        </p:blipFill>
        <p:spPr>
          <a:xfrm>
            <a:off x="1143000" y="1822567"/>
            <a:ext cx="9982200" cy="467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C0B92-7497-4414-AFEB-831718807144}"/>
              </a:ext>
            </a:extLst>
          </p:cNvPr>
          <p:cNvSpPr txBox="1"/>
          <p:nvPr/>
        </p:nvSpPr>
        <p:spPr>
          <a:xfrm>
            <a:off x="1311886" y="81242"/>
            <a:ext cx="9813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Bodoni MT Black" panose="02070A03080606020203" pitchFamily="18" charset="0"/>
              </a:rPr>
              <a:t>If the subjects are: no body, no one, none, neither. The structure will be: given statement + , + are/ were/ will/can/could /must/might/should/need+ they +? ( incase of auxiliary verbs)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79C70-988A-49FE-9BD1-08C45B9F9484}"/>
              </a:ext>
            </a:extLst>
          </p:cNvPr>
          <p:cNvSpPr txBox="1"/>
          <p:nvPr/>
        </p:nvSpPr>
        <p:spPr>
          <a:xfrm>
            <a:off x="753615" y="1102681"/>
            <a:ext cx="1037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(a) No body is happy, </a:t>
            </a:r>
            <a:r>
              <a:rPr lang="en-US" sz="2000" b="1" i="1" u="sng" dirty="0">
                <a:latin typeface="Bodoni MT Black" panose="02070A03080606020203" pitchFamily="18" charset="0"/>
              </a:rPr>
              <a:t>are they? </a:t>
            </a:r>
            <a:r>
              <a:rPr lang="en-US" sz="2000" b="1" i="1" dirty="0">
                <a:latin typeface="Bodoni MT Black" panose="02070A03080606020203" pitchFamily="18" charset="0"/>
              </a:rPr>
              <a:t>(b) None can live without trees,</a:t>
            </a:r>
            <a:r>
              <a:rPr lang="en-US" sz="2000" b="1" i="1" u="sng" dirty="0">
                <a:latin typeface="Bodoni MT Black" panose="02070A03080606020203" pitchFamily="18" charset="0"/>
              </a:rPr>
              <a:t> can they?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70C3F-07E3-4DEB-AB23-54C91B60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2792"/>
            <a:ext cx="9982200" cy="4996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F58BE-A316-4A77-86D1-745DBF646881}"/>
              </a:ext>
            </a:extLst>
          </p:cNvPr>
          <p:cNvSpPr txBox="1"/>
          <p:nvPr/>
        </p:nvSpPr>
        <p:spPr>
          <a:xfrm>
            <a:off x="1009072" y="228600"/>
            <a:ext cx="1025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If the subjects are: no body, no one, none, neither. The structure will be: given statement + , + do / did+ they +? ( if there is no auxiliary verbs)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37270-E6BE-4717-93D0-6625EF3280B8}"/>
              </a:ext>
            </a:extLst>
          </p:cNvPr>
          <p:cNvSpPr txBox="1"/>
          <p:nvPr/>
        </p:nvSpPr>
        <p:spPr>
          <a:xfrm>
            <a:off x="980457" y="1044208"/>
            <a:ext cx="10214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(a) No body dislikes playing, </a:t>
            </a:r>
            <a:r>
              <a:rPr lang="en-US" sz="2000" b="1" i="1" u="sng" dirty="0">
                <a:latin typeface="Bodoni MT Black" panose="02070A03080606020203" pitchFamily="18" charset="0"/>
              </a:rPr>
              <a:t>do they? </a:t>
            </a:r>
            <a:r>
              <a:rPr lang="en-US" sz="2000" b="1" i="1" dirty="0">
                <a:latin typeface="Bodoni MT Black" panose="02070A03080606020203" pitchFamily="18" charset="0"/>
              </a:rPr>
              <a:t>(b) None took their seat</a:t>
            </a:r>
            <a:r>
              <a:rPr lang="en-US" sz="2000" b="1" i="1" u="sng" dirty="0">
                <a:latin typeface="Bodoni MT Black" panose="02070A03080606020203" pitchFamily="18" charset="0"/>
              </a:rPr>
              <a:t>, did they?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5B634-67A3-4141-980F-B3A410724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1" y="1552041"/>
            <a:ext cx="9973733" cy="4926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3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E415A-CA21-4E09-A4D3-DA23B08DC1FD}"/>
              </a:ext>
            </a:extLst>
          </p:cNvPr>
          <p:cNvSpPr txBox="1"/>
          <p:nvPr/>
        </p:nvSpPr>
        <p:spPr>
          <a:xfrm>
            <a:off x="1147705" y="81242"/>
            <a:ext cx="982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How to tag of imperative sentence: 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Bodoni MT Black" panose="02070A03080606020203" pitchFamily="18" charset="0"/>
              </a:rPr>
              <a:t>Given sentence + , (comma) + will you/ can you/ can’t you/ won’t you +? (question mark)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E2F6F-B8C9-4FC5-A79E-93DBE5A34827}"/>
              </a:ext>
            </a:extLst>
          </p:cNvPr>
          <p:cNvSpPr/>
          <p:nvPr/>
        </p:nvSpPr>
        <p:spPr>
          <a:xfrm>
            <a:off x="1088215" y="1091154"/>
            <a:ext cx="988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Do your home work, </a:t>
            </a:r>
            <a:r>
              <a:rPr lang="en-US" b="1" i="1" u="sng" dirty="0">
                <a:latin typeface="Bodoni MT Black" panose="02070A03080606020203" pitchFamily="18" charset="0"/>
              </a:rPr>
              <a:t>will you/ can you? </a:t>
            </a:r>
            <a:r>
              <a:rPr lang="en-US" b="1" i="1" dirty="0">
                <a:latin typeface="Bodoni MT Black" panose="02070A03080606020203" pitchFamily="18" charset="0"/>
              </a:rPr>
              <a:t>(b) Be kind to animals</a:t>
            </a:r>
            <a:r>
              <a:rPr lang="en-US" b="1" i="1" u="sng" dirty="0">
                <a:latin typeface="Bodoni MT Black" panose="02070A03080606020203" pitchFamily="18" charset="0"/>
              </a:rPr>
              <a:t>, will you?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C25253-1D2B-480B-B6E1-461AAC2B5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460486"/>
            <a:ext cx="9827534" cy="5039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9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0534" y="-4"/>
            <a:ext cx="116078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F00AB-441F-4E04-919A-60CE67BC4D77}"/>
              </a:ext>
            </a:extLst>
          </p:cNvPr>
          <p:cNvSpPr txBox="1"/>
          <p:nvPr/>
        </p:nvSpPr>
        <p:spPr>
          <a:xfrm>
            <a:off x="1168400" y="30442"/>
            <a:ext cx="9960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[ Note: In case of negative sentence, the structure is: Given sentence + , (comma) + will you/ can you?]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8BE9B-E67F-4764-9C0E-7949C23D7508}"/>
              </a:ext>
            </a:extLst>
          </p:cNvPr>
          <p:cNvSpPr/>
          <p:nvPr/>
        </p:nvSpPr>
        <p:spPr>
          <a:xfrm>
            <a:off x="1109827" y="718486"/>
            <a:ext cx="982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Do not take junk food, will  </a:t>
            </a:r>
            <a:r>
              <a:rPr lang="en-US" b="1" i="1" u="sng" dirty="0">
                <a:latin typeface="Bodoni MT Black" panose="02070A03080606020203" pitchFamily="18" charset="0"/>
              </a:rPr>
              <a:t>you? </a:t>
            </a:r>
            <a:r>
              <a:rPr lang="en-US" b="1" i="1" dirty="0">
                <a:latin typeface="Bodoni MT Black" panose="02070A03080606020203" pitchFamily="18" charset="0"/>
              </a:rPr>
              <a:t>(b) Do not laugh at the poor</a:t>
            </a:r>
            <a:r>
              <a:rPr lang="en-US" b="1" i="1" u="sng" dirty="0">
                <a:latin typeface="Bodoni MT Black" panose="02070A03080606020203" pitchFamily="18" charset="0"/>
              </a:rPr>
              <a:t>, will you?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D468E-0543-47E0-AEFB-E3663C100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199"/>
            <a:ext cx="9827533" cy="528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2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1B895-477A-4ACE-A289-70C6722C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3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A7AA-17A3-4ECD-AF57-AE82746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88316" y="-6"/>
            <a:ext cx="1143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B90C24-726D-4989-8B00-342602FBE2D8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E8A04-008B-4B5E-B6AE-44A7DA05EA5B}"/>
              </a:ext>
            </a:extLst>
          </p:cNvPr>
          <p:cNvSpPr txBox="1"/>
          <p:nvPr/>
        </p:nvSpPr>
        <p:spPr>
          <a:xfrm>
            <a:off x="1241874" y="81242"/>
            <a:ext cx="964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If the imperative sentence begins with let us/ let’s, the structure will be: Given sentence + , (comma) + shall we +?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D95A9-AA12-420D-B360-E9EBD1321F79}"/>
              </a:ext>
            </a:extLst>
          </p:cNvPr>
          <p:cNvSpPr/>
          <p:nvPr/>
        </p:nvSpPr>
        <p:spPr>
          <a:xfrm>
            <a:off x="1241874" y="715896"/>
            <a:ext cx="8262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Bodoni MT Black" panose="02070A03080606020203" pitchFamily="18" charset="0"/>
              </a:rPr>
              <a:t>(a) Let us plant trees, </a:t>
            </a:r>
            <a:r>
              <a:rPr lang="en-US" sz="2000" b="1" i="1" u="sng" dirty="0">
                <a:solidFill>
                  <a:srgbClr val="00B050"/>
                </a:solidFill>
                <a:latin typeface="Bodoni MT Black" panose="02070A03080606020203" pitchFamily="18" charset="0"/>
              </a:rPr>
              <a:t>shall we</a:t>
            </a:r>
            <a:r>
              <a:rPr lang="en-US" sz="2000" b="1" i="1" dirty="0">
                <a:solidFill>
                  <a:srgbClr val="00B050"/>
                </a:solidFill>
                <a:latin typeface="Bodoni MT Black" panose="02070A03080606020203" pitchFamily="18" charset="0"/>
              </a:rPr>
              <a:t>?  </a:t>
            </a:r>
            <a:r>
              <a:rPr lang="en-US" sz="2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(b) Let’s go out, </a:t>
            </a:r>
            <a:r>
              <a:rPr lang="en-US" sz="2000" b="1" i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shall we?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DE3E1A-ABFF-412A-90C6-55F5169D3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6007"/>
            <a:ext cx="9827533" cy="5256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A0155-7C72-48EC-9763-25F9AFF3FA00}"/>
              </a:ext>
            </a:extLst>
          </p:cNvPr>
          <p:cNvSpPr txBox="1"/>
          <p:nvPr/>
        </p:nvSpPr>
        <p:spPr>
          <a:xfrm>
            <a:off x="4590099" y="146897"/>
            <a:ext cx="289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odoni MT Black" panose="02070A03080606020203" pitchFamily="18" charset="0"/>
              </a:rPr>
              <a:t>Introducing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B56E7-24C1-4B32-8A35-642CB888B1C6}"/>
              </a:ext>
            </a:extLst>
          </p:cNvPr>
          <p:cNvSpPr txBox="1"/>
          <p:nvPr/>
        </p:nvSpPr>
        <p:spPr>
          <a:xfrm>
            <a:off x="1248365" y="2429835"/>
            <a:ext cx="5152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Saiful Islam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Bagbari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Chowbaria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Tangail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E82BE-7C41-4539-BF16-06776175B490}"/>
              </a:ext>
            </a:extLst>
          </p:cNvPr>
          <p:cNvSpPr txBox="1"/>
          <p:nvPr/>
        </p:nvSpPr>
        <p:spPr>
          <a:xfrm>
            <a:off x="6858000" y="2395968"/>
            <a:ext cx="4190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9-10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2</a:t>
            </a:r>
            <a:r>
              <a:rPr lang="en-US" sz="2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09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Tag question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01-12-2020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82EE3-09EF-4F53-B500-B2492F0FB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3" y="82771"/>
            <a:ext cx="1843777" cy="1650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57E201-06D6-4750-909E-25CAD9A11A47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F0C80-A89E-4411-B92E-074ED4E8D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223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DD35F-137A-4C42-83A1-0E0A96AA5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69" y="0"/>
            <a:ext cx="128223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A2C56-ECD9-4F07-A785-343997E46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3229" y="1271760"/>
            <a:ext cx="1089559" cy="9366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D14A82-A892-4DF0-9971-495242BA6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8902" y="-69158"/>
            <a:ext cx="2269066" cy="2633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5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2953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1400" y="-7"/>
            <a:ext cx="1165632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817223" y="6567838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C8098-211D-4C37-9B12-DCEEEAF6A78A}"/>
              </a:ext>
            </a:extLst>
          </p:cNvPr>
          <p:cNvSpPr txBox="1"/>
          <p:nvPr/>
        </p:nvSpPr>
        <p:spPr>
          <a:xfrm>
            <a:off x="1142999" y="81242"/>
            <a:ext cx="10058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Bodoni MT Black" panose="02070A03080606020203" pitchFamily="18" charset="0"/>
              </a:rPr>
              <a:t>If there is ‘please or kindly’ in the imperative sentence, the structure will be: Given sentence + , (comma) + won’t you?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4C3FF-E5A0-4EB2-BD77-2B36C88779EA}"/>
              </a:ext>
            </a:extLst>
          </p:cNvPr>
          <p:cNvSpPr txBox="1"/>
          <p:nvPr/>
        </p:nvSpPr>
        <p:spPr>
          <a:xfrm>
            <a:off x="838200" y="766639"/>
            <a:ext cx="1021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Bodoni MT Black" panose="02070A03080606020203" pitchFamily="18" charset="0"/>
              </a:rPr>
              <a:t>Please, call in a doctor, </a:t>
            </a:r>
            <a:r>
              <a:rPr lang="en-US" sz="2000" b="1" i="1" u="sng" dirty="0">
                <a:solidFill>
                  <a:schemeClr val="accent2"/>
                </a:solidFill>
                <a:latin typeface="Bodoni MT Black" panose="02070A03080606020203" pitchFamily="18" charset="0"/>
              </a:rPr>
              <a:t>won’t you? </a:t>
            </a:r>
            <a:r>
              <a:rPr lang="en-US" sz="2000" b="1" i="1" dirty="0">
                <a:solidFill>
                  <a:schemeClr val="accent2"/>
                </a:solidFill>
                <a:latin typeface="Bodoni MT Black" panose="02070A03080606020203" pitchFamily="18" charset="0"/>
              </a:rPr>
              <a:t>(b) Kindly, lend me your book, </a:t>
            </a:r>
            <a:r>
              <a:rPr lang="en-US" sz="2000" b="1" i="1" u="sng" dirty="0">
                <a:solidFill>
                  <a:schemeClr val="accent2"/>
                </a:solidFill>
                <a:latin typeface="Bodoni MT Black" panose="02070A03080606020203" pitchFamily="18" charset="0"/>
              </a:rPr>
              <a:t>won’t you?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DA17D-C1EB-43B3-BDE5-E2FE56E98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12302"/>
            <a:ext cx="10210799" cy="4840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4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3964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0399" y="-6"/>
            <a:ext cx="1396498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143000" y="228600"/>
            <a:ext cx="998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If the subject is ‘Man’ and it refers to the man kind then  the structure will be: Given sentence +comma(,) + plural form of verb+ </a:t>
            </a:r>
            <a:r>
              <a:rPr lang="en-US" sz="2000" b="1" i="1" dirty="0" err="1"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latin typeface="Bodoni MT Black" panose="02070A03080606020203" pitchFamily="18" charset="0"/>
              </a:rPr>
              <a:t> (in case of affirmative sentence)+ they+ question mark (?)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BFFD9-7C41-4FD5-9C80-796A8C4F4218}"/>
              </a:ext>
            </a:extLst>
          </p:cNvPr>
          <p:cNvSpPr txBox="1"/>
          <p:nvPr/>
        </p:nvSpPr>
        <p:spPr>
          <a:xfrm>
            <a:off x="1915037" y="66521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C2EB0-AF34-4176-8D37-1ADB6BAC5ECC}"/>
              </a:ext>
            </a:extLst>
          </p:cNvPr>
          <p:cNvSpPr txBox="1"/>
          <p:nvPr/>
        </p:nvSpPr>
        <p:spPr>
          <a:xfrm>
            <a:off x="1159932" y="1238717"/>
            <a:ext cx="960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Man is a social being, aren't they? (b) Man helps each other, don't they?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EDF11-097A-4185-8D8E-4C1E9C96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2" y="1608050"/>
            <a:ext cx="9745133" cy="4959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3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3964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0399" y="-6"/>
            <a:ext cx="1396498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8AC47-4AE1-49F7-893A-8D1E20B8DC95}"/>
              </a:ext>
            </a:extLst>
          </p:cNvPr>
          <p:cNvSpPr txBox="1"/>
          <p:nvPr/>
        </p:nvSpPr>
        <p:spPr>
          <a:xfrm>
            <a:off x="1104900" y="87875"/>
            <a:ext cx="992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If the subject is ‘Man’ and it refers to the man kind then  the structure will be: Given sentence +comma(,) + plural form of verb+ (in case of negative sentence)+ they+ question mark (?)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53EF5-6E0A-44B2-A0CB-C10B26CA6E1D}"/>
              </a:ext>
            </a:extLst>
          </p:cNvPr>
          <p:cNvSpPr txBox="1"/>
          <p:nvPr/>
        </p:nvSpPr>
        <p:spPr>
          <a:xfrm>
            <a:off x="1110027" y="1483960"/>
            <a:ext cx="960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Man can not live alone, can they? (b) Man does not live long, do they?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9439BC-E248-48BD-B3CC-2B6E062AF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00" y="2026867"/>
            <a:ext cx="9783288" cy="4472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2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1429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47901" y="-7"/>
            <a:ext cx="1268996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2590800" y="3009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How to tag Exclamatory 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68803-B10C-4BD2-8604-E97A8D97DBEA}"/>
              </a:ext>
            </a:extLst>
          </p:cNvPr>
          <p:cNvSpPr txBox="1"/>
          <p:nvPr/>
        </p:nvSpPr>
        <p:spPr>
          <a:xfrm>
            <a:off x="1915037" y="66521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6723A-1C64-49D9-97C1-8AEA26EB66E3}"/>
              </a:ext>
            </a:extLst>
          </p:cNvPr>
          <p:cNvSpPr txBox="1"/>
          <p:nvPr/>
        </p:nvSpPr>
        <p:spPr>
          <a:xfrm>
            <a:off x="1244100" y="445929"/>
            <a:ext cx="966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Incase of exclamatory sentence the structure will be: Given sentence + comma (,) + verb </a:t>
            </a:r>
            <a:r>
              <a:rPr lang="en-US" sz="2000" b="1" i="1" dirty="0" err="1"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latin typeface="Bodoni MT Black" panose="02070A03080606020203" pitchFamily="18" charset="0"/>
              </a:rPr>
              <a:t> +subject question mark (?)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1C813-AA8B-433D-8F57-E33BD395C407}"/>
              </a:ext>
            </a:extLst>
          </p:cNvPr>
          <p:cNvSpPr txBox="1"/>
          <p:nvPr/>
        </p:nvSpPr>
        <p:spPr>
          <a:xfrm>
            <a:off x="857152" y="1092260"/>
            <a:ext cx="1007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(a) How sweetly they dunce, don’t they? (b) What a fool he is, is </a:t>
            </a:r>
            <a:r>
              <a:rPr lang="en-US" sz="2000" b="1" i="1" dirty="0" err="1"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latin typeface="Bodoni MT Black" panose="02070A03080606020203" pitchFamily="18" charset="0"/>
              </a:rPr>
              <a:t> he?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14CDF-D3E1-42C3-8542-915AA158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599751"/>
            <a:ext cx="10071798" cy="505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961C66-4DEA-4C93-B204-D1D694EF5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76867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01F81-2165-4079-A810-0F7B61B5F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54448" y="-2"/>
            <a:ext cx="1176867" cy="6857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D46067-0FF0-433E-889C-DFCAD22580FE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3B359-48CD-4E30-A182-8683F7F80D9F}"/>
              </a:ext>
            </a:extLst>
          </p:cNvPr>
          <p:cNvSpPr txBox="1"/>
          <p:nvPr/>
        </p:nvSpPr>
        <p:spPr>
          <a:xfrm>
            <a:off x="1052682" y="-21759"/>
            <a:ext cx="1008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Seldom, little, few, barely, hardly, rare, rarely, never, scarcely, few and far between – are negative. So, their tag will be positive.</a:t>
            </a:r>
          </a:p>
          <a:p>
            <a:r>
              <a:rPr lang="en-US" b="1" i="1" dirty="0">
                <a:latin typeface="Bodoni MT Black" panose="02070A03080606020203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Structure: Given statement + , + auxiliary verb/ do/does/ did ( according to their usages).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0F3F1-3C03-4B3A-8DF5-45DC83BF4006}"/>
              </a:ext>
            </a:extLst>
          </p:cNvPr>
          <p:cNvSpPr txBox="1"/>
          <p:nvPr/>
        </p:nvSpPr>
        <p:spPr>
          <a:xfrm>
            <a:off x="1176867" y="1034523"/>
            <a:ext cx="933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He can hardly walk, </a:t>
            </a:r>
            <a:r>
              <a:rPr lang="en-US" b="1" i="1" u="sng" dirty="0">
                <a:latin typeface="Bodoni MT Black" panose="02070A03080606020203" pitchFamily="18" charset="0"/>
              </a:rPr>
              <a:t>can he? (b) A barking dog seldom bites, does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B8BFA-7F04-463F-A154-35083DAD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" y="1473199"/>
            <a:ext cx="9853780" cy="5026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3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982135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25381" y="-7"/>
            <a:ext cx="991515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3148A-D705-43AA-9037-DBDDB00E3C54}"/>
              </a:ext>
            </a:extLst>
          </p:cNvPr>
          <p:cNvSpPr txBox="1"/>
          <p:nvPr/>
        </p:nvSpPr>
        <p:spPr>
          <a:xfrm>
            <a:off x="1100668" y="-21759"/>
            <a:ext cx="985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If the subject is ‘there’ then the structure will be: Given sentence + comma (,)  verb+ 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( if the sentence is affirmative) + there +?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623F0-A8D2-4ECE-B5D3-D20419DF8840}"/>
              </a:ext>
            </a:extLst>
          </p:cNvPr>
          <p:cNvSpPr txBox="1"/>
          <p:nvPr/>
        </p:nvSpPr>
        <p:spPr>
          <a:xfrm>
            <a:off x="526836" y="576804"/>
            <a:ext cx="110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There is a pond in the village, is 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there? (b)  There lived a farmer, did 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there?</a:t>
            </a:r>
            <a:endParaRPr lang="en-US" b="1" i="1" u="sng" dirty="0"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71E4C-E319-4A98-9E84-E720C13550C7}"/>
              </a:ext>
            </a:extLst>
          </p:cNvPr>
          <p:cNvSpPr txBox="1"/>
          <p:nvPr/>
        </p:nvSpPr>
        <p:spPr>
          <a:xfrm>
            <a:off x="682986" y="916204"/>
            <a:ext cx="985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If the subject is ‘there’ then the structure will be: Given sentence + comma (,)  verb+  ( if the sentence is negative) + there +?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E7301-DE56-4F30-B5DB-9481752CFC4D}"/>
              </a:ext>
            </a:extLst>
          </p:cNvPr>
          <p:cNvSpPr txBox="1"/>
          <p:nvPr/>
        </p:nvSpPr>
        <p:spPr>
          <a:xfrm>
            <a:off x="682986" y="1434338"/>
            <a:ext cx="412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There is no ghost, is there? </a:t>
            </a:r>
            <a:endParaRPr lang="en-US" b="1" i="1" u="sng" dirty="0">
              <a:latin typeface="Bodoni MT Black" panose="02070A030806060202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1A4BB-ECC3-466B-A831-8A99FA626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5" y="1803670"/>
            <a:ext cx="10395645" cy="4696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3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8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3964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0399" y="-6"/>
            <a:ext cx="1396498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218699" y="6567838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FBBD4-BA40-4B88-A3D9-D57C1C3EE976}"/>
              </a:ext>
            </a:extLst>
          </p:cNvPr>
          <p:cNvSpPr txBox="1"/>
          <p:nvPr/>
        </p:nvSpPr>
        <p:spPr>
          <a:xfrm>
            <a:off x="949686" y="228600"/>
            <a:ext cx="1002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When the subject is ‘I’ and verb 'am’ then the structure will be: Given sentence + comma (,)  are 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( if the sentence is affirmative) + I +?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98EB7-5432-48F1-90E6-D032222AB994}"/>
              </a:ext>
            </a:extLst>
          </p:cNvPr>
          <p:cNvSpPr txBox="1"/>
          <p:nvPr/>
        </p:nvSpPr>
        <p:spPr>
          <a:xfrm>
            <a:off x="1154862" y="806806"/>
            <a:ext cx="354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I am student, aren't I?</a:t>
            </a:r>
            <a:endParaRPr lang="en-US" b="1" i="1" u="sng" dirty="0">
              <a:latin typeface="Bodoni MT Black" panose="02070A030806060202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09950-B171-4F47-80AE-832B22F3E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2" y="1176138"/>
            <a:ext cx="10050735" cy="537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157"/>
            <a:ext cx="1396499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0399" y="-6"/>
            <a:ext cx="1396498" cy="6844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093ED-6D7A-4ADA-953F-A088C3CAE50E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80DA5-65A2-468C-804B-13AFE51F0A64}"/>
              </a:ext>
            </a:extLst>
          </p:cNvPr>
          <p:cNvSpPr txBox="1"/>
          <p:nvPr/>
        </p:nvSpPr>
        <p:spPr>
          <a:xfrm>
            <a:off x="995292" y="106642"/>
            <a:ext cx="1002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When the subject is ‘I’ and verb 'am’ then the structure will be: Given sentence + comma (,)  am ( if the sentence is negative) + I +?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52F99-1491-4910-B2BF-C2A5239DB884}"/>
              </a:ext>
            </a:extLst>
          </p:cNvPr>
          <p:cNvSpPr txBox="1"/>
          <p:nvPr/>
        </p:nvSpPr>
        <p:spPr>
          <a:xfrm>
            <a:off x="1269498" y="765928"/>
            <a:ext cx="830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I am not happy, am I? (b) I am not playing cricket, am I ?</a:t>
            </a:r>
            <a:endParaRPr lang="en-US" b="1" i="1" u="sng" dirty="0">
              <a:latin typeface="Bodoni MT Black" panose="02070A030806060202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44E36-FE59-4EC5-9D80-FBCAFBB46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98" y="1219199"/>
            <a:ext cx="9774307" cy="528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5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678895-2329-4D22-8148-FC8A373E10D5}"/>
              </a:ext>
            </a:extLst>
          </p:cNvPr>
          <p:cNvSpPr/>
          <p:nvPr/>
        </p:nvSpPr>
        <p:spPr>
          <a:xfrm>
            <a:off x="3029824" y="122879"/>
            <a:ext cx="4276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Individual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EF59C-F3FE-4C01-B42F-92FCC930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34" y="114412"/>
            <a:ext cx="1896033" cy="1798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EF7CD7-A6C7-4EC9-8484-E1E61E98E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0551" cy="6844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A68EF0-6617-43CD-B70B-F9FB6965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03006" y="-4"/>
            <a:ext cx="1613893" cy="6844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CB07EC-DE4E-4CA1-873A-1EA5354A371C}"/>
              </a:ext>
            </a:extLst>
          </p:cNvPr>
          <p:cNvSpPr txBox="1"/>
          <p:nvPr/>
        </p:nvSpPr>
        <p:spPr>
          <a:xfrm>
            <a:off x="1371600" y="2209800"/>
            <a:ext cx="923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What do you mean by tag question? Give at least two examples.</a:t>
            </a:r>
            <a:endParaRPr lang="en-US" sz="2000" b="1" i="1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CF5C6-11B4-410C-9533-B20DFF3A4136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360B7-68DD-40D3-8EF6-1BF50D362699}"/>
              </a:ext>
            </a:extLst>
          </p:cNvPr>
          <p:cNvSpPr txBox="1"/>
          <p:nvPr/>
        </p:nvSpPr>
        <p:spPr>
          <a:xfrm>
            <a:off x="1588995" y="2979010"/>
            <a:ext cx="876192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Bodoni MT Black" panose="02070A03080606020203" pitchFamily="18" charset="0"/>
              </a:rPr>
              <a:t>Answer: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A tag question is a question that is used at the end of a statement to get the support from the listeners.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Example: (a) We are Bangladeshi, aren’t we? (b) Bangladesh got freedom in 1971, didn’t she?</a:t>
            </a:r>
          </a:p>
        </p:txBody>
      </p:sp>
    </p:spTree>
    <p:extLst>
      <p:ext uri="{BB962C8B-B14F-4D97-AF65-F5344CB8AC3E}">
        <p14:creationId xmlns:p14="http://schemas.microsoft.com/office/powerpoint/2010/main" val="14323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4CD53-F84E-483C-9D0D-BBCF71B9BC7C}"/>
              </a:ext>
            </a:extLst>
          </p:cNvPr>
          <p:cNvSpPr txBox="1"/>
          <p:nvPr/>
        </p:nvSpPr>
        <p:spPr>
          <a:xfrm>
            <a:off x="3962400" y="169333"/>
            <a:ext cx="281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Pair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2A742-7A2F-4631-B267-2E123403B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69" y="203200"/>
            <a:ext cx="2147888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4DF9E-E832-4A54-A7FD-8F45FE5C7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81302" y="2781302"/>
            <a:ext cx="6858001" cy="1295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472419-299F-4D0C-8CF7-DF897F5A4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5298" y="2781295"/>
            <a:ext cx="6858006" cy="1295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CC36C-B51A-49FE-ABC9-3DF8095603CE}"/>
              </a:ext>
            </a:extLst>
          </p:cNvPr>
          <p:cNvSpPr txBox="1"/>
          <p:nvPr/>
        </p:nvSpPr>
        <p:spPr>
          <a:xfrm>
            <a:off x="952500" y="2076450"/>
            <a:ext cx="10287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Add tag question of the following sentences:</a:t>
            </a:r>
          </a:p>
          <a:p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Karim is a boy of class five. He goes to school everyday. He does not make a noise in the class. That is why every teacher loves him very much. One day he will be a great person of the country.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40597-1896-4887-80A3-6E72FF194360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</p:spTree>
    <p:extLst>
      <p:ext uri="{BB962C8B-B14F-4D97-AF65-F5344CB8AC3E}">
        <p14:creationId xmlns:p14="http://schemas.microsoft.com/office/powerpoint/2010/main" val="36151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1DB07-D085-44A3-B2D0-1C1AA40B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"/>
            <a:ext cx="1126066" cy="6866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61CB3-4E52-44F0-B4DB-D65745582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63133" cy="6866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A96D1E-9DE7-4D90-B5D3-02114835C869}"/>
              </a:ext>
            </a:extLst>
          </p:cNvPr>
          <p:cNvSpPr txBox="1"/>
          <p:nvPr/>
        </p:nvSpPr>
        <p:spPr>
          <a:xfrm>
            <a:off x="1710604" y="6563193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7A010-D459-482E-B8B0-747B5FE9FDEC}"/>
              </a:ext>
            </a:extLst>
          </p:cNvPr>
          <p:cNvSpPr txBox="1"/>
          <p:nvPr/>
        </p:nvSpPr>
        <p:spPr>
          <a:xfrm>
            <a:off x="3417889" y="45049"/>
            <a:ext cx="54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Look at the following sentences.</a:t>
            </a:r>
            <a:endParaRPr lang="en-US" sz="2400" b="1" i="1" u="sng" dirty="0">
              <a:latin typeface="Bodoni MT Black" panose="02070A0308060602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24A7-FBD7-4F79-A3B6-E670AA517522}"/>
              </a:ext>
            </a:extLst>
          </p:cNvPr>
          <p:cNvSpPr txBox="1"/>
          <p:nvPr/>
        </p:nvSpPr>
        <p:spPr>
          <a:xfrm>
            <a:off x="1627729" y="443585"/>
            <a:ext cx="507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They are planting trees, are 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they?</a:t>
            </a:r>
            <a:endParaRPr lang="en-US" b="1" i="1" u="sng" dirty="0">
              <a:latin typeface="Bodoni MT Black" panose="02070A030806060202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1BDD6-B489-4CD9-AFD3-1EC7D906F2C6}"/>
              </a:ext>
            </a:extLst>
          </p:cNvPr>
          <p:cNvSpPr txBox="1"/>
          <p:nvPr/>
        </p:nvSpPr>
        <p:spPr>
          <a:xfrm>
            <a:off x="1379914" y="715335"/>
            <a:ext cx="589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The poor live from hand to mouth, </a:t>
            </a:r>
            <a:r>
              <a:rPr lang="en-US" b="1" i="1" u="sng" dirty="0">
                <a:latin typeface="Bodoni MT Black" panose="02070A03080606020203" pitchFamily="18" charset="0"/>
              </a:rPr>
              <a:t>don’t they</a:t>
            </a:r>
            <a:r>
              <a:rPr lang="en-US" b="1" i="1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12502-D10A-4392-B0E6-13D154A52147}"/>
              </a:ext>
            </a:extLst>
          </p:cNvPr>
          <p:cNvSpPr txBox="1"/>
          <p:nvPr/>
        </p:nvSpPr>
        <p:spPr>
          <a:xfrm>
            <a:off x="1413781" y="987085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You are a student of class nine, </a:t>
            </a:r>
            <a:r>
              <a:rPr lang="en-US" b="1" i="1" u="sng" dirty="0">
                <a:latin typeface="Bodoni MT Black" panose="02070A03080606020203" pitchFamily="18" charset="0"/>
              </a:rPr>
              <a:t>aren’t you?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C0C28-6A68-4B18-AB53-69898E9D0C86}"/>
              </a:ext>
            </a:extLst>
          </p:cNvPr>
          <p:cNvSpPr txBox="1"/>
          <p:nvPr/>
        </p:nvSpPr>
        <p:spPr>
          <a:xfrm>
            <a:off x="2577413" y="5856480"/>
            <a:ext cx="412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What are these examples?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C33E9-8CA5-4032-928B-DFDDB66AABC1}"/>
              </a:ext>
            </a:extLst>
          </p:cNvPr>
          <p:cNvSpPr txBox="1"/>
          <p:nvPr/>
        </p:nvSpPr>
        <p:spPr>
          <a:xfrm>
            <a:off x="2514600" y="6147532"/>
            <a:ext cx="589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These are the examples of tag questions.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B1315-8375-4315-BCC8-F1E175373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9" y="1501908"/>
            <a:ext cx="9666341" cy="4339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23056-8E10-4724-AA1D-81BB82826D30}"/>
              </a:ext>
            </a:extLst>
          </p:cNvPr>
          <p:cNvSpPr txBox="1"/>
          <p:nvPr/>
        </p:nvSpPr>
        <p:spPr>
          <a:xfrm>
            <a:off x="3830321" y="2490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Group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E7687-C5F0-4FEC-B5D1-789AD270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4" y="126799"/>
            <a:ext cx="1617937" cy="1421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F8C09-AA60-446D-8162-2308BD1B6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33786" cy="6844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2C7AE-C3E7-464B-84F8-319A9CF09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8591" y="-5"/>
            <a:ext cx="1318307" cy="6844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28F476-F2AB-486D-87FA-D354D452939B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2E35D-7451-431D-A8E1-697CAB8E09F9}"/>
              </a:ext>
            </a:extLst>
          </p:cNvPr>
          <p:cNvSpPr txBox="1"/>
          <p:nvPr/>
        </p:nvSpPr>
        <p:spPr>
          <a:xfrm>
            <a:off x="2016426" y="792122"/>
            <a:ext cx="560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Write five rules of tag questions.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52D38-52BC-4444-9B69-78D6C7C09890}"/>
              </a:ext>
            </a:extLst>
          </p:cNvPr>
          <p:cNvSpPr txBox="1"/>
          <p:nvPr/>
        </p:nvSpPr>
        <p:spPr>
          <a:xfrm>
            <a:off x="1321149" y="1568297"/>
            <a:ext cx="911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(1) If the sentence is positive, the structure is: Given sentence + , + verb +</a:t>
            </a:r>
            <a:r>
              <a:rPr lang="en-US" sz="2000" b="1" i="1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 + subject (pronoun form) + (question mark)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3239-D031-44AE-A764-498122845ED8}"/>
              </a:ext>
            </a:extLst>
          </p:cNvPr>
          <p:cNvSpPr txBox="1"/>
          <p:nvPr/>
        </p:nvSpPr>
        <p:spPr>
          <a:xfrm>
            <a:off x="1321150" y="2292275"/>
            <a:ext cx="842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(2) If the sentence is positive, the structure is: Given sentence +, + do/does/did +</a:t>
            </a:r>
            <a:r>
              <a:rPr lang="en-US" b="1" i="1" dirty="0" err="1"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latin typeface="Bodoni MT Black" panose="02070A03080606020203" pitchFamily="18" charset="0"/>
              </a:rPr>
              <a:t> + subject (pronoun form) + (question mark)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9E1E6-91A9-434E-BDE2-3CF6E2D21039}"/>
              </a:ext>
            </a:extLst>
          </p:cNvPr>
          <p:cNvSpPr txBox="1"/>
          <p:nvPr/>
        </p:nvSpPr>
        <p:spPr>
          <a:xfrm>
            <a:off x="1478946" y="3006953"/>
            <a:ext cx="888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(3) Incase of exclamatory sentence the structure will be: Given sentence + comma (,) + verb </a:t>
            </a:r>
            <a:r>
              <a:rPr lang="en-US" sz="2000" b="1" i="1" dirty="0" err="1">
                <a:solidFill>
                  <a:srgbClr val="FFC000"/>
                </a:solidFill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 +subject question mark (?)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D24A2-668B-4E46-A40A-B372C44795B9}"/>
              </a:ext>
            </a:extLst>
          </p:cNvPr>
          <p:cNvSpPr txBox="1"/>
          <p:nvPr/>
        </p:nvSpPr>
        <p:spPr>
          <a:xfrm>
            <a:off x="1604840" y="3714839"/>
            <a:ext cx="894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(4) If the subject is ‘Man’ and it refers to the man kind then  the structure will be: Given sentence +comma(,) + plural form of verb+ (in case of negative sentence)+ they+ question mark (?)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D66EF7-45EE-4313-B094-B1D705196A13}"/>
              </a:ext>
            </a:extLst>
          </p:cNvPr>
          <p:cNvSpPr txBox="1"/>
          <p:nvPr/>
        </p:nvSpPr>
        <p:spPr>
          <a:xfrm>
            <a:off x="1478947" y="5346054"/>
            <a:ext cx="887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(5) When the subject is ‘I’ and verb 'am’ then the structure will be: Given sentence + comma (,)  are </a:t>
            </a:r>
            <a:r>
              <a:rPr lang="en-US" b="1" i="1" dirty="0" err="1">
                <a:solidFill>
                  <a:srgbClr val="C00000"/>
                </a:solidFill>
                <a:latin typeface="Bodoni MT Black" panose="02070A03080606020203" pitchFamily="18" charset="0"/>
              </a:rPr>
              <a:t>n’t</a:t>
            </a:r>
            <a:r>
              <a:rPr lang="en-US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 ( if the sentence is affirmative) + I +?</a:t>
            </a:r>
            <a:endParaRPr lang="en-US" sz="2400" b="1" i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4CB02-15C1-4C15-9AA8-56AD956CE7CC}"/>
              </a:ext>
            </a:extLst>
          </p:cNvPr>
          <p:cNvSpPr txBox="1"/>
          <p:nvPr/>
        </p:nvSpPr>
        <p:spPr>
          <a:xfrm>
            <a:off x="4724400" y="1693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Evaluation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D227F-B359-4894-AE51-C061028AA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7599" cy="6841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BD863-2159-4293-B117-EE27166F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34" y="0"/>
            <a:ext cx="1202266" cy="68410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9C0688-B3DA-4D10-9351-BFF9EAD085D7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CEFD7-C434-43F7-8C40-4CEA462D8505}"/>
              </a:ext>
            </a:extLst>
          </p:cNvPr>
          <p:cNvSpPr txBox="1"/>
          <p:nvPr/>
        </p:nvSpPr>
        <p:spPr>
          <a:xfrm>
            <a:off x="1371600" y="914400"/>
            <a:ext cx="9339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Add tag question of the following sentences: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Mr. Kamal is an honest man,-------------?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Man is the best creation of Allah,------------------?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 How charming the scenery of  Rangamati is,----------?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Birds can not swim,--------------?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Let us drop the matter,--------------?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I am not lazy like you,---------?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Every body hates a liar,----------------?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There was little water in the jar,-------------?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Do not waste your time,------------?</a:t>
            </a:r>
          </a:p>
          <a:p>
            <a:pPr marL="342900" indent="-342900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</a:rPr>
              <a:t> Nobody likes him,------------?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CD660-3B82-4ED1-855A-987AA3C068C1}"/>
              </a:ext>
            </a:extLst>
          </p:cNvPr>
          <p:cNvSpPr txBox="1"/>
          <p:nvPr/>
        </p:nvSpPr>
        <p:spPr>
          <a:xfrm>
            <a:off x="5127014" y="45671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do they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5375E-BD1B-4F34-864C-787F72C24B70}"/>
              </a:ext>
            </a:extLst>
          </p:cNvPr>
          <p:cNvSpPr txBox="1"/>
          <p:nvPr/>
        </p:nvSpPr>
        <p:spPr>
          <a:xfrm>
            <a:off x="7077134" y="3757990"/>
            <a:ext cx="188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was there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5983-8E0B-41CB-9D45-3D26B15AE5AC}"/>
              </a:ext>
            </a:extLst>
          </p:cNvPr>
          <p:cNvSpPr txBox="1"/>
          <p:nvPr/>
        </p:nvSpPr>
        <p:spPr>
          <a:xfrm>
            <a:off x="5881440" y="3398122"/>
            <a:ext cx="188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don’t they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68C58-BE1C-4280-8467-C877BECF896D}"/>
              </a:ext>
            </a:extLst>
          </p:cNvPr>
          <p:cNvSpPr txBox="1"/>
          <p:nvPr/>
        </p:nvSpPr>
        <p:spPr>
          <a:xfrm>
            <a:off x="5635014" y="3070633"/>
            <a:ext cx="111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am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14E56-F860-400E-8EAF-52D1C3F57AD4}"/>
              </a:ext>
            </a:extLst>
          </p:cNvPr>
          <p:cNvSpPr txBox="1"/>
          <p:nvPr/>
        </p:nvSpPr>
        <p:spPr>
          <a:xfrm>
            <a:off x="5682028" y="2743144"/>
            <a:ext cx="173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shall we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0A8E4-4551-442E-A141-5163540E8445}"/>
              </a:ext>
            </a:extLst>
          </p:cNvPr>
          <p:cNvSpPr txBox="1"/>
          <p:nvPr/>
        </p:nvSpPr>
        <p:spPr>
          <a:xfrm>
            <a:off x="6651014" y="11875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isn’t 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1C5C0-783A-4260-B742-5343F4553F9E}"/>
              </a:ext>
            </a:extLst>
          </p:cNvPr>
          <p:cNvSpPr txBox="1"/>
          <p:nvPr/>
        </p:nvSpPr>
        <p:spPr>
          <a:xfrm>
            <a:off x="5190961" y="2281479"/>
            <a:ext cx="184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can they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D44E7-A68B-4830-8AB9-1C49723D7848}"/>
              </a:ext>
            </a:extLst>
          </p:cNvPr>
          <p:cNvSpPr txBox="1"/>
          <p:nvPr/>
        </p:nvSpPr>
        <p:spPr>
          <a:xfrm>
            <a:off x="9220200" y="1981200"/>
            <a:ext cx="133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isn’t 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1E9966-81DB-46BF-BB4C-5F39BA0ED00B}"/>
              </a:ext>
            </a:extLst>
          </p:cNvPr>
          <p:cNvSpPr txBox="1"/>
          <p:nvPr/>
        </p:nvSpPr>
        <p:spPr>
          <a:xfrm>
            <a:off x="7290695" y="1649190"/>
            <a:ext cx="21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aren’t they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5010C-D7FE-405D-9D49-29F83B6C8924}"/>
              </a:ext>
            </a:extLst>
          </p:cNvPr>
          <p:cNvSpPr txBox="1"/>
          <p:nvPr/>
        </p:nvSpPr>
        <p:spPr>
          <a:xfrm>
            <a:off x="5690495" y="4173519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will you</a:t>
            </a:r>
          </a:p>
        </p:txBody>
      </p:sp>
    </p:spTree>
    <p:extLst>
      <p:ext uri="{BB962C8B-B14F-4D97-AF65-F5344CB8AC3E}">
        <p14:creationId xmlns:p14="http://schemas.microsoft.com/office/powerpoint/2010/main" val="4163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  <p:bldP spid="4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4CB02-15C1-4C15-9AA8-56AD956CE7CC}"/>
              </a:ext>
            </a:extLst>
          </p:cNvPr>
          <p:cNvSpPr txBox="1"/>
          <p:nvPr/>
        </p:nvSpPr>
        <p:spPr>
          <a:xfrm>
            <a:off x="3572934" y="323447"/>
            <a:ext cx="2490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Home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FDA25-4C4D-49CC-9CEA-364E4FB5A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62" y="115789"/>
            <a:ext cx="155289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90474-B104-4983-A08F-6EEEFB039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4502" y="0"/>
            <a:ext cx="155749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6502A9-12F2-487E-8459-207B6C847A86}"/>
              </a:ext>
            </a:extLst>
          </p:cNvPr>
          <p:cNvSpPr/>
          <p:nvPr/>
        </p:nvSpPr>
        <p:spPr>
          <a:xfrm>
            <a:off x="6489700" y="2096988"/>
            <a:ext cx="2514600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8E412-7B6F-4452-AC5D-30BB0C39D7BF}"/>
              </a:ext>
            </a:extLst>
          </p:cNvPr>
          <p:cNvSpPr/>
          <p:nvPr/>
        </p:nvSpPr>
        <p:spPr>
          <a:xfrm>
            <a:off x="7532595" y="3042679"/>
            <a:ext cx="395368" cy="103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1BE7B-9EBC-4683-B463-520E54B9DCFE}"/>
              </a:ext>
            </a:extLst>
          </p:cNvPr>
          <p:cNvSpPr/>
          <p:nvPr/>
        </p:nvSpPr>
        <p:spPr>
          <a:xfrm>
            <a:off x="7747000" y="3316189"/>
            <a:ext cx="200212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C0EBE6-4050-41B4-B024-725609E6AE2A}"/>
              </a:ext>
            </a:extLst>
          </p:cNvPr>
          <p:cNvSpPr/>
          <p:nvPr/>
        </p:nvSpPr>
        <p:spPr>
          <a:xfrm>
            <a:off x="5966634" y="4078188"/>
            <a:ext cx="3505200" cy="143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D693E4-BDC4-4287-B379-8260645FFBBB}"/>
              </a:ext>
            </a:extLst>
          </p:cNvPr>
          <p:cNvSpPr/>
          <p:nvPr/>
        </p:nvSpPr>
        <p:spPr>
          <a:xfrm>
            <a:off x="8266001" y="2438600"/>
            <a:ext cx="543112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2D6826-B535-4CCA-9677-2A64D8FC64E4}"/>
              </a:ext>
            </a:extLst>
          </p:cNvPr>
          <p:cNvSpPr/>
          <p:nvPr/>
        </p:nvSpPr>
        <p:spPr>
          <a:xfrm>
            <a:off x="6721290" y="2455333"/>
            <a:ext cx="543112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C471E5-3DFC-4451-AF7E-C6436355ACE6}"/>
              </a:ext>
            </a:extLst>
          </p:cNvPr>
          <p:cNvCxnSpPr>
            <a:cxnSpLocks/>
          </p:cNvCxnSpPr>
          <p:nvPr/>
        </p:nvCxnSpPr>
        <p:spPr>
          <a:xfrm>
            <a:off x="8501156" y="2433079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8A30B5-0829-4BAF-91B8-98623BDACA1D}"/>
              </a:ext>
            </a:extLst>
          </p:cNvPr>
          <p:cNvCxnSpPr>
            <a:cxnSpLocks/>
          </p:cNvCxnSpPr>
          <p:nvPr/>
        </p:nvCxnSpPr>
        <p:spPr>
          <a:xfrm>
            <a:off x="8266001" y="2760133"/>
            <a:ext cx="543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B6FBC8-B68A-4CD4-917C-E3F1F57FBECE}"/>
              </a:ext>
            </a:extLst>
          </p:cNvPr>
          <p:cNvCxnSpPr>
            <a:cxnSpLocks/>
          </p:cNvCxnSpPr>
          <p:nvPr/>
        </p:nvCxnSpPr>
        <p:spPr>
          <a:xfrm>
            <a:off x="6975911" y="2433079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177975-6D44-4892-A72A-383A2846C822}"/>
              </a:ext>
            </a:extLst>
          </p:cNvPr>
          <p:cNvCxnSpPr>
            <a:cxnSpLocks/>
          </p:cNvCxnSpPr>
          <p:nvPr/>
        </p:nvCxnSpPr>
        <p:spPr>
          <a:xfrm>
            <a:off x="6705600" y="2760133"/>
            <a:ext cx="543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9405EC6-B980-4677-9EB0-D73F005B4176}"/>
              </a:ext>
            </a:extLst>
          </p:cNvPr>
          <p:cNvSpPr/>
          <p:nvPr/>
        </p:nvSpPr>
        <p:spPr>
          <a:xfrm>
            <a:off x="8772712" y="882390"/>
            <a:ext cx="241922" cy="10943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58767C3-53F3-4E22-9499-83B9EE2B379D}"/>
              </a:ext>
            </a:extLst>
          </p:cNvPr>
          <p:cNvSpPr/>
          <p:nvPr/>
        </p:nvSpPr>
        <p:spPr>
          <a:xfrm>
            <a:off x="5977466" y="882391"/>
            <a:ext cx="3505200" cy="1441510"/>
          </a:xfrm>
          <a:prstGeom prst="triangle">
            <a:avLst>
              <a:gd name="adj" fmla="val 5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599FCB-42C2-4D4A-8C58-FB4F28A8DA77}"/>
              </a:ext>
            </a:extLst>
          </p:cNvPr>
          <p:cNvSpPr/>
          <p:nvPr/>
        </p:nvSpPr>
        <p:spPr>
          <a:xfrm>
            <a:off x="8619067" y="186267"/>
            <a:ext cx="254000" cy="524933"/>
          </a:xfrm>
          <a:custGeom>
            <a:avLst/>
            <a:gdLst>
              <a:gd name="connsiteX0" fmla="*/ 135466 w 254000"/>
              <a:gd name="connsiteY0" fmla="*/ 524933 h 524933"/>
              <a:gd name="connsiteX1" fmla="*/ 220133 w 254000"/>
              <a:gd name="connsiteY1" fmla="*/ 457200 h 524933"/>
              <a:gd name="connsiteX2" fmla="*/ 254000 w 254000"/>
              <a:gd name="connsiteY2" fmla="*/ 338666 h 524933"/>
              <a:gd name="connsiteX3" fmla="*/ 237066 w 254000"/>
              <a:gd name="connsiteY3" fmla="*/ 254000 h 524933"/>
              <a:gd name="connsiteX4" fmla="*/ 186266 w 254000"/>
              <a:gd name="connsiteY4" fmla="*/ 237066 h 524933"/>
              <a:gd name="connsiteX5" fmla="*/ 101600 w 254000"/>
              <a:gd name="connsiteY5" fmla="*/ 220133 h 524933"/>
              <a:gd name="connsiteX6" fmla="*/ 33866 w 254000"/>
              <a:gd name="connsiteY6" fmla="*/ 203200 h 524933"/>
              <a:gd name="connsiteX7" fmla="*/ 0 w 254000"/>
              <a:gd name="connsiteY7" fmla="*/ 0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00" h="524933">
                <a:moveTo>
                  <a:pt x="135466" y="524933"/>
                </a:moveTo>
                <a:cubicBezTo>
                  <a:pt x="163688" y="502355"/>
                  <a:pt x="196612" y="484641"/>
                  <a:pt x="220133" y="457200"/>
                </a:cubicBezTo>
                <a:cubicBezTo>
                  <a:pt x="228706" y="447199"/>
                  <a:pt x="253233" y="341733"/>
                  <a:pt x="254000" y="338666"/>
                </a:cubicBezTo>
                <a:cubicBezTo>
                  <a:pt x="248355" y="310444"/>
                  <a:pt x="253031" y="277947"/>
                  <a:pt x="237066" y="254000"/>
                </a:cubicBezTo>
                <a:cubicBezTo>
                  <a:pt x="227165" y="239148"/>
                  <a:pt x="203582" y="241395"/>
                  <a:pt x="186266" y="237066"/>
                </a:cubicBezTo>
                <a:cubicBezTo>
                  <a:pt x="158344" y="230086"/>
                  <a:pt x="129696" y="226376"/>
                  <a:pt x="101600" y="220133"/>
                </a:cubicBezTo>
                <a:cubicBezTo>
                  <a:pt x="78881" y="215085"/>
                  <a:pt x="56444" y="208844"/>
                  <a:pt x="33866" y="203200"/>
                </a:cubicBezTo>
                <a:cubicBezTo>
                  <a:pt x="15677" y="21308"/>
                  <a:pt x="42302" y="84603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67BE130-8B3A-4AF1-8124-F9EF0ACE3B2C}"/>
              </a:ext>
            </a:extLst>
          </p:cNvPr>
          <p:cNvSpPr/>
          <p:nvPr/>
        </p:nvSpPr>
        <p:spPr>
          <a:xfrm>
            <a:off x="8803794" y="186267"/>
            <a:ext cx="323273" cy="558800"/>
          </a:xfrm>
          <a:custGeom>
            <a:avLst/>
            <a:gdLst>
              <a:gd name="connsiteX0" fmla="*/ 86206 w 323273"/>
              <a:gd name="connsiteY0" fmla="*/ 558800 h 558800"/>
              <a:gd name="connsiteX1" fmla="*/ 255539 w 323273"/>
              <a:gd name="connsiteY1" fmla="*/ 524933 h 558800"/>
              <a:gd name="connsiteX2" fmla="*/ 323273 w 323273"/>
              <a:gd name="connsiteY2" fmla="*/ 406400 h 558800"/>
              <a:gd name="connsiteX3" fmla="*/ 306339 w 323273"/>
              <a:gd name="connsiteY3" fmla="*/ 203200 h 558800"/>
              <a:gd name="connsiteX4" fmla="*/ 272473 w 323273"/>
              <a:gd name="connsiteY4" fmla="*/ 152400 h 558800"/>
              <a:gd name="connsiteX5" fmla="*/ 204739 w 323273"/>
              <a:gd name="connsiteY5" fmla="*/ 135466 h 558800"/>
              <a:gd name="connsiteX6" fmla="*/ 35406 w 323273"/>
              <a:gd name="connsiteY6" fmla="*/ 118533 h 558800"/>
              <a:gd name="connsiteX7" fmla="*/ 1539 w 323273"/>
              <a:gd name="connsiteY7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273" h="558800">
                <a:moveTo>
                  <a:pt x="86206" y="558800"/>
                </a:moveTo>
                <a:cubicBezTo>
                  <a:pt x="86537" y="558745"/>
                  <a:pt x="238700" y="536159"/>
                  <a:pt x="255539" y="524933"/>
                </a:cubicBezTo>
                <a:cubicBezTo>
                  <a:pt x="273490" y="512966"/>
                  <a:pt x="317414" y="418119"/>
                  <a:pt x="323273" y="406400"/>
                </a:cubicBezTo>
                <a:cubicBezTo>
                  <a:pt x="317628" y="338667"/>
                  <a:pt x="319669" y="269848"/>
                  <a:pt x="306339" y="203200"/>
                </a:cubicBezTo>
                <a:cubicBezTo>
                  <a:pt x="302348" y="183244"/>
                  <a:pt x="289406" y="163689"/>
                  <a:pt x="272473" y="152400"/>
                </a:cubicBezTo>
                <a:cubicBezTo>
                  <a:pt x="253109" y="139490"/>
                  <a:pt x="227778" y="138757"/>
                  <a:pt x="204739" y="135466"/>
                </a:cubicBezTo>
                <a:cubicBezTo>
                  <a:pt x="148583" y="127444"/>
                  <a:pt x="91850" y="124177"/>
                  <a:pt x="35406" y="118533"/>
                </a:cubicBezTo>
                <a:cubicBezTo>
                  <a:pt x="-10985" y="48947"/>
                  <a:pt x="1539" y="88084"/>
                  <a:pt x="153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24F90E-FD1A-4B2A-A538-F8EEA6E7760A}"/>
              </a:ext>
            </a:extLst>
          </p:cNvPr>
          <p:cNvSpPr/>
          <p:nvPr/>
        </p:nvSpPr>
        <p:spPr>
          <a:xfrm>
            <a:off x="8906933" y="186267"/>
            <a:ext cx="389467" cy="660400"/>
          </a:xfrm>
          <a:custGeom>
            <a:avLst/>
            <a:gdLst>
              <a:gd name="connsiteX0" fmla="*/ 0 w 389467"/>
              <a:gd name="connsiteY0" fmla="*/ 626533 h 660400"/>
              <a:gd name="connsiteX1" fmla="*/ 118534 w 389467"/>
              <a:gd name="connsiteY1" fmla="*/ 643466 h 660400"/>
              <a:gd name="connsiteX2" fmla="*/ 169334 w 389467"/>
              <a:gd name="connsiteY2" fmla="*/ 660400 h 660400"/>
              <a:gd name="connsiteX3" fmla="*/ 304800 w 389467"/>
              <a:gd name="connsiteY3" fmla="*/ 643466 h 660400"/>
              <a:gd name="connsiteX4" fmla="*/ 338667 w 389467"/>
              <a:gd name="connsiteY4" fmla="*/ 592666 h 660400"/>
              <a:gd name="connsiteX5" fmla="*/ 389467 w 389467"/>
              <a:gd name="connsiteY5" fmla="*/ 491066 h 660400"/>
              <a:gd name="connsiteX6" fmla="*/ 372534 w 389467"/>
              <a:gd name="connsiteY6" fmla="*/ 270933 h 660400"/>
              <a:gd name="connsiteX7" fmla="*/ 355600 w 389467"/>
              <a:gd name="connsiteY7" fmla="*/ 203200 h 660400"/>
              <a:gd name="connsiteX8" fmla="*/ 254000 w 389467"/>
              <a:gd name="connsiteY8" fmla="*/ 135466 h 660400"/>
              <a:gd name="connsiteX9" fmla="*/ 203200 w 389467"/>
              <a:gd name="connsiteY9" fmla="*/ 101600 h 660400"/>
              <a:gd name="connsiteX10" fmla="*/ 203200 w 389467"/>
              <a:gd name="connsiteY10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467" h="660400">
                <a:moveTo>
                  <a:pt x="0" y="626533"/>
                </a:moveTo>
                <a:cubicBezTo>
                  <a:pt x="39511" y="632177"/>
                  <a:pt x="79397" y="635638"/>
                  <a:pt x="118534" y="643466"/>
                </a:cubicBezTo>
                <a:cubicBezTo>
                  <a:pt x="136037" y="646967"/>
                  <a:pt x="151485" y="660400"/>
                  <a:pt x="169334" y="660400"/>
                </a:cubicBezTo>
                <a:cubicBezTo>
                  <a:pt x="214841" y="660400"/>
                  <a:pt x="259645" y="649111"/>
                  <a:pt x="304800" y="643466"/>
                </a:cubicBezTo>
                <a:cubicBezTo>
                  <a:pt x="316089" y="626533"/>
                  <a:pt x="329566" y="610869"/>
                  <a:pt x="338667" y="592666"/>
                </a:cubicBezTo>
                <a:cubicBezTo>
                  <a:pt x="408774" y="452452"/>
                  <a:pt x="292409" y="636652"/>
                  <a:pt x="389467" y="491066"/>
                </a:cubicBezTo>
                <a:cubicBezTo>
                  <a:pt x="383823" y="417688"/>
                  <a:pt x="381133" y="344023"/>
                  <a:pt x="372534" y="270933"/>
                </a:cubicBezTo>
                <a:cubicBezTo>
                  <a:pt x="369815" y="247820"/>
                  <a:pt x="370925" y="220714"/>
                  <a:pt x="355600" y="203200"/>
                </a:cubicBezTo>
                <a:cubicBezTo>
                  <a:pt x="328797" y="172568"/>
                  <a:pt x="287867" y="158044"/>
                  <a:pt x="254000" y="135466"/>
                </a:cubicBezTo>
                <a:cubicBezTo>
                  <a:pt x="237067" y="124177"/>
                  <a:pt x="203200" y="121951"/>
                  <a:pt x="203200" y="101600"/>
                </a:cubicBezTo>
                <a:lnTo>
                  <a:pt x="2032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32E566-E74B-47C6-AEA6-3A885E3DBFFB}"/>
              </a:ext>
            </a:extLst>
          </p:cNvPr>
          <p:cNvSpPr txBox="1"/>
          <p:nvPr/>
        </p:nvSpPr>
        <p:spPr>
          <a:xfrm>
            <a:off x="1579769" y="4654977"/>
            <a:ext cx="931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Write a paragraph about ‘A rainy day’ and add tag question of all the sentences of it.</a:t>
            </a:r>
            <a:r>
              <a:rPr lang="bn-IN" sz="2400" b="1" i="1" dirty="0">
                <a:latin typeface="Bodoni MT Black" panose="02070A03080606020203" pitchFamily="18" charset="0"/>
              </a:rPr>
              <a:t> 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1E2D57-8431-47DE-99FD-9838A15396CC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</p:spTree>
    <p:extLst>
      <p:ext uri="{BB962C8B-B14F-4D97-AF65-F5344CB8AC3E}">
        <p14:creationId xmlns:p14="http://schemas.microsoft.com/office/powerpoint/2010/main" val="7852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B422E-691E-4908-9740-0B854C09E6D2}"/>
              </a:ext>
            </a:extLst>
          </p:cNvPr>
          <p:cNvSpPr txBox="1"/>
          <p:nvPr/>
        </p:nvSpPr>
        <p:spPr>
          <a:xfrm>
            <a:off x="4495800" y="9312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Allah Hafez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62E34-C100-48D5-87CD-5EB07AF1A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838200"/>
            <a:ext cx="8458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E7190-66D6-40E1-B2B8-6ECB28F3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0551" cy="684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E31CF-C00E-4ABF-BDDC-80BA918E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03006" y="-4"/>
            <a:ext cx="1613893" cy="6844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1D698F-8E04-4D3D-B104-B3E5BD2DE251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</p:spTree>
    <p:extLst>
      <p:ext uri="{BB962C8B-B14F-4D97-AF65-F5344CB8AC3E}">
        <p14:creationId xmlns:p14="http://schemas.microsoft.com/office/powerpoint/2010/main" val="21377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F940E3-82E5-476E-A12E-F789F408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33867"/>
            <a:ext cx="1394876" cy="6824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C614C-AC3D-44BA-B185-805D4C9B5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09" y="33867"/>
            <a:ext cx="1394877" cy="6824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6C6B7-2730-4176-B9E1-2728047FE12E}"/>
              </a:ext>
            </a:extLst>
          </p:cNvPr>
          <p:cNvSpPr txBox="1"/>
          <p:nvPr/>
        </p:nvSpPr>
        <p:spPr>
          <a:xfrm>
            <a:off x="1857018" y="6547134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A5942-4611-451B-94EA-5EC84E2CAA9E}"/>
              </a:ext>
            </a:extLst>
          </p:cNvPr>
          <p:cNvSpPr txBox="1"/>
          <p:nvPr/>
        </p:nvSpPr>
        <p:spPr>
          <a:xfrm>
            <a:off x="3581400" y="33867"/>
            <a:ext cx="406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Lesson declaration: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20175-81E4-40D1-8DD1-E70CFDC49B31}"/>
              </a:ext>
            </a:extLst>
          </p:cNvPr>
          <p:cNvSpPr txBox="1"/>
          <p:nvPr/>
        </p:nvSpPr>
        <p:spPr>
          <a:xfrm>
            <a:off x="4191000" y="685800"/>
            <a:ext cx="454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They are flying kites, </a:t>
            </a:r>
            <a:r>
              <a:rPr lang="en-US" b="1" i="1" u="sng" dirty="0">
                <a:solidFill>
                  <a:srgbClr val="C00000"/>
                </a:solidFill>
                <a:latin typeface="Bodoni MT Black" panose="02070A03080606020203" pitchFamily="18" charset="0"/>
              </a:rPr>
              <a:t>aren’t they?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A0D41-8ED4-4030-A60B-0B149DAF1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4" y="1183845"/>
            <a:ext cx="9467856" cy="4073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5775C1-9CB1-4A43-A5A1-A862E57442DF}"/>
              </a:ext>
            </a:extLst>
          </p:cNvPr>
          <p:cNvSpPr txBox="1"/>
          <p:nvPr/>
        </p:nvSpPr>
        <p:spPr>
          <a:xfrm>
            <a:off x="3761509" y="5257800"/>
            <a:ext cx="355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 question</a:t>
            </a:r>
          </a:p>
        </p:txBody>
      </p:sp>
    </p:spTree>
    <p:extLst>
      <p:ext uri="{BB962C8B-B14F-4D97-AF65-F5344CB8AC3E}">
        <p14:creationId xmlns:p14="http://schemas.microsoft.com/office/powerpoint/2010/main" val="18110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B27EF-BA91-4231-B5F5-8A59195DE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" y="2540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E3DA4-1351-4D5A-AA3F-5E4DC5516F1C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F3ED7-983A-4F34-9E51-9D8BD2025FF6}"/>
              </a:ext>
            </a:extLst>
          </p:cNvPr>
          <p:cNvSpPr txBox="1"/>
          <p:nvPr/>
        </p:nvSpPr>
        <p:spPr>
          <a:xfrm>
            <a:off x="3188932" y="2303467"/>
            <a:ext cx="609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After finishing the lesson, learners will be</a:t>
            </a:r>
          </a:p>
          <a:p>
            <a:r>
              <a:rPr lang="en-US" sz="2400" b="1" i="1" dirty="0">
                <a:latin typeface="Bodoni MT Black" panose="02070A03080606020203" pitchFamily="18" charset="0"/>
              </a:rPr>
              <a:t> able to ----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Bodoni MT Black" panose="02070A03080606020203" pitchFamily="18" charset="0"/>
              </a:rPr>
              <a:t>Define tag question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Bodoni MT Black" panose="02070A03080606020203" pitchFamily="18" charset="0"/>
              </a:rPr>
              <a:t>Identify tag question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Bodoni MT Black" panose="02070A03080606020203" pitchFamily="18" charset="0"/>
              </a:rPr>
              <a:t>Use different tag questions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Bodoni MT Black" panose="02070A03080606020203" pitchFamily="18" charset="0"/>
              </a:rPr>
              <a:t>Define different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F0DDA-79B2-4F86-8F18-240F22B1F844}"/>
              </a:ext>
            </a:extLst>
          </p:cNvPr>
          <p:cNvSpPr txBox="1"/>
          <p:nvPr/>
        </p:nvSpPr>
        <p:spPr>
          <a:xfrm>
            <a:off x="4179532" y="81242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Learning outcomes:</a:t>
            </a:r>
          </a:p>
        </p:txBody>
      </p:sp>
    </p:spTree>
    <p:extLst>
      <p:ext uri="{BB962C8B-B14F-4D97-AF65-F5344CB8AC3E}">
        <p14:creationId xmlns:p14="http://schemas.microsoft.com/office/powerpoint/2010/main" val="32337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698261-D3AA-46F4-BDB3-D2B2847FD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25" y="0"/>
            <a:ext cx="1277575" cy="679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DB330-342F-4B63-A297-D6DC3A2B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40011" cy="6824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DC42F6-67AD-444E-97B6-338EE5412ABC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819F8-CF3B-41A1-B680-2F4BB076AA2D}"/>
              </a:ext>
            </a:extLst>
          </p:cNvPr>
          <p:cNvSpPr txBox="1"/>
          <p:nvPr/>
        </p:nvSpPr>
        <p:spPr>
          <a:xfrm>
            <a:off x="1358793" y="503999"/>
            <a:ext cx="9474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Bodoni MT Black" panose="02070A03080606020203" pitchFamily="18" charset="0"/>
              </a:rPr>
              <a:t>A tag question is a question that is used at the end of a statement to get the support from the listeners.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044E0-2FE3-4785-A063-8F6F947A2BE5}"/>
              </a:ext>
            </a:extLst>
          </p:cNvPr>
          <p:cNvSpPr txBox="1"/>
          <p:nvPr/>
        </p:nvSpPr>
        <p:spPr>
          <a:xfrm>
            <a:off x="3962400" y="8467"/>
            <a:ext cx="389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What is tag question</a:t>
            </a:r>
            <a:r>
              <a:rPr lang="en-US" sz="2400" b="1" i="1" u="sng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41EE6-3CFF-4EC4-A046-05E12587826C}"/>
              </a:ext>
            </a:extLst>
          </p:cNvPr>
          <p:cNvSpPr txBox="1"/>
          <p:nvPr/>
        </p:nvSpPr>
        <p:spPr>
          <a:xfrm>
            <a:off x="1521231" y="1134085"/>
            <a:ext cx="443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They are playing, </a:t>
            </a:r>
            <a:r>
              <a:rPr lang="en-US" sz="2000" b="1" i="1" u="sng" dirty="0">
                <a:latin typeface="Bodoni MT Black" panose="02070A03080606020203" pitchFamily="18" charset="0"/>
              </a:rPr>
              <a:t>aren’t they?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0B5C1-3288-4453-ACA3-173E2B648422}"/>
              </a:ext>
            </a:extLst>
          </p:cNvPr>
          <p:cNvSpPr txBox="1"/>
          <p:nvPr/>
        </p:nvSpPr>
        <p:spPr>
          <a:xfrm>
            <a:off x="6401485" y="1183973"/>
            <a:ext cx="3336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spc="-1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She is reading, </a:t>
            </a:r>
            <a:r>
              <a:rPr lang="en-US" sz="2000" b="1" i="1" u="sng" spc="-1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isn’t she? 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23C07F-8EC8-4296-AEB4-BBC56F24E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93" y="1721598"/>
            <a:ext cx="4899643" cy="477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2C495D-CCA3-4CE8-B2FF-03B8E00B1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37" y="1721598"/>
            <a:ext cx="4655988" cy="477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2EE99-5040-4B6E-877C-13E17589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16934"/>
            <a:ext cx="1185333" cy="678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7C312-F89B-4578-8641-B0FCB0AA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6" y="16933"/>
            <a:ext cx="1185333" cy="6796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BAFB8F-2FF3-4362-A909-403E3EAB0C9A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89643-3828-49D0-B28C-ECBE903A01C7}"/>
              </a:ext>
            </a:extLst>
          </p:cNvPr>
          <p:cNvSpPr txBox="1"/>
          <p:nvPr/>
        </p:nvSpPr>
        <p:spPr>
          <a:xfrm>
            <a:off x="1219200" y="89709"/>
            <a:ext cx="9787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The following verbs are used to make tag questions: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 am, is, are, was, were, shall, should, will, would, may, might, can , could, must, ought to, dare, need, have, has, had, do , does , did.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5E305-313F-46EB-BC94-2DDC738B2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2" y="1600200"/>
            <a:ext cx="10053718" cy="4571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FD5BB-E007-4084-88FC-57B9B7D72C1E}"/>
              </a:ext>
            </a:extLst>
          </p:cNvPr>
          <p:cNvSpPr txBox="1"/>
          <p:nvPr/>
        </p:nvSpPr>
        <p:spPr>
          <a:xfrm>
            <a:off x="1071482" y="1060630"/>
            <a:ext cx="746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They are displaying their performance, aren't they?.</a:t>
            </a:r>
          </a:p>
        </p:txBody>
      </p:sp>
    </p:spTree>
    <p:extLst>
      <p:ext uri="{BB962C8B-B14F-4D97-AF65-F5344CB8AC3E}">
        <p14:creationId xmlns:p14="http://schemas.microsoft.com/office/powerpoint/2010/main" val="28906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29B219-B3FA-4A8B-9912-316E273F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254"/>
            <a:ext cx="1219198" cy="6818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6343B-20F2-45E2-B935-5216A80ED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68187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E1A2FC-C821-4963-AB90-F8997EF12742}"/>
              </a:ext>
            </a:extLst>
          </p:cNvPr>
          <p:cNvSpPr txBox="1"/>
          <p:nvPr/>
        </p:nvSpPr>
        <p:spPr>
          <a:xfrm>
            <a:off x="1762637" y="6499759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D4B9A-33B3-42D0-BACA-17A85A3FF242}"/>
              </a:ext>
            </a:extLst>
          </p:cNvPr>
          <p:cNvSpPr txBox="1"/>
          <p:nvPr/>
        </p:nvSpPr>
        <p:spPr>
          <a:xfrm rot="10800000" flipV="1">
            <a:off x="3429000" y="-33867"/>
            <a:ext cx="483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Formation of tag questions: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3089C-2743-43A2-B9D0-60AAAE35FD46}"/>
              </a:ext>
            </a:extLst>
          </p:cNvPr>
          <p:cNvSpPr txBox="1"/>
          <p:nvPr/>
        </p:nvSpPr>
        <p:spPr>
          <a:xfrm>
            <a:off x="1728770" y="914400"/>
            <a:ext cx="3452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Am not =aren’t/ </a:t>
            </a:r>
            <a:r>
              <a:rPr lang="en-US" sz="2000" b="1" i="1" dirty="0" err="1">
                <a:latin typeface="Bodoni MT Black" panose="02070A03080606020203" pitchFamily="18" charset="0"/>
              </a:rPr>
              <a:t>ain’t</a:t>
            </a:r>
            <a:endParaRPr lang="en-US" sz="2000" b="1" i="1" dirty="0">
              <a:latin typeface="Bodoni MT Black" panose="02070A03080606020203" pitchFamily="18" charset="0"/>
            </a:endParaRPr>
          </a:p>
          <a:p>
            <a:r>
              <a:rPr lang="en-US" sz="2000" b="1" i="1" dirty="0">
                <a:latin typeface="Bodoni MT Black" panose="02070A03080606020203" pitchFamily="18" charset="0"/>
              </a:rPr>
              <a:t>Are not= aren’t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Is not= isn’t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Was not= wasn’t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Were not= weren’t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Shall not= shan’t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Will not= won’t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Would not= wouldn’t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May not= mayn’t</a:t>
            </a:r>
          </a:p>
          <a:p>
            <a:r>
              <a:rPr lang="en-US" sz="2000" b="1" i="1" dirty="0">
                <a:latin typeface="Bodoni MT Black" panose="02070A03080606020203" pitchFamily="18" charset="0"/>
              </a:rPr>
              <a:t>Might not= mightn’t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Must not= mustn’t</a:t>
            </a:r>
            <a:endParaRPr lang="en-US" sz="2800" b="1" i="1" dirty="0">
              <a:latin typeface="Bodoni MT Black" panose="02070A030806060202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39A73-21BC-4328-9184-A2A0BDB71EF0}"/>
              </a:ext>
            </a:extLst>
          </p:cNvPr>
          <p:cNvSpPr txBox="1"/>
          <p:nvPr/>
        </p:nvSpPr>
        <p:spPr>
          <a:xfrm>
            <a:off x="6003314" y="914400"/>
            <a:ext cx="322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Can not= can’t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Could not= couldn’t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Have not= haven’t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Has not= hasn’t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Had not= hadn’t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Need not= needn’t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Ought not= oughtn’t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Do not= don’t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Does not= doesn’t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Did not= didn’t</a:t>
            </a:r>
          </a:p>
          <a:p>
            <a:r>
              <a:rPr lang="en-US" sz="2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Dare not= Daren’t</a:t>
            </a:r>
          </a:p>
        </p:txBody>
      </p:sp>
    </p:spTree>
    <p:extLst>
      <p:ext uri="{BB962C8B-B14F-4D97-AF65-F5344CB8AC3E}">
        <p14:creationId xmlns:p14="http://schemas.microsoft.com/office/powerpoint/2010/main" val="29209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A17BD4-006E-476F-B819-964371FA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996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06419-1F01-4C70-BF18-8E3C21756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6600" y="-2"/>
            <a:ext cx="1234716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F23E49-9DA6-4721-93EF-C66CF3D40CDC}"/>
              </a:ext>
            </a:extLst>
          </p:cNvPr>
          <p:cNvSpPr txBox="1"/>
          <p:nvPr/>
        </p:nvSpPr>
        <p:spPr>
          <a:xfrm>
            <a:off x="1221812" y="6581001"/>
            <a:ext cx="894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Bodoni MT Black" panose="02070A03080606020203" pitchFamily="18" charset="0"/>
              </a:rPr>
              <a:t>Md. Saiful Islam, Assistant teacher (English), Bagbari </a:t>
            </a:r>
            <a:r>
              <a:rPr lang="en-US" sz="1200" b="1" i="1" dirty="0" err="1">
                <a:latin typeface="Bodoni MT Black" panose="02070A03080606020203" pitchFamily="18" charset="0"/>
              </a:rPr>
              <a:t>Chowbaria</a:t>
            </a:r>
            <a:r>
              <a:rPr lang="en-US" sz="1200" b="1" i="1" dirty="0">
                <a:latin typeface="Bodoni MT Black" panose="02070A03080606020203" pitchFamily="18" charset="0"/>
              </a:rPr>
              <a:t> High School, Tangail </a:t>
            </a:r>
            <a:r>
              <a:rPr lang="en-US" sz="1200" b="1" i="1" dirty="0" err="1">
                <a:latin typeface="Bodoni MT Black" panose="02070A03080606020203" pitchFamily="18" charset="0"/>
              </a:rPr>
              <a:t>Sadar</a:t>
            </a:r>
            <a:r>
              <a:rPr lang="en-US" sz="1200" b="1" i="1" dirty="0">
                <a:latin typeface="Bodoni MT Black" panose="02070A03080606020203" pitchFamily="18" charset="0"/>
              </a:rPr>
              <a:t> Tangail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3E0D3-5AC0-4C54-8D21-D224C329ED2F}"/>
              </a:ext>
            </a:extLst>
          </p:cNvPr>
          <p:cNvSpPr txBox="1"/>
          <p:nvPr/>
        </p:nvSpPr>
        <p:spPr>
          <a:xfrm>
            <a:off x="2231054" y="76944"/>
            <a:ext cx="693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Bodoni MT Black" panose="02070A03080606020203" pitchFamily="18" charset="0"/>
              </a:rPr>
              <a:t>How to make tag questions with auxiliary verb: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C7CE4-9A85-42A9-9FAF-DFF1BB8539DA}"/>
              </a:ext>
            </a:extLst>
          </p:cNvPr>
          <p:cNvSpPr txBox="1"/>
          <p:nvPr/>
        </p:nvSpPr>
        <p:spPr>
          <a:xfrm>
            <a:off x="1218996" y="385783"/>
            <a:ext cx="990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 Black" panose="02070A03080606020203" pitchFamily="18" charset="0"/>
              </a:rPr>
              <a:t>If the sentence is positive, the structure is: Given sentence + , + verb +</a:t>
            </a:r>
            <a:r>
              <a:rPr lang="en-US" sz="2000" b="1" i="1" dirty="0" err="1">
                <a:latin typeface="Bodoni MT Black" panose="02070A03080606020203" pitchFamily="18" charset="0"/>
              </a:rPr>
              <a:t>n’t</a:t>
            </a:r>
            <a:r>
              <a:rPr lang="en-US" sz="2000" b="1" i="1" dirty="0">
                <a:latin typeface="Bodoni MT Black" panose="02070A03080606020203" pitchFamily="18" charset="0"/>
              </a:rPr>
              <a:t> + subject (pronoun form) + (question mark)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29A48E-2E9B-4E38-AADD-181C0D64A67A}"/>
              </a:ext>
            </a:extLst>
          </p:cNvPr>
          <p:cNvSpPr txBox="1"/>
          <p:nvPr/>
        </p:nvSpPr>
        <p:spPr>
          <a:xfrm>
            <a:off x="1218996" y="1093669"/>
            <a:ext cx="67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(a) We  were going to school regularly, </a:t>
            </a:r>
            <a:r>
              <a:rPr lang="en-US" b="1" i="1" u="sng" dirty="0">
                <a:latin typeface="Bodoni MT Black" panose="02070A03080606020203" pitchFamily="18" charset="0"/>
              </a:rPr>
              <a:t>were </a:t>
            </a:r>
            <a:r>
              <a:rPr lang="en-US" b="1" i="1" u="sng" dirty="0" err="1">
                <a:latin typeface="Bodoni MT Black" panose="02070A03080606020203" pitchFamily="18" charset="0"/>
              </a:rPr>
              <a:t>n’t</a:t>
            </a:r>
            <a:r>
              <a:rPr lang="en-US" b="1" i="1" u="sng" dirty="0">
                <a:latin typeface="Bodoni MT Black" panose="02070A03080606020203" pitchFamily="18" charset="0"/>
              </a:rPr>
              <a:t> we</a:t>
            </a:r>
            <a:r>
              <a:rPr lang="en-US" b="1" i="1" dirty="0">
                <a:latin typeface="Bodoni MT Black" panose="02070A03080606020203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09F8E3-E0F9-45A3-9C4A-E64521CDC0A1}"/>
              </a:ext>
            </a:extLst>
          </p:cNvPr>
          <p:cNvSpPr txBox="1"/>
          <p:nvPr/>
        </p:nvSpPr>
        <p:spPr>
          <a:xfrm>
            <a:off x="1295100" y="1421541"/>
            <a:ext cx="632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Bodoni MT Black" panose="02070A03080606020203" pitchFamily="18" charset="0"/>
              </a:rPr>
              <a:t>(b) Mr. </a:t>
            </a:r>
            <a:r>
              <a:rPr lang="en-US" b="1" i="1" dirty="0" err="1">
                <a:latin typeface="Bodoni MT Black" panose="02070A03080606020203" pitchFamily="18" charset="0"/>
              </a:rPr>
              <a:t>Arif</a:t>
            </a:r>
            <a:r>
              <a:rPr lang="en-US" b="1" i="1" dirty="0">
                <a:latin typeface="Bodoni MT Black" panose="02070A03080606020203" pitchFamily="18" charset="0"/>
              </a:rPr>
              <a:t> is a qualified businessman, </a:t>
            </a:r>
            <a:r>
              <a:rPr lang="en-US" b="1" i="1" u="sng" dirty="0">
                <a:latin typeface="Bodoni MT Black" panose="02070A03080606020203" pitchFamily="18" charset="0"/>
              </a:rPr>
              <a:t>isn’t he?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BA351-1D62-42DE-A34E-A612F6F1C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96" y="1946437"/>
            <a:ext cx="9752610" cy="452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6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2603</Words>
  <Application>Microsoft Office PowerPoint</Application>
  <PresentationFormat>Widescreen</PresentationFormat>
  <Paragraphs>184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198</cp:revision>
  <dcterms:created xsi:type="dcterms:W3CDTF">2020-05-30T07:38:01Z</dcterms:created>
  <dcterms:modified xsi:type="dcterms:W3CDTF">2020-12-01T04:33:04Z</dcterms:modified>
</cp:coreProperties>
</file>