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image/jpeg" Extension="jfif"/>
  <Default ContentType="image/jpeg" Extension="jpe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2.xml"/>
  <Override ContentType="application/vnd.openxmlformats-officedocument.theme+xml" PartName="/ppt/theme/theme1.xml"/>
  <Override ContentType="application/vnd.openxmlformats-officedocument.theme+xml" PartName="/ppt/theme/theme2.xml"/>
  <Override ContentType="application/vnd.openxmlformats-officedocument.presentationml.tags+xml" PartName="/ppt/tags/tag1.xml"/>
  <Override ContentType="application/vnd.openxmlformats-officedocument.presentationml.tags+xml" PartName="/ppt/tags/tag7.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Lst>
  <p:sldSz cy="6858000" cx="12192000"/>
  <p:notesSz cx="6858000" cy="9144000"/>
  <p:custDataLst>
    <p:tags r:id="rId31"/>
  </p:custDataLst>
  <p:defaultTextStyle>
    <a:defPPr lvl="0">
      <a:defRPr lang="en-US"/>
    </a:defPPr>
    <a:lvl1pPr defTabSz="914400" eaLnBrk="1" hangingPunct="1" latinLnBrk="0" lvl="0" marL="0" rtl="0" algn="l">
      <a:defRPr kern="1200" sz="1800">
        <a:solidFill>
          <a:schemeClr val="tx1"/>
        </a:solidFill>
        <a:latin typeface="+mn-lt"/>
        <a:ea typeface="+mn-ea"/>
        <a:cs typeface="+mn-cs"/>
      </a:defRPr>
    </a:lvl1pPr>
    <a:lvl2pPr defTabSz="914400" eaLnBrk="1" hangingPunct="1" latinLnBrk="0" lvl="1" marL="457200" rtl="0" algn="l">
      <a:defRPr kern="1200" sz="1800">
        <a:solidFill>
          <a:schemeClr val="tx1"/>
        </a:solidFill>
        <a:latin typeface="+mn-lt"/>
        <a:ea typeface="+mn-ea"/>
        <a:cs typeface="+mn-cs"/>
      </a:defRPr>
    </a:lvl2pPr>
    <a:lvl3pPr defTabSz="914400" eaLnBrk="1" hangingPunct="1" latinLnBrk="0" lvl="2" marL="914400" rtl="0" algn="l">
      <a:defRPr kern="1200" sz="1800">
        <a:solidFill>
          <a:schemeClr val="tx1"/>
        </a:solidFill>
        <a:latin typeface="+mn-lt"/>
        <a:ea typeface="+mn-ea"/>
        <a:cs typeface="+mn-cs"/>
      </a:defRPr>
    </a:lvl3pPr>
    <a:lvl4pPr defTabSz="914400" eaLnBrk="1" hangingPunct="1" latinLnBrk="0" lvl="3" marL="1371600" rtl="0" algn="l">
      <a:defRPr kern="1200" sz="1800">
        <a:solidFill>
          <a:schemeClr val="tx1"/>
        </a:solidFill>
        <a:latin typeface="+mn-lt"/>
        <a:ea typeface="+mn-ea"/>
        <a:cs typeface="+mn-cs"/>
      </a:defRPr>
    </a:lvl4pPr>
    <a:lvl5pPr defTabSz="914400" eaLnBrk="1" hangingPunct="1" latinLnBrk="0" lvl="4" marL="1828800" rtl="0" algn="l">
      <a:defRPr kern="1200" sz="1800">
        <a:solidFill>
          <a:schemeClr val="tx1"/>
        </a:solidFill>
        <a:latin typeface="+mn-lt"/>
        <a:ea typeface="+mn-ea"/>
        <a:cs typeface="+mn-cs"/>
      </a:defRPr>
    </a:lvl5pPr>
    <a:lvl6pPr defTabSz="914400" eaLnBrk="1" hangingPunct="1" latinLnBrk="0" lvl="5" marL="2286000" rtl="0" algn="l">
      <a:defRPr kern="1200" sz="1800">
        <a:solidFill>
          <a:schemeClr val="tx1"/>
        </a:solidFill>
        <a:latin typeface="+mn-lt"/>
        <a:ea typeface="+mn-ea"/>
        <a:cs typeface="+mn-cs"/>
      </a:defRPr>
    </a:lvl6pPr>
    <a:lvl7pPr defTabSz="914400" eaLnBrk="1" hangingPunct="1" latinLnBrk="0" lvl="6" marL="2743200" rtl="0" algn="l">
      <a:defRPr kern="1200" sz="1800">
        <a:solidFill>
          <a:schemeClr val="tx1"/>
        </a:solidFill>
        <a:latin typeface="+mn-lt"/>
        <a:ea typeface="+mn-ea"/>
        <a:cs typeface="+mn-cs"/>
      </a:defRPr>
    </a:lvl7pPr>
    <a:lvl8pPr defTabSz="914400" eaLnBrk="1" hangingPunct="1" latinLnBrk="0" lvl="7" marL="3200400" rtl="0" algn="l">
      <a:defRPr kern="1200" sz="1800">
        <a:solidFill>
          <a:schemeClr val="tx1"/>
        </a:solidFill>
        <a:latin typeface="+mn-lt"/>
        <a:ea typeface="+mn-ea"/>
        <a:cs typeface="+mn-cs"/>
      </a:defRPr>
    </a:lvl8pPr>
    <a:lvl9pPr defTabSz="914400" eaLnBrk="1" hangingPunct="1" latinLnBrk="0" lvl="8" marL="3657600" rtl="0" algn="l">
      <a:defRPr kern="1200" sz="1800">
        <a:solidFill>
          <a:schemeClr val="tx1"/>
        </a:solidFill>
        <a:latin typeface="+mn-lt"/>
        <a:ea typeface="+mn-ea"/>
        <a:cs typeface="+mn-cs"/>
      </a:defRPr>
    </a:lvl9pPr>
  </p:defaultTextStyle>
</p:presentation>
</file>

<file path=ppt/presProps2.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2" Type="http://schemas.openxmlformats.org/officeDocument/2006/relationships/slide" Target="slides/slide19.xml"/><Relationship Id="rId21" Type="http://schemas.openxmlformats.org/officeDocument/2006/relationships/slide" Target="slides/slide18.xml"/><Relationship Id="rId24" Type="http://schemas.openxmlformats.org/officeDocument/2006/relationships/slide" Target="slides/slide21.xml"/><Relationship Id="rId23" Type="http://schemas.openxmlformats.org/officeDocument/2006/relationships/slide" Target="slides/slide20.xml"/><Relationship Id="rId1" Type="http://schemas.openxmlformats.org/officeDocument/2006/relationships/theme" Target="theme/theme1.xml"/><Relationship Id="rId2" Type="http://schemas.openxmlformats.org/officeDocument/2006/relationships/presProps" Target="presProps2.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6.xml"/><Relationship Id="rId26" Type="http://schemas.openxmlformats.org/officeDocument/2006/relationships/slide" Target="slides/slide23.xml"/><Relationship Id="rId25" Type="http://schemas.openxmlformats.org/officeDocument/2006/relationships/slide" Target="slides/slide22.xml"/><Relationship Id="rId28" Type="http://schemas.openxmlformats.org/officeDocument/2006/relationships/slide" Target="slides/slide25.xml"/><Relationship Id="rId27" Type="http://schemas.openxmlformats.org/officeDocument/2006/relationships/slide" Target="slides/slide24.xml"/><Relationship Id="rId5" Type="http://schemas.openxmlformats.org/officeDocument/2006/relationships/slide" Target="slides/slide2.xml"/><Relationship Id="rId6" Type="http://schemas.openxmlformats.org/officeDocument/2006/relationships/slide" Target="slides/slide3.xml"/><Relationship Id="rId29" Type="http://schemas.openxmlformats.org/officeDocument/2006/relationships/slide" Target="slides/slide26.xml"/><Relationship Id="rId7" Type="http://schemas.openxmlformats.org/officeDocument/2006/relationships/slide" Target="slides/slide4.xml"/><Relationship Id="rId8" Type="http://schemas.openxmlformats.org/officeDocument/2006/relationships/slide" Target="slides/slide5.xml"/><Relationship Id="rId31" Type="http://schemas.openxmlformats.org/officeDocument/2006/relationships/tags" Target="tags/tag7.xml"/><Relationship Id="rId30" Type="http://schemas.openxmlformats.org/officeDocument/2006/relationships/slide" Target="slides/slide27.xml"/><Relationship Id="rId11" Type="http://schemas.openxmlformats.org/officeDocument/2006/relationships/slide" Target="slides/slide8.xml"/><Relationship Id="rId10" Type="http://schemas.openxmlformats.org/officeDocument/2006/relationships/slide" Target="slides/slide7.xml"/><Relationship Id="rId13" Type="http://schemas.openxmlformats.org/officeDocument/2006/relationships/slide" Target="slides/slide10.xml"/><Relationship Id="rId12" Type="http://schemas.openxmlformats.org/officeDocument/2006/relationships/slide" Target="slides/slide9.xml"/><Relationship Id="rId15" Type="http://schemas.openxmlformats.org/officeDocument/2006/relationships/slide" Target="slides/slide12.xml"/><Relationship Id="rId14" Type="http://schemas.openxmlformats.org/officeDocument/2006/relationships/slide" Target="slides/slide11.xml"/><Relationship Id="rId17" Type="http://schemas.openxmlformats.org/officeDocument/2006/relationships/slide" Target="slides/slide14.xml"/><Relationship Id="rId16" Type="http://schemas.openxmlformats.org/officeDocument/2006/relationships/slide" Target="slides/slide13.xml"/><Relationship Id="rId19" Type="http://schemas.openxmlformats.org/officeDocument/2006/relationships/slide" Target="slides/slide16.xml"/><Relationship Id="rId18" Type="http://schemas.openxmlformats.org/officeDocument/2006/relationships/slide" Target="slides/slide1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020C6A-2D23-4E69-A7B8-C8FA91EF4F2D}" type="datetimeFigureOut">
              <a:rPr lang="en-US" smtClean="0"/>
              <a:t>11/1/2020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BE146D-D32D-48FC-86AC-32DD6FE1F010}" type="slidenum">
              <a:rPr lang="en-US" smtClean="0"/>
              <a:t>‹#›</a:t>
            </a:fld>
            <a:endParaRPr lang="en-US"/>
          </a:p>
        </p:txBody>
      </p:sp>
    </p:spTree>
    <p:extLst>
      <p:ext uri="{BB962C8B-B14F-4D97-AF65-F5344CB8AC3E}">
        <p14:creationId xmlns:p14="http://schemas.microsoft.com/office/powerpoint/2010/main" val="3714907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38D576-AE4F-45CE-8FD1-4986F9207E63}" type="slidenum">
              <a:rPr lang="en-US" smtClean="0"/>
              <a:t>2</a:t>
            </a:fld>
            <a:endParaRPr lang="en-US"/>
          </a:p>
        </p:txBody>
      </p:sp>
    </p:spTree>
    <p:extLst>
      <p:ext uri="{BB962C8B-B14F-4D97-AF65-F5344CB8AC3E}">
        <p14:creationId xmlns:p14="http://schemas.microsoft.com/office/powerpoint/2010/main" val="868528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38D576-AE4F-45CE-8FD1-4986F9207E63}" type="slidenum">
              <a:rPr lang="en-US" smtClean="0"/>
              <a:t>6</a:t>
            </a:fld>
            <a:endParaRPr lang="en-US"/>
          </a:p>
        </p:txBody>
      </p:sp>
    </p:spTree>
    <p:extLst>
      <p:ext uri="{BB962C8B-B14F-4D97-AF65-F5344CB8AC3E}">
        <p14:creationId xmlns:p14="http://schemas.microsoft.com/office/powerpoint/2010/main" val="30089315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C526537-D584-43A5-B8E8-D54FFF0D303E}" type="datetimeFigureOut">
              <a:rPr lang="en-US" smtClean="0"/>
              <a:t>11/1/2020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D297BB-FC30-473C-8B72-7F8A7D90CEBC}" type="slidenum">
              <a:rPr lang="en-US" smtClean="0"/>
              <a:t>‹#›</a:t>
            </a:fld>
            <a:endParaRPr lang="en-US"/>
          </a:p>
        </p:txBody>
      </p:sp>
    </p:spTree>
    <p:extLst>
      <p:ext uri="{BB962C8B-B14F-4D97-AF65-F5344CB8AC3E}">
        <p14:creationId xmlns:p14="http://schemas.microsoft.com/office/powerpoint/2010/main" val="2889419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526537-D584-43A5-B8E8-D54FFF0D303E}" type="datetimeFigureOut">
              <a:rPr lang="en-US" smtClean="0"/>
              <a:t>11/1/2020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D297BB-FC30-473C-8B72-7F8A7D90CEBC}" type="slidenum">
              <a:rPr lang="en-US" smtClean="0"/>
              <a:t>‹#›</a:t>
            </a:fld>
            <a:endParaRPr lang="en-US"/>
          </a:p>
        </p:txBody>
      </p:sp>
    </p:spTree>
    <p:extLst>
      <p:ext uri="{BB962C8B-B14F-4D97-AF65-F5344CB8AC3E}">
        <p14:creationId xmlns:p14="http://schemas.microsoft.com/office/powerpoint/2010/main" val="2864642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526537-D584-43A5-B8E8-D54FFF0D303E}" type="datetimeFigureOut">
              <a:rPr lang="en-US" smtClean="0"/>
              <a:t>11/1/2020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D297BB-FC30-473C-8B72-7F8A7D90CEBC}" type="slidenum">
              <a:rPr lang="en-US" smtClean="0"/>
              <a:t>‹#›</a:t>
            </a:fld>
            <a:endParaRPr lang="en-US"/>
          </a:p>
        </p:txBody>
      </p:sp>
    </p:spTree>
    <p:extLst>
      <p:ext uri="{BB962C8B-B14F-4D97-AF65-F5344CB8AC3E}">
        <p14:creationId xmlns:p14="http://schemas.microsoft.com/office/powerpoint/2010/main" val="3869289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526537-D584-43A5-B8E8-D54FFF0D303E}" type="datetimeFigureOut">
              <a:rPr lang="en-US" smtClean="0"/>
              <a:t>11/1/2020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D297BB-FC30-473C-8B72-7F8A7D90CEBC}" type="slidenum">
              <a:rPr lang="en-US" smtClean="0"/>
              <a:t>‹#›</a:t>
            </a:fld>
            <a:endParaRPr lang="en-US"/>
          </a:p>
        </p:txBody>
      </p:sp>
    </p:spTree>
    <p:extLst>
      <p:ext uri="{BB962C8B-B14F-4D97-AF65-F5344CB8AC3E}">
        <p14:creationId xmlns:p14="http://schemas.microsoft.com/office/powerpoint/2010/main" val="354346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C526537-D584-43A5-B8E8-D54FFF0D303E}" type="datetimeFigureOut">
              <a:rPr lang="en-US" smtClean="0"/>
              <a:t>11/1/2020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D297BB-FC30-473C-8B72-7F8A7D90CEBC}" type="slidenum">
              <a:rPr lang="en-US" smtClean="0"/>
              <a:t>‹#›</a:t>
            </a:fld>
            <a:endParaRPr lang="en-US"/>
          </a:p>
        </p:txBody>
      </p:sp>
    </p:spTree>
    <p:extLst>
      <p:ext uri="{BB962C8B-B14F-4D97-AF65-F5344CB8AC3E}">
        <p14:creationId xmlns:p14="http://schemas.microsoft.com/office/powerpoint/2010/main" val="1497063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C526537-D584-43A5-B8E8-D54FFF0D303E}" type="datetimeFigureOut">
              <a:rPr lang="en-US" smtClean="0"/>
              <a:t>11/1/2020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D297BB-FC30-473C-8B72-7F8A7D90CEBC}" type="slidenum">
              <a:rPr lang="en-US" smtClean="0"/>
              <a:t>‹#›</a:t>
            </a:fld>
            <a:endParaRPr lang="en-US"/>
          </a:p>
        </p:txBody>
      </p:sp>
    </p:spTree>
    <p:extLst>
      <p:ext uri="{BB962C8B-B14F-4D97-AF65-F5344CB8AC3E}">
        <p14:creationId xmlns:p14="http://schemas.microsoft.com/office/powerpoint/2010/main" val="2377567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C526537-D584-43A5-B8E8-D54FFF0D303E}" type="datetimeFigureOut">
              <a:rPr lang="en-US" smtClean="0"/>
              <a:t>11/1/2020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D297BB-FC30-473C-8B72-7F8A7D90CEBC}" type="slidenum">
              <a:rPr lang="en-US" smtClean="0"/>
              <a:t>‹#›</a:t>
            </a:fld>
            <a:endParaRPr lang="en-US"/>
          </a:p>
        </p:txBody>
      </p:sp>
    </p:spTree>
    <p:extLst>
      <p:ext uri="{BB962C8B-B14F-4D97-AF65-F5344CB8AC3E}">
        <p14:creationId xmlns:p14="http://schemas.microsoft.com/office/powerpoint/2010/main" val="255453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C526537-D584-43A5-B8E8-D54FFF0D303E}" type="datetimeFigureOut">
              <a:rPr lang="en-US" smtClean="0"/>
              <a:t>11/1/2020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D297BB-FC30-473C-8B72-7F8A7D90CEBC}" type="slidenum">
              <a:rPr lang="en-US" smtClean="0"/>
              <a:t>‹#›</a:t>
            </a:fld>
            <a:endParaRPr lang="en-US"/>
          </a:p>
        </p:txBody>
      </p:sp>
    </p:spTree>
    <p:extLst>
      <p:ext uri="{BB962C8B-B14F-4D97-AF65-F5344CB8AC3E}">
        <p14:creationId xmlns:p14="http://schemas.microsoft.com/office/powerpoint/2010/main" val="760538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526537-D584-43A5-B8E8-D54FFF0D303E}" type="datetimeFigureOut">
              <a:rPr lang="en-US" smtClean="0"/>
              <a:t>11/1/2020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D297BB-FC30-473C-8B72-7F8A7D90CEBC}" type="slidenum">
              <a:rPr lang="en-US" smtClean="0"/>
              <a:t>‹#›</a:t>
            </a:fld>
            <a:endParaRPr lang="en-US"/>
          </a:p>
        </p:txBody>
      </p:sp>
    </p:spTree>
    <p:extLst>
      <p:ext uri="{BB962C8B-B14F-4D97-AF65-F5344CB8AC3E}">
        <p14:creationId xmlns:p14="http://schemas.microsoft.com/office/powerpoint/2010/main" val="3680243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C526537-D584-43A5-B8E8-D54FFF0D303E}" type="datetimeFigureOut">
              <a:rPr lang="en-US" smtClean="0"/>
              <a:t>11/1/2020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D297BB-FC30-473C-8B72-7F8A7D90CEBC}" type="slidenum">
              <a:rPr lang="en-US" smtClean="0"/>
              <a:t>‹#›</a:t>
            </a:fld>
            <a:endParaRPr lang="en-US"/>
          </a:p>
        </p:txBody>
      </p:sp>
    </p:spTree>
    <p:extLst>
      <p:ext uri="{BB962C8B-B14F-4D97-AF65-F5344CB8AC3E}">
        <p14:creationId xmlns:p14="http://schemas.microsoft.com/office/powerpoint/2010/main" val="2232483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C526537-D584-43A5-B8E8-D54FFF0D303E}" type="datetimeFigureOut">
              <a:rPr lang="en-US" smtClean="0"/>
              <a:t>11/1/2020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D297BB-FC30-473C-8B72-7F8A7D90CEBC}" type="slidenum">
              <a:rPr lang="en-US" smtClean="0"/>
              <a:t>‹#›</a:t>
            </a:fld>
            <a:endParaRPr lang="en-US"/>
          </a:p>
        </p:txBody>
      </p:sp>
    </p:spTree>
    <p:extLst>
      <p:ext uri="{BB962C8B-B14F-4D97-AF65-F5344CB8AC3E}">
        <p14:creationId xmlns:p14="http://schemas.microsoft.com/office/powerpoint/2010/main" val="1465805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526537-D584-43A5-B8E8-D54FFF0D303E}" type="datetimeFigureOut">
              <a:rPr lang="en-US" smtClean="0"/>
              <a:t>11/1/2020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D297BB-FC30-473C-8B72-7F8A7D90CEBC}" type="slidenum">
              <a:rPr lang="en-US" smtClean="0"/>
              <a:t>‹#›</a:t>
            </a:fld>
            <a:endParaRPr lang="en-US"/>
          </a:p>
        </p:txBody>
      </p:sp>
    </p:spTree>
    <p:extLst>
      <p:ext uri="{BB962C8B-B14F-4D97-AF65-F5344CB8AC3E}">
        <p14:creationId xmlns:p14="http://schemas.microsoft.com/office/powerpoint/2010/main" val="5095756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f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f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f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f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bn.wikipedia.org/wiki/%E0%A6%9A%E0%A6%BF%E0%A6%A4%E0%A7%8D%E0%A6%B0:Battle_of_Buxar_-Crown_and_company-_Arthur_Edward_Mainwaring_pg.144.jpg"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1.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eg"/></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g"/><Relationship Id="rId3" Type="http://schemas.openxmlformats.org/officeDocument/2006/relationships/image" Target="../media/image7.jpeg"/><Relationship Id="rId4" Type="http://schemas.openxmlformats.org/officeDocument/2006/relationships/image" Target="../media/image8.png"/></Relationships>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3C6E7"/>
        </a:solidFill>
      </p:bgPr>
    </p:bg>
    <p:spTree>
      <p:nvGrpSpPr>
        <p:cNvPr id="2088" name="Shape 2088"/>
        <p:cNvGrpSpPr/>
        <p:nvPr/>
      </p:nvGrpSpPr>
      <p:grpSpPr>
        <a:xfrm>
          <a:off x="0" y="0"/>
          <a:ext cx="0" cy="0"/>
          <a:chOff x="0" y="0"/>
          <a:chExt cx="0" cy="0"/>
        </a:xfrm>
      </p:grpSpPr>
      <p:sp>
        <p:nvSpPr>
          <p:cNvPr id="2089" name="Google Shape;2089;p8"/>
          <p:cNvSpPr txBox="1"/>
          <p:nvPr/>
        </p:nvSpPr>
        <p:spPr>
          <a:xfrm>
            <a:off x="713510" y="2433660"/>
            <a:ext cx="10764900" cy="4032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700">
                <a:solidFill>
                  <a:schemeClr val="dk1"/>
                </a:solidFill>
                <a:latin typeface="Arial"/>
                <a:ea typeface="Arial"/>
                <a:cs typeface="Arial"/>
                <a:sym typeface="Arial"/>
              </a:rPr>
              <a:t>মীর কাসিম  উপলব্ধি করেছিলেন যে,মীর জাফরের পতনের অন্যতম কারণ হল নবাবের আর্থিক দুরবস্থা,সামরিক দূর্বলতা এবং কোম্পানীর অর্থলোলুপতা।সুতরাং মসনদে আরোহন করেই তিনি চুক্তি অনুযায়ী কোম্পানীকে</a:t>
            </a:r>
            <a:endParaRPr sz="2700">
              <a:solidFill>
                <a:schemeClr val="dk1"/>
              </a:solidFill>
              <a:latin typeface="Arial"/>
              <a:ea typeface="Arial"/>
              <a:cs typeface="Arial"/>
              <a:sym typeface="Arial"/>
            </a:endParaRPr>
          </a:p>
          <a:p>
            <a:pPr indent="0" lvl="0" marL="0" marR="0" rtl="0" algn="l">
              <a:spcBef>
                <a:spcPts val="0"/>
              </a:spcBef>
              <a:spcAft>
                <a:spcPts val="0"/>
              </a:spcAft>
              <a:buNone/>
            </a:pPr>
            <a:r>
              <a:rPr lang="en-US" sz="2700">
                <a:solidFill>
                  <a:schemeClr val="dk1"/>
                </a:solidFill>
                <a:latin typeface="Arial"/>
                <a:ea typeface="Arial"/>
                <a:cs typeface="Arial"/>
                <a:sym typeface="Arial"/>
              </a:rPr>
              <a:t>[১]বর্ধমান,মেদিনীপুর ও চট্টগ্রামের রাজস্ব আদায়ের জন্য পরওয়ানা প্রদান করেন।</a:t>
            </a:r>
            <a:endParaRPr sz="2700"/>
          </a:p>
          <a:p>
            <a:pPr indent="0" lvl="0" marL="0" marR="0" rtl="0" algn="l">
              <a:spcBef>
                <a:spcPts val="0"/>
              </a:spcBef>
              <a:spcAft>
                <a:spcPts val="0"/>
              </a:spcAft>
              <a:buNone/>
            </a:pPr>
            <a:r>
              <a:rPr lang="en-US" sz="2700">
                <a:solidFill>
                  <a:schemeClr val="dk1"/>
                </a:solidFill>
                <a:latin typeface="Arial"/>
                <a:ea typeface="Arial"/>
                <a:cs typeface="Arial"/>
                <a:sym typeface="Arial"/>
              </a:rPr>
              <a:t>[২]কোম্পানীর সেনাবাহিনীর ব্যয়নির্বাহের জন্য দশ লক্ষ টাকা প্রদান করেন।</a:t>
            </a:r>
            <a:endParaRPr sz="2700"/>
          </a:p>
          <a:p>
            <a:pPr indent="0" lvl="0" marL="0" marR="0" rtl="0" algn="l">
              <a:spcBef>
                <a:spcPts val="0"/>
              </a:spcBef>
              <a:spcAft>
                <a:spcPts val="0"/>
              </a:spcAft>
              <a:buNone/>
            </a:pPr>
            <a:r>
              <a:rPr lang="en-US" sz="2700">
                <a:solidFill>
                  <a:schemeClr val="dk1"/>
                </a:solidFill>
                <a:latin typeface="Arial"/>
                <a:ea typeface="Arial"/>
                <a:cs typeface="Arial"/>
                <a:sym typeface="Arial"/>
              </a:rPr>
              <a:t>[৩]শ্রীহট্টের চুন ব্যবসায়ের জন্য ‘পরওয়ানা’প্রদান করেন এবং</a:t>
            </a:r>
            <a:endParaRPr sz="2700">
              <a:solidFill>
                <a:schemeClr val="dk1"/>
              </a:solidFill>
              <a:latin typeface="Arial"/>
              <a:ea typeface="Arial"/>
              <a:cs typeface="Arial"/>
              <a:sym typeface="Arial"/>
            </a:endParaRPr>
          </a:p>
          <a:p>
            <a:pPr indent="0" lvl="0" marL="0" marR="0" rtl="0" algn="l">
              <a:spcBef>
                <a:spcPts val="0"/>
              </a:spcBef>
              <a:spcAft>
                <a:spcPts val="0"/>
              </a:spcAft>
              <a:buNone/>
            </a:pPr>
            <a:r>
              <a:rPr lang="en-US" sz="2700">
                <a:solidFill>
                  <a:schemeClr val="dk1"/>
                </a:solidFill>
                <a:latin typeface="Arial"/>
                <a:ea typeface="Arial"/>
                <a:cs typeface="Arial"/>
                <a:sym typeface="Arial"/>
              </a:rPr>
              <a:t>[৪]কোম্পানীকে নিজস্ব মুদ্রা প্রচলনের অধিকার প্রদান করেন।</a:t>
            </a:r>
            <a:endParaRPr sz="2700"/>
          </a:p>
          <a:p>
            <a:pPr indent="0" lvl="0" marL="0" marR="0" rtl="0" algn="l">
              <a:spcBef>
                <a:spcPts val="0"/>
              </a:spcBef>
              <a:spcAft>
                <a:spcPts val="0"/>
              </a:spcAft>
              <a:buNone/>
            </a:pPr>
            <a:r>
              <a:rPr lang="en-US" sz="2700">
                <a:solidFill>
                  <a:schemeClr val="dk1"/>
                </a:solidFill>
                <a:latin typeface="Arial"/>
                <a:ea typeface="Arial"/>
                <a:cs typeface="Arial"/>
                <a:sym typeface="Arial"/>
              </a:rPr>
              <a:t>এইভাবে তিনি কোম্পানীর প্রাপ্য চুকিয়ে দিয়ে  ঋণমুক্ত হন।</a:t>
            </a:r>
            <a:endParaRPr sz="2700">
              <a:solidFill>
                <a:schemeClr val="dk1"/>
              </a:solidFill>
              <a:latin typeface="Arial"/>
              <a:ea typeface="Arial"/>
              <a:cs typeface="Arial"/>
              <a:sym typeface="Arial"/>
            </a:endParaRPr>
          </a:p>
        </p:txBody>
      </p:sp>
      <p:pic>
        <p:nvPicPr>
          <p:cNvPr id="2090" name="Google Shape;2090;p8"/>
          <p:cNvPicPr preferRelativeResize="0"/>
          <p:nvPr/>
        </p:nvPicPr>
        <p:blipFill rotWithShape="1">
          <a:blip r:embed="rId2">
            <a:alphaModFix/>
          </a:blip>
          <a:srcRect b="0" l="0" r="0" t="0"/>
          <a:stretch/>
        </p:blipFill>
        <p:spPr>
          <a:xfrm>
            <a:off x="0" y="0"/>
            <a:ext cx="12192000" cy="1948340"/>
          </a:xfrm>
          <a:prstGeom prst="rect">
            <a:avLst/>
          </a:prstGeom>
          <a:noFill/>
          <a:ln>
            <a:noFill/>
          </a:ln>
        </p:spPr>
      </p:pic>
      <p:sp>
        <p:nvSpPr>
          <p:cNvPr id="2091" name="Google Shape;2091;p8"/>
          <p:cNvSpPr txBox="1"/>
          <p:nvPr/>
        </p:nvSpPr>
        <p:spPr>
          <a:xfrm>
            <a:off x="3103417" y="390507"/>
            <a:ext cx="6206700" cy="1200300"/>
          </a:xfrm>
          <a:prstGeom prst="rect">
            <a:avLst/>
          </a:prstGeom>
          <a:solidFill>
            <a:srgbClr val="00FFFF"/>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6100">
                <a:solidFill>
                  <a:srgbClr val="FF0000"/>
                </a:solidFill>
                <a:latin typeface="Arial"/>
                <a:ea typeface="Arial"/>
                <a:cs typeface="Arial"/>
                <a:sym typeface="Arial"/>
              </a:rPr>
              <a:t>অর্থনৈতিক কারণ</a:t>
            </a:r>
            <a:endParaRPr b="1" sz="6100">
              <a:solidFill>
                <a:srgbClr val="FF0000"/>
              </a:solidFill>
              <a:latin typeface="Arial"/>
              <a:ea typeface="Arial"/>
              <a:cs typeface="Arial"/>
              <a:sym typeface="Arial"/>
            </a:endParaRPr>
          </a:p>
        </p:txBody>
      </p:sp>
      <p:sp>
        <p:nvSpPr>
          <p:cNvPr id="2092" name="Google Shape;2092;p8"/>
          <p:cNvSpPr/>
          <p:nvPr/>
        </p:nvSpPr>
        <p:spPr>
          <a:xfrm>
            <a:off x="0" y="0"/>
            <a:ext cx="12192000" cy="6858000"/>
          </a:xfrm>
          <a:prstGeom prst="frame">
            <a:avLst>
              <a:gd fmla="val 2445" name="adj1"/>
            </a:avLst>
          </a:prstGeom>
          <a:solidFill>
            <a:srgbClr val="0070C0"/>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89"/>
                                        </p:tgtEl>
                                        <p:attrNameLst>
                                          <p:attrName>style.visibility</p:attrName>
                                        </p:attrNameLst>
                                      </p:cBhvr>
                                      <p:to>
                                        <p:strVal val="visible"/>
                                      </p:to>
                                    </p:set>
                                    <p:animEffect filter="fade" transition="in">
                                      <p:cBhvr>
                                        <p:cTn dur="2000"/>
                                        <p:tgtEl>
                                          <p:spTgt spid="20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4E0B2"/>
        </a:solidFill>
      </p:bgPr>
    </p:bg>
    <p:spTree>
      <p:nvGrpSpPr>
        <p:cNvPr id="2093" name="Shape 2093"/>
        <p:cNvGrpSpPr/>
        <p:nvPr/>
      </p:nvGrpSpPr>
      <p:grpSpPr>
        <a:xfrm>
          <a:off x="0" y="0"/>
          <a:ext cx="0" cy="0"/>
          <a:chOff x="0" y="0"/>
          <a:chExt cx="0" cy="0"/>
        </a:xfrm>
      </p:grpSpPr>
      <p:sp>
        <p:nvSpPr>
          <p:cNvPr id="2094" name="Google Shape;2094;p9"/>
          <p:cNvSpPr txBox="1"/>
          <p:nvPr/>
        </p:nvSpPr>
        <p:spPr>
          <a:xfrm>
            <a:off x="297873" y="2136660"/>
            <a:ext cx="11873400" cy="4585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600">
                <a:solidFill>
                  <a:srgbClr val="00B050"/>
                </a:solidFill>
                <a:latin typeface="Arial"/>
                <a:ea typeface="Arial"/>
                <a:cs typeface="Arial"/>
                <a:sym typeface="Arial"/>
              </a:rPr>
              <a:t>নবাবের অর্থ সংগ্রহের প্রচেষ্টাঃ</a:t>
            </a:r>
            <a:r>
              <a:rPr b="1" lang="en-US" sz="2600">
                <a:solidFill>
                  <a:schemeClr val="dk1"/>
                </a:solidFill>
                <a:latin typeface="Arial"/>
                <a:ea typeface="Arial"/>
                <a:cs typeface="Arial"/>
                <a:sym typeface="Arial"/>
              </a:rPr>
              <a:t>মীরকাসিম রাজস্ব বৃদ্ধির জন্য নিম্নলিখিত উপায় অবলম্বন করেন</a:t>
            </a:r>
            <a:endParaRPr b="1" sz="2600">
              <a:solidFill>
                <a:schemeClr val="dk1"/>
              </a:solidFill>
              <a:latin typeface="Arial"/>
              <a:ea typeface="Arial"/>
              <a:cs typeface="Arial"/>
              <a:sym typeface="Arial"/>
            </a:endParaRPr>
          </a:p>
          <a:p>
            <a:pPr indent="0" lvl="0" marL="0" marR="0" rtl="0" algn="l">
              <a:spcBef>
                <a:spcPts val="0"/>
              </a:spcBef>
              <a:spcAft>
                <a:spcPts val="0"/>
              </a:spcAft>
              <a:buNone/>
            </a:pPr>
            <a:r>
              <a:rPr b="1" lang="en-US" sz="2600">
                <a:solidFill>
                  <a:schemeClr val="dk1"/>
                </a:solidFill>
                <a:latin typeface="Arial"/>
                <a:ea typeface="Arial"/>
                <a:cs typeface="Arial"/>
                <a:sym typeface="Arial"/>
              </a:rPr>
              <a:t>[১]মীরজাফরের আমলের উচ্চপদস্ত কর্মচারীদের কাগজপত্র পরীক্ষা করে তাদের কাছ থেকে বলপূর্বক অর্থ আদায় করা হয়।</a:t>
            </a:r>
            <a:endParaRPr sz="2600"/>
          </a:p>
          <a:p>
            <a:pPr indent="0" lvl="0" marL="0" marR="0" rtl="0" algn="l">
              <a:spcBef>
                <a:spcPts val="0"/>
              </a:spcBef>
              <a:spcAft>
                <a:spcPts val="0"/>
              </a:spcAft>
              <a:buNone/>
            </a:pPr>
            <a:r>
              <a:rPr b="1" lang="en-US" sz="2600">
                <a:solidFill>
                  <a:schemeClr val="dk1"/>
                </a:solidFill>
                <a:latin typeface="Arial"/>
                <a:ea typeface="Arial"/>
                <a:cs typeface="Arial"/>
                <a:sym typeface="Arial"/>
              </a:rPr>
              <a:t>[২]সরকারী অর্থ আত্মসাৎ করার অপরাধে বহু উচ্চ পদস্ত কর্মচারী ও অভিজাতদের বিষয় সম্পত্তি বাজেয়াপ্ত করা হয়।</a:t>
            </a:r>
            <a:endParaRPr sz="2600"/>
          </a:p>
          <a:p>
            <a:pPr indent="0" lvl="0" marL="0" marR="0" rtl="0" algn="l">
              <a:spcBef>
                <a:spcPts val="0"/>
              </a:spcBef>
              <a:spcAft>
                <a:spcPts val="0"/>
              </a:spcAft>
              <a:buNone/>
            </a:pPr>
            <a:r>
              <a:rPr b="1" lang="en-US" sz="2600">
                <a:solidFill>
                  <a:schemeClr val="dk1"/>
                </a:solidFill>
                <a:latin typeface="Arial"/>
                <a:ea typeface="Arial"/>
                <a:cs typeface="Arial"/>
                <a:sym typeface="Arial"/>
              </a:rPr>
              <a:t>[৩]আলিবর্দি ও মীরজাফরের পরিবারের কাছ হতে তাদের সঞ্চিত অর্থ বলপূর্বক আদায় করা হয়।</a:t>
            </a:r>
            <a:endParaRPr sz="2600"/>
          </a:p>
          <a:p>
            <a:pPr indent="0" lvl="0" marL="0" marR="0" rtl="0" algn="l">
              <a:spcBef>
                <a:spcPts val="0"/>
              </a:spcBef>
              <a:spcAft>
                <a:spcPts val="0"/>
              </a:spcAft>
              <a:buNone/>
            </a:pPr>
            <a:r>
              <a:rPr b="1" lang="en-US" sz="2600">
                <a:solidFill>
                  <a:schemeClr val="dk1"/>
                </a:solidFill>
                <a:latin typeface="Arial"/>
                <a:ea typeface="Arial"/>
                <a:cs typeface="Arial"/>
                <a:sym typeface="Arial"/>
              </a:rPr>
              <a:t>[৪]শেঠ পরিবারের কাছ হতে বলপূর্বক প্রচুর অর্থ ঋণ হিসেবে আদায় করা হয় এবং</a:t>
            </a:r>
            <a:endParaRPr b="1" sz="2600">
              <a:solidFill>
                <a:schemeClr val="dk1"/>
              </a:solidFill>
              <a:latin typeface="Arial"/>
              <a:ea typeface="Arial"/>
              <a:cs typeface="Arial"/>
              <a:sym typeface="Arial"/>
            </a:endParaRPr>
          </a:p>
          <a:p>
            <a:pPr indent="0" lvl="0" marL="0" marR="0" rtl="0" algn="l">
              <a:spcBef>
                <a:spcPts val="0"/>
              </a:spcBef>
              <a:spcAft>
                <a:spcPts val="0"/>
              </a:spcAft>
              <a:buNone/>
            </a:pPr>
            <a:r>
              <a:rPr b="1" lang="en-US" sz="2600">
                <a:solidFill>
                  <a:schemeClr val="dk1"/>
                </a:solidFill>
                <a:latin typeface="Arial"/>
                <a:ea typeface="Arial"/>
                <a:cs typeface="Arial"/>
                <a:sym typeface="Arial"/>
              </a:rPr>
              <a:t>[৫]শাসনব্যাপারে যথা সম্ভব ব্যয় সঙ্কোচ করা হয়।</a:t>
            </a:r>
            <a:endParaRPr b="1" sz="2600">
              <a:solidFill>
                <a:schemeClr val="dk1"/>
              </a:solidFill>
              <a:latin typeface="Arial"/>
              <a:ea typeface="Arial"/>
              <a:cs typeface="Arial"/>
              <a:sym typeface="Arial"/>
            </a:endParaRPr>
          </a:p>
        </p:txBody>
      </p:sp>
      <p:pic>
        <p:nvPicPr>
          <p:cNvPr id="2095" name="Google Shape;2095;p9"/>
          <p:cNvPicPr preferRelativeResize="0"/>
          <p:nvPr/>
        </p:nvPicPr>
        <p:blipFill rotWithShape="1">
          <a:blip r:embed="rId2">
            <a:alphaModFix/>
          </a:blip>
          <a:srcRect b="0" l="0" r="0" t="0"/>
          <a:stretch/>
        </p:blipFill>
        <p:spPr>
          <a:xfrm>
            <a:off x="0" y="0"/>
            <a:ext cx="12192000" cy="1939636"/>
          </a:xfrm>
          <a:prstGeom prst="rect">
            <a:avLst/>
          </a:prstGeom>
          <a:noFill/>
          <a:ln>
            <a:noFill/>
          </a:ln>
        </p:spPr>
      </p:pic>
      <p:sp>
        <p:nvSpPr>
          <p:cNvPr id="2096" name="Google Shape;2096;p9"/>
          <p:cNvSpPr txBox="1"/>
          <p:nvPr/>
        </p:nvSpPr>
        <p:spPr>
          <a:xfrm>
            <a:off x="3131128" y="396242"/>
            <a:ext cx="6206700" cy="1200300"/>
          </a:xfrm>
          <a:prstGeom prst="rect">
            <a:avLst/>
          </a:prstGeom>
          <a:solidFill>
            <a:srgbClr val="00FFFF"/>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6200">
                <a:solidFill>
                  <a:srgbClr val="FF0000"/>
                </a:solidFill>
                <a:latin typeface="Arial"/>
                <a:ea typeface="Arial"/>
                <a:cs typeface="Arial"/>
                <a:sym typeface="Arial"/>
              </a:rPr>
              <a:t>অর্থনৈতিক কারণ</a:t>
            </a:r>
            <a:endParaRPr b="1" sz="6200">
              <a:solidFill>
                <a:srgbClr val="FF0000"/>
              </a:solidFill>
              <a:latin typeface="Arial"/>
              <a:ea typeface="Arial"/>
              <a:cs typeface="Arial"/>
              <a:sym typeface="Arial"/>
            </a:endParaRPr>
          </a:p>
        </p:txBody>
      </p:sp>
      <p:sp>
        <p:nvSpPr>
          <p:cNvPr id="2097" name="Google Shape;2097;p9"/>
          <p:cNvSpPr/>
          <p:nvPr/>
        </p:nvSpPr>
        <p:spPr>
          <a:xfrm>
            <a:off x="0" y="30482"/>
            <a:ext cx="12192000" cy="6858000"/>
          </a:xfrm>
          <a:prstGeom prst="frame">
            <a:avLst>
              <a:gd fmla="val 2445" name="adj1"/>
            </a:avLst>
          </a:prstGeom>
          <a:solidFill>
            <a:srgbClr val="00B050"/>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mc:AlternateContent>
    <mc:Choice Requires="p14">
      <p:transition spd="slow" p14:dur="25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94"/>
                                        </p:tgtEl>
                                        <p:attrNameLst>
                                          <p:attrName>style.visibility</p:attrName>
                                        </p:attrNameLst>
                                      </p:cBhvr>
                                      <p:to>
                                        <p:strVal val="visible"/>
                                      </p:to>
                                    </p:set>
                                    <p:animEffect filter="fade" transition="in">
                                      <p:cBhvr>
                                        <p:cTn dur="2000"/>
                                        <p:tgtEl>
                                          <p:spTgt spid="20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8D08C"/>
        </a:solidFill>
      </p:bgPr>
    </p:bg>
    <p:spTree>
      <p:nvGrpSpPr>
        <p:cNvPr id="2098" name="Shape 2098"/>
        <p:cNvGrpSpPr/>
        <p:nvPr/>
      </p:nvGrpSpPr>
      <p:grpSpPr>
        <a:xfrm>
          <a:off x="0" y="0"/>
          <a:ext cx="0" cy="0"/>
          <a:chOff x="0" y="0"/>
          <a:chExt cx="0" cy="0"/>
        </a:xfrm>
      </p:grpSpPr>
      <p:sp>
        <p:nvSpPr>
          <p:cNvPr id="2099" name="Google Shape;2099;p10"/>
          <p:cNvSpPr txBox="1"/>
          <p:nvPr/>
        </p:nvSpPr>
        <p:spPr>
          <a:xfrm>
            <a:off x="271549" y="1818058"/>
            <a:ext cx="7661700" cy="708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rgbClr val="7030A0"/>
                </a:solidFill>
                <a:latin typeface="Arial"/>
                <a:ea typeface="Arial"/>
                <a:cs typeface="Arial"/>
                <a:sym typeface="Arial"/>
              </a:rPr>
              <a:t>দেশীয় বণিকদের শুল্ক প্রত্যাহার</a:t>
            </a:r>
            <a:endParaRPr b="1" sz="4000">
              <a:solidFill>
                <a:srgbClr val="7030A0"/>
              </a:solidFill>
              <a:latin typeface="Arial"/>
              <a:ea typeface="Arial"/>
              <a:cs typeface="Arial"/>
              <a:sym typeface="Arial"/>
            </a:endParaRPr>
          </a:p>
        </p:txBody>
      </p:sp>
      <p:sp>
        <p:nvSpPr>
          <p:cNvPr id="2100" name="Google Shape;2100;p10"/>
          <p:cNvSpPr txBox="1"/>
          <p:nvPr/>
        </p:nvSpPr>
        <p:spPr>
          <a:xfrm>
            <a:off x="271549" y="2261796"/>
            <a:ext cx="11770500" cy="4524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700">
                <a:solidFill>
                  <a:schemeClr val="dk1"/>
                </a:solidFill>
                <a:latin typeface="Arial"/>
                <a:ea typeface="Arial"/>
                <a:cs typeface="Arial"/>
                <a:sym typeface="Arial"/>
              </a:rPr>
              <a:t>১৭১৭ সালে দিল্লির বাদশার ফরমানবলে ইষ্ট ইণ্ডিয়া কোম্পানি বাংলা ,বিহার ও উড়িষ্যায় বিনা শুল্কে অবাধ বাণিজ্যের সুযোগ-সুবিধা লাভ করেছিল।কিন্তু বাংলার নবাব কর্তৃক কোম্পানিকে নবাবী পাঞ্জা বা ‘দস্তক’প্রদানের মাধ্যমে কোম্পানির ব্যবসায়িক সীমাবদ্ধতা নির্ধারণ করা হয়েছিল।এ দস্তকে উল্লেখ ছিল যে ইষ্ট ইণ্ডিয়া কোম্পানি কেবলমাত্র দেশীয় বণিকদের কাছ থেকে পণ্যদ্রব্য ও অন্যান্য মালামাল ক্রয় করতে পারবে।কোম্পানির কর্মচারীদের দেশের অভ্যন্তর থেকে পণ্যদ্রব্য ও মালামাল ক্রয় করা সম্পূর্ণ নিষিদ্ধ ছিল। কিন্তু ইংরেজ কোম্পানির দুর্নীতিবাজ কর্মচারিরা ব্যাক্তিগত স্বার্থে অধিক মুনাফা লাভের জন্য দেশের অভ্যন্তর থেকে বিনা শুল্কে মালামাল আনানেয়া শুরু করে।ফলে দেশীয় বণিকরা ব্যবসায় ক্ষেত্রে অতিমাত্রায় ক্ষতিগ্রস্ত হয় এবং নবাব নিজেও শুল্ক থেকে বঞ্চিত হন।</a:t>
            </a:r>
            <a:endParaRPr b="1" sz="2700">
              <a:solidFill>
                <a:schemeClr val="dk1"/>
              </a:solidFill>
              <a:latin typeface="Arial"/>
              <a:ea typeface="Arial"/>
              <a:cs typeface="Arial"/>
              <a:sym typeface="Arial"/>
            </a:endParaRPr>
          </a:p>
        </p:txBody>
      </p:sp>
      <p:pic>
        <p:nvPicPr>
          <p:cNvPr id="2101" name="Google Shape;2101;p10"/>
          <p:cNvPicPr preferRelativeResize="0"/>
          <p:nvPr/>
        </p:nvPicPr>
        <p:blipFill rotWithShape="1">
          <a:blip r:embed="rId2">
            <a:alphaModFix/>
          </a:blip>
          <a:srcRect b="0" l="0" r="0" t="0"/>
          <a:stretch/>
        </p:blipFill>
        <p:spPr>
          <a:xfrm>
            <a:off x="0" y="0"/>
            <a:ext cx="12192000" cy="1948340"/>
          </a:xfrm>
          <a:prstGeom prst="rect">
            <a:avLst/>
          </a:prstGeom>
          <a:noFill/>
          <a:ln>
            <a:noFill/>
          </a:ln>
        </p:spPr>
      </p:pic>
      <p:sp>
        <p:nvSpPr>
          <p:cNvPr id="2102" name="Google Shape;2102;p10"/>
          <p:cNvSpPr txBox="1"/>
          <p:nvPr/>
        </p:nvSpPr>
        <p:spPr>
          <a:xfrm>
            <a:off x="3131553" y="421979"/>
            <a:ext cx="6206700" cy="1200300"/>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6200">
                <a:solidFill>
                  <a:srgbClr val="FF0000"/>
                </a:solidFill>
                <a:latin typeface="Arial"/>
                <a:ea typeface="Arial"/>
                <a:cs typeface="Arial"/>
                <a:sym typeface="Arial"/>
              </a:rPr>
              <a:t>অর্থনৈতিক কারণ</a:t>
            </a:r>
            <a:endParaRPr b="1" sz="6200">
              <a:solidFill>
                <a:srgbClr val="FF0000"/>
              </a:solidFill>
              <a:latin typeface="Arial"/>
              <a:ea typeface="Arial"/>
              <a:cs typeface="Arial"/>
              <a:sym typeface="Arial"/>
            </a:endParaRPr>
          </a:p>
        </p:txBody>
      </p:sp>
      <p:sp>
        <p:nvSpPr>
          <p:cNvPr id="2103" name="Google Shape;2103;p10"/>
          <p:cNvSpPr/>
          <p:nvPr/>
        </p:nvSpPr>
        <p:spPr>
          <a:xfrm>
            <a:off x="0" y="0"/>
            <a:ext cx="12192000" cy="6858000"/>
          </a:xfrm>
          <a:prstGeom prst="frame">
            <a:avLst>
              <a:gd fmla="val 2445" name="adj1"/>
            </a:avLst>
          </a:prstGeom>
          <a:solidFill>
            <a:srgbClr val="00B050"/>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mc:AlternateContent>
    <mc:Choice Requires="p14">
      <p:transition spd="slow" p14:dur="225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00"/>
                                        </p:tgtEl>
                                        <p:attrNameLst>
                                          <p:attrName>style.visibility</p:attrName>
                                        </p:attrNameLst>
                                      </p:cBhvr>
                                      <p:to>
                                        <p:strVal val="visible"/>
                                      </p:to>
                                    </p:set>
                                    <p:animEffect filter="fade" transition="in">
                                      <p:cBhvr>
                                        <p:cTn dur="500"/>
                                        <p:tgtEl>
                                          <p:spTgt spid="21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4E0B2"/>
        </a:solidFill>
      </p:bgPr>
    </p:bg>
    <p:spTree>
      <p:nvGrpSpPr>
        <p:cNvPr id="2104" name="Shape 2104"/>
        <p:cNvGrpSpPr/>
        <p:nvPr/>
      </p:nvGrpSpPr>
      <p:grpSpPr>
        <a:xfrm>
          <a:off x="0" y="0"/>
          <a:ext cx="0" cy="0"/>
          <a:chOff x="0" y="0"/>
          <a:chExt cx="0" cy="0"/>
        </a:xfrm>
      </p:grpSpPr>
      <p:pic>
        <p:nvPicPr>
          <p:cNvPr id="2105" name="Google Shape;2105;p11"/>
          <p:cNvPicPr preferRelativeResize="0"/>
          <p:nvPr/>
        </p:nvPicPr>
        <p:blipFill rotWithShape="1">
          <a:blip r:embed="rId2">
            <a:alphaModFix/>
          </a:blip>
          <a:srcRect b="0" l="0" r="0" t="0"/>
          <a:stretch/>
        </p:blipFill>
        <p:spPr>
          <a:xfrm>
            <a:off x="0" y="0"/>
            <a:ext cx="12192000" cy="1948340"/>
          </a:xfrm>
          <a:prstGeom prst="rect">
            <a:avLst/>
          </a:prstGeom>
          <a:noFill/>
          <a:ln>
            <a:noFill/>
          </a:ln>
        </p:spPr>
      </p:pic>
      <p:sp>
        <p:nvSpPr>
          <p:cNvPr id="2106" name="Google Shape;2106;p11"/>
          <p:cNvSpPr txBox="1"/>
          <p:nvPr/>
        </p:nvSpPr>
        <p:spPr>
          <a:xfrm>
            <a:off x="3103416" y="396698"/>
            <a:ext cx="6206700" cy="1200300"/>
          </a:xfrm>
          <a:prstGeom prst="rect">
            <a:avLst/>
          </a:prstGeom>
          <a:solidFill>
            <a:srgbClr val="00FF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6200">
                <a:solidFill>
                  <a:srgbClr val="FF0000"/>
                </a:solidFill>
                <a:latin typeface="Arial"/>
                <a:ea typeface="Arial"/>
                <a:cs typeface="Arial"/>
                <a:sym typeface="Arial"/>
              </a:rPr>
              <a:t>অর্থনৈতিক কারণ</a:t>
            </a:r>
            <a:endParaRPr b="1" sz="6200">
              <a:solidFill>
                <a:srgbClr val="FF0000"/>
              </a:solidFill>
              <a:latin typeface="Arial"/>
              <a:ea typeface="Arial"/>
              <a:cs typeface="Arial"/>
              <a:sym typeface="Arial"/>
            </a:endParaRPr>
          </a:p>
        </p:txBody>
      </p:sp>
      <p:sp>
        <p:nvSpPr>
          <p:cNvPr id="2107" name="Google Shape;2107;p11"/>
          <p:cNvSpPr/>
          <p:nvPr/>
        </p:nvSpPr>
        <p:spPr>
          <a:xfrm>
            <a:off x="270268" y="1993725"/>
            <a:ext cx="11873100" cy="4585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700">
                <a:solidFill>
                  <a:srgbClr val="FF0000"/>
                </a:solidFill>
                <a:latin typeface="Arial"/>
                <a:ea typeface="Arial"/>
                <a:cs typeface="Arial"/>
                <a:sym typeface="Arial"/>
              </a:rPr>
              <a:t>দস্তকের অপব্যবহারঃ </a:t>
            </a:r>
            <a:r>
              <a:rPr b="1" lang="en-US" sz="2700">
                <a:solidFill>
                  <a:schemeClr val="dk1"/>
                </a:solidFill>
                <a:latin typeface="Arial"/>
                <a:ea typeface="Arial"/>
                <a:cs typeface="Arial"/>
                <a:sym typeface="Arial"/>
              </a:rPr>
              <a:t>দস্তকের অপব্যবহারের প্রতিকার চেয়ে মীরকাসিম কোম্পানির গভর্ণর ভ্যান্সিটার্টকে একট চিঠি লেখেন।নবাব চিঠিতে উল্লেখ করেন যে,বাদশাহী ফরমানে বিনা শুল্কে ইষ্ট ইণ্ডিয়া কোম্পানির বানিজ্যিক অধিকার থাকলেও কোম্পানির কর্মচারীদের নাই।কিন্তু তারা ঢাকা,কলিকাতা ও কাসিম বাজারে সরাসরি নবাবের দস্তককে অস্বীকার করে অবাধে ব্যবসা বাণিজ্য করছে এবং পাটনা কুঠির এলিস সাহেব খোলাখুলি ভাবে নবাবের বিরোধিতা করে।ফলে দেশের অভ্যন্তরীন বাণিজ্যের ক্ষেত্রে এক অরাজক পরিস্তিতির সৃষ্টি হয়।নবাব কোম্পানির কাছ থেকে এর প্রতিকারে ব্যর্থ হয়ে ইংরেজ বণিকদের সাথে দেশীয় বণিকদেরও বাণিজ্যি শুল্ক উঠিয়ে নেন।এতে নবাব ক্ষতিগ্রস্ত হলেও দেশি এবং বিদেশি বণিকদের অন্যায় বাণিজ্যিক প্রতিযোগিতায় পথ বন্ধ হয়ে যায়।ফলে ইংরেজ কোম্পানি নবাবের প্রতি রুষ্ট হয়ে পড়েন।</a:t>
            </a:r>
            <a:endParaRPr sz="2700"/>
          </a:p>
        </p:txBody>
      </p:sp>
      <p:sp>
        <p:nvSpPr>
          <p:cNvPr id="2108" name="Google Shape;2108;p11"/>
          <p:cNvSpPr/>
          <p:nvPr/>
        </p:nvSpPr>
        <p:spPr>
          <a:xfrm>
            <a:off x="0" y="0"/>
            <a:ext cx="12192000" cy="6858000"/>
          </a:xfrm>
          <a:prstGeom prst="frame">
            <a:avLst>
              <a:gd fmla="val 2445" name="adj1"/>
            </a:avLst>
          </a:prstGeom>
          <a:solidFill>
            <a:srgbClr val="00B050"/>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mc:AlternateContent>
    <mc:Choice Requires="p14">
      <p:transition spd="slow" p14:dur="225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07">
                                            <p:txEl>
                                              <p:pRg end="0" st="0"/>
                                            </p:txEl>
                                          </p:spTgt>
                                        </p:tgtEl>
                                        <p:attrNameLst>
                                          <p:attrName>style.visibility</p:attrName>
                                        </p:attrNameLst>
                                      </p:cBhvr>
                                      <p:to>
                                        <p:strVal val="visible"/>
                                      </p:to>
                                    </p:set>
                                    <p:animEffect filter="fade" transition="in">
                                      <p:cBhvr>
                                        <p:cTn dur="2000"/>
                                        <p:tgtEl>
                                          <p:spTgt spid="2107">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1EFD8"/>
        </a:solidFill>
      </p:bgPr>
    </p:bg>
    <p:spTree>
      <p:nvGrpSpPr>
        <p:cNvPr id="2109" name="Shape 2109"/>
        <p:cNvGrpSpPr/>
        <p:nvPr/>
      </p:nvGrpSpPr>
      <p:grpSpPr>
        <a:xfrm>
          <a:off x="0" y="0"/>
          <a:ext cx="0" cy="0"/>
          <a:chOff x="0" y="0"/>
          <a:chExt cx="0" cy="0"/>
        </a:xfrm>
      </p:grpSpPr>
      <p:sp>
        <p:nvSpPr>
          <p:cNvPr descr="Ghotona - মীর কাসিম ও বক্সারের যুদ্ধ" id="2110" name="Google Shape;2110;p12"/>
          <p:cNvSpPr/>
          <p:nvPr/>
        </p:nvSpPr>
        <p:spPr>
          <a:xfrm>
            <a:off x="155575" y="-144463"/>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Ghotona - মীর কাসিম ও বক্সারের যুদ্ধ" id="2111" name="Google Shape;2111;p12"/>
          <p:cNvSpPr/>
          <p:nvPr/>
        </p:nvSpPr>
        <p:spPr>
          <a:xfrm>
            <a:off x="307975" y="7937"/>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Ghotona - মীর কাসিম ও বক্সারের যুদ্ধ" id="2112" name="Google Shape;2112;p12"/>
          <p:cNvSpPr/>
          <p:nvPr/>
        </p:nvSpPr>
        <p:spPr>
          <a:xfrm>
            <a:off x="460375" y="160337"/>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2113" name="Google Shape;2113;p12"/>
          <p:cNvPicPr preferRelativeResize="0"/>
          <p:nvPr/>
        </p:nvPicPr>
        <p:blipFill rotWithShape="1">
          <a:blip r:embed="rId2">
            <a:alphaModFix/>
          </a:blip>
          <a:srcRect b="0" l="0" r="0" t="0"/>
          <a:stretch/>
        </p:blipFill>
        <p:spPr>
          <a:xfrm>
            <a:off x="1" y="0"/>
            <a:ext cx="12191999" cy="2070245"/>
          </a:xfrm>
          <a:prstGeom prst="rect">
            <a:avLst/>
          </a:prstGeom>
          <a:noFill/>
          <a:ln>
            <a:noFill/>
          </a:ln>
        </p:spPr>
      </p:pic>
      <p:sp>
        <p:nvSpPr>
          <p:cNvPr id="2114" name="Google Shape;2114;p12"/>
          <p:cNvSpPr txBox="1"/>
          <p:nvPr/>
        </p:nvSpPr>
        <p:spPr>
          <a:xfrm>
            <a:off x="2424971" y="312737"/>
            <a:ext cx="5403300" cy="1015800"/>
          </a:xfrm>
          <a:prstGeom prst="rect">
            <a:avLst/>
          </a:prstGeom>
          <a:solidFill>
            <a:srgbClr val="00FF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5200">
                <a:solidFill>
                  <a:srgbClr val="FF0000"/>
                </a:solidFill>
                <a:latin typeface="Arial"/>
                <a:ea typeface="Arial"/>
                <a:cs typeface="Arial"/>
                <a:sym typeface="Arial"/>
              </a:rPr>
              <a:t>রাজনৈতিক কারণ</a:t>
            </a:r>
            <a:endParaRPr b="1" sz="5200">
              <a:solidFill>
                <a:srgbClr val="FF0000"/>
              </a:solidFill>
              <a:latin typeface="Arial"/>
              <a:ea typeface="Arial"/>
              <a:cs typeface="Arial"/>
              <a:sym typeface="Arial"/>
            </a:endParaRPr>
          </a:p>
        </p:txBody>
      </p:sp>
      <p:sp>
        <p:nvSpPr>
          <p:cNvPr id="2115" name="Google Shape;2115;p12"/>
          <p:cNvSpPr txBox="1"/>
          <p:nvPr/>
        </p:nvSpPr>
        <p:spPr>
          <a:xfrm>
            <a:off x="221981" y="2382982"/>
            <a:ext cx="11748000" cy="4032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000">
                <a:solidFill>
                  <a:srgbClr val="FF0000"/>
                </a:solidFill>
                <a:latin typeface="Arial"/>
                <a:ea typeface="Arial"/>
                <a:cs typeface="Arial"/>
                <a:sym typeface="Arial"/>
              </a:rPr>
              <a:t>রাজধানী স্থানান্তরঃ</a:t>
            </a:r>
            <a:r>
              <a:rPr b="1" lang="en-US" sz="3000">
                <a:solidFill>
                  <a:schemeClr val="dk1"/>
                </a:solidFill>
                <a:latin typeface="Arial"/>
                <a:ea typeface="Arial"/>
                <a:cs typeface="Arial"/>
                <a:sym typeface="Arial"/>
              </a:rPr>
              <a:t>মীর কাসিম সুদুর প্রসারী রাজনৈতিক দৃষ্টিকোণ থেকে উপলব্ধি করেন যে,ইংরেজদের রাজনৈতিক হস্তক্ষেপ বন্ধ করতে না পারলে ভবিষ্যতে তারাই এ দেশের ভাগ্য বিধাতা হয়ে দাড়াবে।রাজধানীতে ব্রিটিশ রেসিডেন্ট নিযুক্ত,রাজ্যশাসন ব্যাপারে ইংরেজদের অবৈধ হস্তক্ষেপ স্বাধীনচেতা মীর কাসিমের অসহনীয় ছিল।তাই প্রশাসনকে ইংরেজ প্রভাবমুক্ত রাখার জন্য বিচক্ষণ নবাব সর্বাগ্রে রাজধানী মর্শিদাবাদ থেকে মুঙ্গেরে স্থানান্তরিত করেন।নবপ্রতিষ্ঠিত রাজধানীর চারপাশে তিনি পরিখা খনন এবং দুর্গ নির্মাণ করে এর নিরাপত্তা নিশ্চিত করেন।</a:t>
            </a:r>
            <a:endParaRPr b="1" sz="3000">
              <a:solidFill>
                <a:schemeClr val="dk1"/>
              </a:solidFill>
              <a:latin typeface="Arial"/>
              <a:ea typeface="Arial"/>
              <a:cs typeface="Arial"/>
              <a:sym typeface="Arial"/>
            </a:endParaRPr>
          </a:p>
        </p:txBody>
      </p:sp>
      <p:sp>
        <p:nvSpPr>
          <p:cNvPr id="2116" name="Google Shape;2116;p12"/>
          <p:cNvSpPr/>
          <p:nvPr/>
        </p:nvSpPr>
        <p:spPr>
          <a:xfrm>
            <a:off x="0" y="0"/>
            <a:ext cx="12192000" cy="6858000"/>
          </a:xfrm>
          <a:prstGeom prst="frame">
            <a:avLst>
              <a:gd fmla="val 2445" name="adj1"/>
            </a:avLst>
          </a:prstGeom>
          <a:solidFill>
            <a:srgbClr val="92D050"/>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mc:AlternateContent>
    <mc:Choice Requires="p14">
      <p:transition spd="slow" p14:dur="2250">
        <p:push/>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15"/>
                                        </p:tgtEl>
                                        <p:attrNameLst>
                                          <p:attrName>style.visibility</p:attrName>
                                        </p:attrNameLst>
                                      </p:cBhvr>
                                      <p:to>
                                        <p:strVal val="visible"/>
                                      </p:to>
                                    </p:set>
                                    <p:animEffect filter="fade" transition="in">
                                      <p:cBhvr>
                                        <p:cTn dur="1822"/>
                                        <p:tgtEl>
                                          <p:spTgt spid="21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BD6EE"/>
        </a:solidFill>
      </p:bgPr>
    </p:bg>
    <p:spTree>
      <p:nvGrpSpPr>
        <p:cNvPr id="2117" name="Shape 2117"/>
        <p:cNvGrpSpPr/>
        <p:nvPr/>
      </p:nvGrpSpPr>
      <p:grpSpPr>
        <a:xfrm>
          <a:off x="0" y="0"/>
          <a:ext cx="0" cy="0"/>
          <a:chOff x="0" y="0"/>
          <a:chExt cx="0" cy="0"/>
        </a:xfrm>
      </p:grpSpPr>
      <p:pic>
        <p:nvPicPr>
          <p:cNvPr id="2118" name="Google Shape;2118;p13"/>
          <p:cNvPicPr preferRelativeResize="0"/>
          <p:nvPr/>
        </p:nvPicPr>
        <p:blipFill rotWithShape="1">
          <a:blip r:embed="rId2">
            <a:alphaModFix/>
          </a:blip>
          <a:srcRect b="0" l="0" r="0" t="0"/>
          <a:stretch/>
        </p:blipFill>
        <p:spPr>
          <a:xfrm>
            <a:off x="1" y="0"/>
            <a:ext cx="12191999" cy="2070245"/>
          </a:xfrm>
          <a:prstGeom prst="rect">
            <a:avLst/>
          </a:prstGeom>
          <a:noFill/>
          <a:ln>
            <a:noFill/>
          </a:ln>
        </p:spPr>
      </p:pic>
      <p:sp>
        <p:nvSpPr>
          <p:cNvPr id="2119" name="Google Shape;2119;p13"/>
          <p:cNvSpPr txBox="1"/>
          <p:nvPr/>
        </p:nvSpPr>
        <p:spPr>
          <a:xfrm>
            <a:off x="4087050" y="488825"/>
            <a:ext cx="4017900" cy="1092600"/>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700">
                <a:solidFill>
                  <a:srgbClr val="FF0000"/>
                </a:solidFill>
                <a:latin typeface="Arial"/>
                <a:ea typeface="Arial"/>
                <a:cs typeface="Arial"/>
                <a:sym typeface="Arial"/>
              </a:rPr>
              <a:t>সামরিক কারণ</a:t>
            </a:r>
            <a:endParaRPr b="1" sz="4700">
              <a:solidFill>
                <a:srgbClr val="FF0000"/>
              </a:solidFill>
              <a:latin typeface="Arial"/>
              <a:ea typeface="Arial"/>
              <a:cs typeface="Arial"/>
              <a:sym typeface="Arial"/>
            </a:endParaRPr>
          </a:p>
        </p:txBody>
      </p:sp>
      <p:sp>
        <p:nvSpPr>
          <p:cNvPr id="2120" name="Google Shape;2120;p13"/>
          <p:cNvSpPr txBox="1"/>
          <p:nvPr/>
        </p:nvSpPr>
        <p:spPr>
          <a:xfrm>
            <a:off x="852054" y="2070245"/>
            <a:ext cx="11097600" cy="421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700">
                <a:solidFill>
                  <a:srgbClr val="0070C0"/>
                </a:solidFill>
                <a:latin typeface="Arial"/>
                <a:ea typeface="Arial"/>
                <a:cs typeface="Arial"/>
                <a:sym typeface="Arial"/>
              </a:rPr>
              <a:t>ইউরোপীয় রণকৌশল গ্রহণঃ</a:t>
            </a:r>
            <a:r>
              <a:rPr b="1" lang="en-US" sz="3700">
                <a:solidFill>
                  <a:schemeClr val="dk1"/>
                </a:solidFill>
                <a:latin typeface="Arial"/>
                <a:ea typeface="Arial"/>
                <a:cs typeface="Arial"/>
                <a:sym typeface="Arial"/>
              </a:rPr>
              <a:t>নবাব মীর কাসিম চিরাচরিত রণকৌশলের পরিবর্তে উন্নত ইউরোপীয় ধাঁচে সেনবাহিনীকে মজবুত করতে চেয়েছিলেন।এর জন্য তিনি আর্মেনীয় গ্রেগরিকে প্রধান সেনাপতি,ফরাসি সমরুকে এবং আর্মেনীয় মার্কারকে সহসেনাপতি পদে নিযুক্ত করেছিলেন।তাদের সাহায্যে সেনাবাহিনীকে সুশিক্ষিত এবং সুসজ্জিত করে তোলেন। </a:t>
            </a:r>
            <a:endParaRPr b="1" sz="3700">
              <a:solidFill>
                <a:schemeClr val="dk1"/>
              </a:solidFill>
              <a:latin typeface="Arial"/>
              <a:ea typeface="Arial"/>
              <a:cs typeface="Arial"/>
              <a:sym typeface="Arial"/>
            </a:endParaRPr>
          </a:p>
        </p:txBody>
      </p:sp>
      <p:sp>
        <p:nvSpPr>
          <p:cNvPr id="2121" name="Google Shape;2121;p13"/>
          <p:cNvSpPr/>
          <p:nvPr/>
        </p:nvSpPr>
        <p:spPr>
          <a:xfrm>
            <a:off x="0" y="0"/>
            <a:ext cx="12192000" cy="6858000"/>
          </a:xfrm>
          <a:prstGeom prst="frame">
            <a:avLst>
              <a:gd fmla="val 2445" name="adj1"/>
            </a:avLst>
          </a:prstGeom>
          <a:solidFill>
            <a:srgbClr val="00B0F0"/>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transition spd="slow" p14:dur="2500">
    <p:circl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20"/>
                                        </p:tgtEl>
                                        <p:attrNameLst>
                                          <p:attrName>style.visibility</p:attrName>
                                        </p:attrNameLst>
                                      </p:cBhvr>
                                      <p:to>
                                        <p:strVal val="visible"/>
                                      </p:to>
                                    </p:set>
                                    <p:animEffect filter="fade" transition="in">
                                      <p:cBhvr>
                                        <p:cTn dur="1000"/>
                                        <p:tgtEl>
                                          <p:spTgt spid="21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BD6EE"/>
        </a:solidFill>
      </p:bgPr>
    </p:bg>
    <p:spTree>
      <p:nvGrpSpPr>
        <p:cNvPr id="2122" name="Shape 2122"/>
        <p:cNvGrpSpPr/>
        <p:nvPr/>
      </p:nvGrpSpPr>
      <p:grpSpPr>
        <a:xfrm>
          <a:off x="0" y="0"/>
          <a:ext cx="0" cy="0"/>
          <a:chOff x="0" y="0"/>
          <a:chExt cx="0" cy="0"/>
        </a:xfrm>
      </p:grpSpPr>
      <p:sp>
        <p:nvSpPr>
          <p:cNvPr id="2123" name="Google Shape;2123;p14"/>
          <p:cNvSpPr/>
          <p:nvPr/>
        </p:nvSpPr>
        <p:spPr>
          <a:xfrm>
            <a:off x="692726" y="2205427"/>
            <a:ext cx="11069700" cy="421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400">
                <a:solidFill>
                  <a:srgbClr val="FF0000"/>
                </a:solidFill>
                <a:latin typeface="Arial"/>
                <a:ea typeface="Arial"/>
                <a:cs typeface="Arial"/>
                <a:sym typeface="Arial"/>
              </a:rPr>
              <a:t>আগ্নেয়াস্ত্র নির্মাণের কারখানা প্রতিষ্ঠাঃ</a:t>
            </a:r>
            <a:r>
              <a:rPr b="1" lang="en-US" sz="3400">
                <a:solidFill>
                  <a:srgbClr val="444444"/>
                </a:solidFill>
                <a:latin typeface="Arial"/>
                <a:ea typeface="Arial"/>
                <a:cs typeface="Arial"/>
                <a:sym typeface="Arial"/>
              </a:rPr>
              <a:t>মির কাশিম উপলব্ধি   করেছিলেন তার সেনাবাহিনীর অন্যতম দুর্বলতার কারণ—উন্নত আগ্নেয়াস্ত্রের অভাব। এই অসুবিধা দূর করার জন্য তিনি            মুঙ্গেরে কামান, বন্দুক, গোলাবারুদের কারখানা গড়ে তুলেছিলেন।বলাবাহুল্য মির কাশিমের এইসব কার্যকলাপ ইংরেজদের সহ্য হয়নি।</a:t>
            </a:r>
            <a:endParaRPr b="1" sz="3400">
              <a:solidFill>
                <a:schemeClr val="dk1"/>
              </a:solidFill>
              <a:latin typeface="Calibri"/>
              <a:ea typeface="Calibri"/>
              <a:cs typeface="Calibri"/>
              <a:sym typeface="Calibri"/>
            </a:endParaRPr>
          </a:p>
        </p:txBody>
      </p:sp>
      <p:pic>
        <p:nvPicPr>
          <p:cNvPr id="2124" name="Google Shape;2124;p14"/>
          <p:cNvPicPr preferRelativeResize="0"/>
          <p:nvPr/>
        </p:nvPicPr>
        <p:blipFill rotWithShape="1">
          <a:blip r:embed="rId2">
            <a:alphaModFix/>
          </a:blip>
          <a:srcRect b="0" l="0" r="0" t="0"/>
          <a:stretch/>
        </p:blipFill>
        <p:spPr>
          <a:xfrm>
            <a:off x="1" y="0"/>
            <a:ext cx="12191999" cy="2070245"/>
          </a:xfrm>
          <a:prstGeom prst="rect">
            <a:avLst/>
          </a:prstGeom>
          <a:noFill/>
          <a:ln>
            <a:noFill/>
          </a:ln>
        </p:spPr>
      </p:pic>
      <p:sp>
        <p:nvSpPr>
          <p:cNvPr id="2125" name="Google Shape;2125;p14"/>
          <p:cNvSpPr txBox="1"/>
          <p:nvPr/>
        </p:nvSpPr>
        <p:spPr>
          <a:xfrm>
            <a:off x="3904427" y="529025"/>
            <a:ext cx="4488300" cy="1016100"/>
          </a:xfrm>
          <a:prstGeom prst="rect">
            <a:avLst/>
          </a:prstGeom>
          <a:solidFill>
            <a:srgbClr val="00FF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600">
                <a:solidFill>
                  <a:srgbClr val="FF0000"/>
                </a:solidFill>
                <a:latin typeface="Arial"/>
                <a:ea typeface="Arial"/>
                <a:cs typeface="Arial"/>
                <a:sym typeface="Arial"/>
              </a:rPr>
              <a:t>সামরিক কারণ</a:t>
            </a:r>
            <a:endParaRPr b="1" sz="4600">
              <a:solidFill>
                <a:srgbClr val="FF0000"/>
              </a:solidFill>
              <a:latin typeface="Arial"/>
              <a:ea typeface="Arial"/>
              <a:cs typeface="Arial"/>
              <a:sym typeface="Arial"/>
            </a:endParaRPr>
          </a:p>
        </p:txBody>
      </p:sp>
      <p:sp>
        <p:nvSpPr>
          <p:cNvPr id="2126" name="Google Shape;2126;p14"/>
          <p:cNvSpPr/>
          <p:nvPr/>
        </p:nvSpPr>
        <p:spPr>
          <a:xfrm>
            <a:off x="0" y="0"/>
            <a:ext cx="12192000" cy="6858000"/>
          </a:xfrm>
          <a:prstGeom prst="frame">
            <a:avLst>
              <a:gd fmla="val 2445" name="adj1"/>
            </a:avLst>
          </a:prstGeom>
          <a:solidFill>
            <a:srgbClr val="00B0F0"/>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mc:AlternateContent>
    <mc:Choice Requires="p14">
      <p:transition spd="slow" p14:dur="2500">
        <p:push/>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123"/>
                                        </p:tgtEl>
                                        <p:attrNameLst>
                                          <p:attrName>style.visibility</p:attrName>
                                        </p:attrNameLst>
                                      </p:cBhvr>
                                      <p:to>
                                        <p:strVal val="visible"/>
                                      </p:to>
                                    </p:set>
                                    <p:anim calcmode="lin" valueType="num">
                                      <p:cBhvr additive="base">
                                        <p:cTn dur="500"/>
                                        <p:tgtEl>
                                          <p:spTgt spid="2123"/>
                                        </p:tgtEl>
                                        <p:attrNameLst>
                                          <p:attrName>ppt_w</p:attrName>
                                        </p:attrNameLst>
                                      </p:cBhvr>
                                      <p:tavLst>
                                        <p:tav fmla="" tm="0">
                                          <p:val>
                                            <p:strVal val="0"/>
                                          </p:val>
                                        </p:tav>
                                        <p:tav fmla="" tm="100000">
                                          <p:val>
                                            <p:strVal val="#ppt_w"/>
                                          </p:val>
                                        </p:tav>
                                      </p:tavLst>
                                    </p:anim>
                                    <p:anim calcmode="lin" valueType="num">
                                      <p:cBhvr additive="base">
                                        <p:cTn dur="500"/>
                                        <p:tgtEl>
                                          <p:spTgt spid="2123"/>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7" name="Shape 2127"/>
        <p:cNvGrpSpPr/>
        <p:nvPr/>
      </p:nvGrpSpPr>
      <p:grpSpPr>
        <a:xfrm>
          <a:off x="0" y="0"/>
          <a:ext cx="0" cy="0"/>
          <a:chOff x="0" y="0"/>
          <a:chExt cx="0" cy="0"/>
        </a:xfrm>
      </p:grpSpPr>
      <p:sp>
        <p:nvSpPr>
          <p:cNvPr id="2128" name="Google Shape;2128;p15"/>
          <p:cNvSpPr/>
          <p:nvPr/>
        </p:nvSpPr>
        <p:spPr>
          <a:xfrm>
            <a:off x="0" y="0"/>
            <a:ext cx="12192000" cy="6858000"/>
          </a:xfrm>
          <a:prstGeom prst="frame">
            <a:avLst>
              <a:gd fmla="val 2445" name="adj1"/>
            </a:avLst>
          </a:prstGeom>
          <a:solidFill>
            <a:srgbClr val="FF0000"/>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pic>
        <p:nvPicPr>
          <p:cNvPr id="2129" name="Google Shape;2129;p15"/>
          <p:cNvPicPr preferRelativeResize="0"/>
          <p:nvPr/>
        </p:nvPicPr>
        <p:blipFill rotWithShape="1">
          <a:blip r:embed="rId2">
            <a:alphaModFix/>
          </a:blip>
          <a:srcRect b="0" l="0" r="0" t="0"/>
          <a:stretch/>
        </p:blipFill>
        <p:spPr>
          <a:xfrm>
            <a:off x="152400" y="176349"/>
            <a:ext cx="11887200" cy="6505303"/>
          </a:xfrm>
          <a:prstGeom prst="rect">
            <a:avLst/>
          </a:prstGeom>
          <a:noFill/>
          <a:ln>
            <a:noFill/>
          </a:ln>
        </p:spPr>
      </p:pic>
      <p:sp>
        <p:nvSpPr>
          <p:cNvPr id="2130" name="Google Shape;2130;p15"/>
          <p:cNvSpPr txBox="1"/>
          <p:nvPr/>
        </p:nvSpPr>
        <p:spPr>
          <a:xfrm>
            <a:off x="1786100" y="176351"/>
            <a:ext cx="7842600" cy="1598100"/>
          </a:xfrm>
          <a:prstGeom prst="rect">
            <a:avLst/>
          </a:prstGeom>
          <a:solidFill>
            <a:srgbClr val="00FFFF"/>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0700">
                <a:solidFill>
                  <a:srgbClr val="FF0000"/>
                </a:solidFill>
                <a:latin typeface="Arial"/>
                <a:ea typeface="Arial"/>
                <a:cs typeface="Arial"/>
                <a:sym typeface="Arial"/>
              </a:rPr>
              <a:t>বক্সারের যুদ্ধ</a:t>
            </a:r>
            <a:endParaRPr b="1" sz="10700">
              <a:solidFill>
                <a:srgbClr val="FF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4E0B2"/>
        </a:solidFill>
      </p:bgPr>
    </p:bg>
    <p:spTree>
      <p:nvGrpSpPr>
        <p:cNvPr id="2131" name="Shape 2131"/>
        <p:cNvGrpSpPr/>
        <p:nvPr/>
      </p:nvGrpSpPr>
      <p:grpSpPr>
        <a:xfrm>
          <a:off x="0" y="0"/>
          <a:ext cx="0" cy="0"/>
          <a:chOff x="0" y="0"/>
          <a:chExt cx="0" cy="0"/>
        </a:xfrm>
      </p:grpSpPr>
      <p:sp>
        <p:nvSpPr>
          <p:cNvPr id="2132" name="Google Shape;2132;p16"/>
          <p:cNvSpPr txBox="1"/>
          <p:nvPr/>
        </p:nvSpPr>
        <p:spPr>
          <a:xfrm>
            <a:off x="616492" y="428255"/>
            <a:ext cx="10959000" cy="6001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600">
                <a:solidFill>
                  <a:schemeClr val="dk1"/>
                </a:solidFill>
                <a:latin typeface="Arial"/>
                <a:ea typeface="Arial"/>
                <a:cs typeface="Arial"/>
                <a:sym typeface="Arial"/>
              </a:rPr>
              <a:t>মীর কাসিম যে সমস্ত ব্যবস্তা নিয়েছিলেন তার ফলে পাটনা কুঠির অধ্যক্ষ এলিস ক্ষুব্ধ হয়ে পাটনা দখল করেন।ফলে বাধ্য হয়ে নবাবকে তাঁর বিরুদ্ধে অস্ত্রধারণ করতে হয়।মীর কাসিম পাটনা থেকে এলিসকে বিতাড়িত করে পাটনা অধিকার করলে কলিকাতা কাউন্সিল তাঁর বিরুদ্ধে যুদ্ধ ঘোষণা করে।১৭৬৩ খ্রিষ্টাব্দে এ্যাডামসের নেতৃত্বে ইংরেজরা মীর কাসিমের বিরুদ্ধে এক বাহিনী প্রেরণ করেন।নবাব তাঁর অর্ধশিক্ষিত বাহিনীসহ ইংরেজদের বিরুদ্ধে যুদ্ধে অবর্তীণ হয়ে কটোয়া,ঘিরিয়া এবং উদয়নালার যুদ্ধে শোচনীয়ভাবে পরাজিত হন এবং যুদ্ধক্ষেত্র থেকে পলায়ন করে মুঙ্গেরের পথ ধরে অযোধ্যায় আশ্রয় গ্রহণ করেন।অতঃপর মীর কাসিম অযোধ্যার নবাব সুজাউদ্দৌলা এবং দিল্লির সম্রাট শাহ আলমের সহযোগিতায় একটি ত্রিপক্ষীয় মৈত্রী জোট গঠন করে ১৭৬৪ খ্রিষ্টাব্দের ২২ অক্টোবর ইংরেজ বাহিনীর বিরুদ্ধে বক্সারে মিলিত হন।যা বক্সারের যুদ্ধ নামে পরিচিত। এই যুদ্ধে নবাব মীর কাসিম ইংরেজ সেনাপতি মনরোর কাছে শোচনীয়রুপে পরাজিত হন।বহু বছর অজ্ঞাতবাসের পর ১৭৭৭ খ্রিষ্টাব্দে মীর কাসিমের মৃত্যু হয়।  </a:t>
            </a:r>
            <a:endParaRPr b="1" sz="2600">
              <a:solidFill>
                <a:schemeClr val="dk1"/>
              </a:solidFill>
              <a:latin typeface="Arial"/>
              <a:ea typeface="Arial"/>
              <a:cs typeface="Arial"/>
              <a:sym typeface="Arial"/>
            </a:endParaRPr>
          </a:p>
        </p:txBody>
      </p:sp>
      <p:sp>
        <p:nvSpPr>
          <p:cNvPr id="2133" name="Google Shape;2133;p16"/>
          <p:cNvSpPr/>
          <p:nvPr/>
        </p:nvSpPr>
        <p:spPr>
          <a:xfrm>
            <a:off x="0" y="0"/>
            <a:ext cx="12192000" cy="6858000"/>
          </a:xfrm>
          <a:prstGeom prst="frame">
            <a:avLst>
              <a:gd fmla="val 2445" name="adj1"/>
            </a:avLst>
          </a:prstGeom>
          <a:solidFill>
            <a:srgbClr val="00B050"/>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transition spd="slow" p14:dur="2250">
    <p:wheel spokes="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https://upload.wikimedia.org/wikipedia/commons/thumb/f/f0/Battle_of_Buxar_-Crown_and_company-_Arthur_Edward_Mainwaring_pg.144.jpg/220px-Battle_of_Buxar_-Crown_and_company-_Arthur_Edward_Mainwaring_pg.144.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8477" y="921329"/>
            <a:ext cx="6867813" cy="4838686"/>
          </a:xfrm>
          <a:prstGeom prst="rect">
            <a:avLst/>
          </a:prstGeom>
          <a:noFill/>
          <a:extLst>
            <a:ext uri="{909E8E84-426E-40DD-AFC4-6F175D3DCCD1}">
              <a14:hiddenFill xmlns:a14="http://schemas.microsoft.com/office/drawing/2010/main">
                <a:solidFill>
                  <a:srgbClr val="FFFFFF"/>
                </a:solidFill>
              </a14:hiddenFill>
            </a:ext>
          </a:extLst>
        </p:spPr>
      </p:pic>
      <p:sp>
        <p:nvSpPr>
          <p:cNvPr id="3" name="Frame 2"/>
          <p:cNvSpPr/>
          <p:nvPr/>
        </p:nvSpPr>
        <p:spPr>
          <a:xfrm>
            <a:off x="0" y="0"/>
            <a:ext cx="12192000" cy="6858000"/>
          </a:xfrm>
          <a:prstGeom prst="frame">
            <a:avLst>
              <a:gd name="adj1" fmla="val 244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86689094"/>
      </p:ext>
    </p:extLst>
  </p:cSld>
  <p:clrMapOvr>
    <a:masterClrMapping/>
  </p:clrMapOvr>
  <mc:AlternateContent xmlns:mc="http://schemas.openxmlformats.org/markup-compatibility/2006" xmlns:p14="http://schemas.microsoft.com/office/powerpoint/2010/main">
    <mc:Choice Requires="p14">
      <p:transition spd="slow" p14:dur="2250">
        <p:randomBar dir="vert"/>
      </p:transition>
    </mc:Choice>
    <mc:Fallback xmlns="">
      <p:transition spd="slow">
        <p:randomBar dir="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0ABA5A1-8A14-493A-866F-29B8D7F54BB6}"/>
              </a:ext>
            </a:extLst>
          </p:cNvPr>
          <p:cNvSpPr>
            <a:spLocks noGrp="1"/>
          </p:cNvSpPr>
          <p:nvPr>
            <p:ph type="subTitle" idx="1"/>
          </p:nvPr>
        </p:nvSpPr>
        <p:spPr/>
        <p:txBody>
          <a:bodyPr/>
          <a:lstStyle/>
          <a:p>
            <a:endParaRPr lang="en-US" dirty="0"/>
          </a:p>
        </p:txBody>
      </p:sp>
      <p:pic>
        <p:nvPicPr>
          <p:cNvPr id="1026" name="Picture 2" descr="Decent Image Scraps: Flower Animation">
            <a:extLst>
              <a:ext uri="{FF2B5EF4-FFF2-40B4-BE49-F238E27FC236}">
                <a16:creationId xmlns:a16="http://schemas.microsoft.com/office/drawing/2014/main" id="{5E17DCA8-DE1E-4862-9B92-DDD7AA7DCB20}"/>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D8C5E11-E170-6E44-A633-F3A6B577AC79}"/>
              </a:ext>
            </a:extLst>
          </p:cNvPr>
          <p:cNvSpPr txBox="1"/>
          <p:nvPr/>
        </p:nvSpPr>
        <p:spPr>
          <a:xfrm>
            <a:off x="3834611" y="2316540"/>
            <a:ext cx="7711148" cy="1569660"/>
          </a:xfrm>
          <a:prstGeom prst="rect">
            <a:avLst/>
          </a:prstGeom>
          <a:noFill/>
        </p:spPr>
        <p:txBody>
          <a:bodyPr wrap="square" rtlCol="0">
            <a:spAutoFit/>
          </a:bodyPr>
          <a:lstStyle/>
          <a:p>
            <a:pPr algn="l"/>
            <a:r>
              <a:rPr lang="en-GB" sz="9600" b="1" dirty="0" err="1">
                <a:solidFill>
                  <a:srgbClr val="FFFF00"/>
                </a:solidFill>
                <a:latin typeface="Nirmala UI Semilight" panose="020B0402040204020203" pitchFamily="34" charset="0"/>
                <a:cs typeface="Nirmala UI Semilight" panose="020B0402040204020203" pitchFamily="34" charset="0"/>
              </a:rPr>
              <a:t>শুভেচ্ছা</a:t>
            </a:r>
            <a:endParaRPr lang="en-US" sz="9600" b="1">
              <a:solidFill>
                <a:srgbClr val="FFFF00"/>
              </a:solidFill>
              <a:latin typeface="Nirmala UI Semilight" panose="020B0402040204020203" pitchFamily="34" charset="0"/>
              <a:cs typeface="Nirmala UI Semilight" panose="020B0402040204020203" pitchFamily="34" charset="0"/>
            </a:endParaRPr>
          </a:p>
        </p:txBody>
      </p:sp>
    </p:spTree>
    <p:custDataLst>
      <p:tags r:id="rId1"/>
    </p:custDataLst>
    <p:extLst>
      <p:ext uri="{BB962C8B-B14F-4D97-AF65-F5344CB8AC3E}">
        <p14:creationId xmlns:p14="http://schemas.microsoft.com/office/powerpoint/2010/main" val="28353453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0">
        <p15:prstTrans prst="curtains"/>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4B081"/>
        </a:solidFill>
      </p:bgPr>
    </p:bg>
    <p:spTree>
      <p:nvGrpSpPr>
        <p:cNvPr id="2134" name="Shape 2134"/>
        <p:cNvGrpSpPr/>
        <p:nvPr/>
      </p:nvGrpSpPr>
      <p:grpSpPr>
        <a:xfrm>
          <a:off x="0" y="0"/>
          <a:ext cx="0" cy="0"/>
          <a:chOff x="0" y="0"/>
          <a:chExt cx="0" cy="0"/>
        </a:xfrm>
      </p:grpSpPr>
      <p:pic>
        <p:nvPicPr>
          <p:cNvPr descr="বক্সারের যুদ্ধ: ইস্ট ইন্ডিয়া কোম্পানির দখলে ভারতবর্ষ" id="2135" name="Google Shape;2135;p17"/>
          <p:cNvPicPr preferRelativeResize="0"/>
          <p:nvPr/>
        </p:nvPicPr>
        <p:blipFill rotWithShape="1">
          <a:blip r:embed="rId2">
            <a:alphaModFix/>
          </a:blip>
          <a:srcRect b="0" l="0" r="0" t="0"/>
          <a:stretch/>
        </p:blipFill>
        <p:spPr>
          <a:xfrm>
            <a:off x="-2" y="0"/>
            <a:ext cx="12191998" cy="3089564"/>
          </a:xfrm>
          <a:prstGeom prst="rect">
            <a:avLst/>
          </a:prstGeom>
          <a:noFill/>
          <a:ln>
            <a:noFill/>
          </a:ln>
        </p:spPr>
      </p:pic>
      <p:sp>
        <p:nvSpPr>
          <p:cNvPr id="2136" name="Google Shape;2136;p17"/>
          <p:cNvSpPr txBox="1"/>
          <p:nvPr/>
        </p:nvSpPr>
        <p:spPr>
          <a:xfrm>
            <a:off x="1806957" y="461690"/>
            <a:ext cx="8925000" cy="1107900"/>
          </a:xfrm>
          <a:prstGeom prst="rect">
            <a:avLst/>
          </a:prstGeom>
          <a:solidFill>
            <a:srgbClr val="00FFFF"/>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600">
                <a:solidFill>
                  <a:srgbClr val="FF0000"/>
                </a:solidFill>
                <a:latin typeface="Arial"/>
                <a:ea typeface="Arial"/>
                <a:cs typeface="Arial"/>
                <a:sym typeface="Arial"/>
              </a:rPr>
              <a:t>বক্সারের যুদ্ধের ফলাফল ও গুরুত্ব </a:t>
            </a:r>
            <a:endParaRPr b="1" sz="4600">
              <a:solidFill>
                <a:srgbClr val="FF0000"/>
              </a:solidFill>
              <a:latin typeface="Arial"/>
              <a:ea typeface="Arial"/>
              <a:cs typeface="Arial"/>
              <a:sym typeface="Arial"/>
            </a:endParaRPr>
          </a:p>
        </p:txBody>
      </p:sp>
      <p:sp>
        <p:nvSpPr>
          <p:cNvPr id="2137" name="Google Shape;2137;p17"/>
          <p:cNvSpPr txBox="1"/>
          <p:nvPr/>
        </p:nvSpPr>
        <p:spPr>
          <a:xfrm>
            <a:off x="347000" y="3226329"/>
            <a:ext cx="11844900" cy="390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900">
                <a:solidFill>
                  <a:schemeClr val="dk1"/>
                </a:solidFill>
                <a:latin typeface="Arial"/>
                <a:ea typeface="Arial"/>
                <a:cs typeface="Arial"/>
                <a:sym typeface="Arial"/>
              </a:rPr>
              <a:t>ভারতবর্ষের ইতিহাসে বক্সারের যুদ্ধের গুরুত্ব অত্যধিক এবং এর ফলাফল ছিল সুদুরপ্রসারী।</a:t>
            </a:r>
            <a:endParaRPr sz="2900"/>
          </a:p>
          <a:p>
            <a:pPr indent="0" lvl="0" marL="0" marR="0" rtl="0" algn="l">
              <a:spcBef>
                <a:spcPts val="0"/>
              </a:spcBef>
              <a:spcAft>
                <a:spcPts val="0"/>
              </a:spcAft>
              <a:buNone/>
            </a:pPr>
            <a:r>
              <a:rPr b="1" lang="en-US" sz="2900">
                <a:solidFill>
                  <a:srgbClr val="00B050"/>
                </a:solidFill>
                <a:latin typeface="Arial"/>
                <a:ea typeface="Arial"/>
                <a:cs typeface="Arial"/>
                <a:sym typeface="Arial"/>
              </a:rPr>
              <a:t>প্রথমতঃ</a:t>
            </a:r>
            <a:r>
              <a:rPr b="1" lang="en-US" sz="2900">
                <a:solidFill>
                  <a:schemeClr val="dk1"/>
                </a:solidFill>
                <a:latin typeface="Arial"/>
                <a:ea typeface="Arial"/>
                <a:cs typeface="Arial"/>
                <a:sym typeface="Arial"/>
              </a:rPr>
              <a:t>দিল্লির সম্রাট শাহ আলম এ যুদ্ধে পরাজয়ের ফলে ইংরেজদের পক্ষে যোগদান করেন।</a:t>
            </a:r>
            <a:endParaRPr sz="2900"/>
          </a:p>
          <a:p>
            <a:pPr indent="0" lvl="0" marL="0" marR="0" rtl="0" algn="l">
              <a:spcBef>
                <a:spcPts val="0"/>
              </a:spcBef>
              <a:spcAft>
                <a:spcPts val="0"/>
              </a:spcAft>
              <a:buNone/>
            </a:pPr>
            <a:r>
              <a:rPr b="1" lang="en-US" sz="2900">
                <a:solidFill>
                  <a:srgbClr val="00B0F0"/>
                </a:solidFill>
                <a:latin typeface="Arial"/>
                <a:ea typeface="Arial"/>
                <a:cs typeface="Arial"/>
                <a:sym typeface="Arial"/>
              </a:rPr>
              <a:t>দ্বিতীয়তঃ</a:t>
            </a:r>
            <a:r>
              <a:rPr b="1" lang="en-US" sz="2900">
                <a:solidFill>
                  <a:schemeClr val="dk1"/>
                </a:solidFill>
                <a:latin typeface="Arial"/>
                <a:ea typeface="Arial"/>
                <a:cs typeface="Arial"/>
                <a:sym typeface="Arial"/>
              </a:rPr>
              <a:t>অযোধ্যার নবাব সুজাউদ্দৌলা রোহিলাখণ্ডে পালিয়ে যান।আর মীর কাসিম আত্মগোপন করেন।অবশেষে ১৭৭৭ খ্রিষ্টাব্দে দিল্লির সন্নিকটে তিনি মৃত্যুবরণ করেন।</a:t>
            </a:r>
            <a:endParaRPr sz="2900"/>
          </a:p>
          <a:p>
            <a:pPr indent="0" lvl="0" marL="0" marR="0" rtl="0" algn="l">
              <a:spcBef>
                <a:spcPts val="0"/>
              </a:spcBef>
              <a:spcAft>
                <a:spcPts val="0"/>
              </a:spcAft>
              <a:buNone/>
            </a:pPr>
            <a:r>
              <a:t/>
            </a:r>
            <a:endParaRPr sz="2900">
              <a:solidFill>
                <a:schemeClr val="dk1"/>
              </a:solidFill>
              <a:latin typeface="Arial"/>
              <a:ea typeface="Arial"/>
              <a:cs typeface="Arial"/>
              <a:sym typeface="Arial"/>
            </a:endParaRPr>
          </a:p>
        </p:txBody>
      </p:sp>
      <p:sp>
        <p:nvSpPr>
          <p:cNvPr id="2138" name="Google Shape;2138;p17"/>
          <p:cNvSpPr/>
          <p:nvPr/>
        </p:nvSpPr>
        <p:spPr>
          <a:xfrm>
            <a:off x="0" y="0"/>
            <a:ext cx="12192000" cy="6858000"/>
          </a:xfrm>
          <a:prstGeom prst="frame">
            <a:avLst>
              <a:gd fmla="val 2445" name="adj1"/>
            </a:avLst>
          </a:prstGeom>
          <a:solidFill>
            <a:srgbClr val="C55A1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transition spd="slow" p14:dur="2250">
    <p:comb/>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37"/>
                                        </p:tgtEl>
                                        <p:attrNameLst>
                                          <p:attrName>style.visibility</p:attrName>
                                        </p:attrNameLst>
                                      </p:cBhvr>
                                      <p:to>
                                        <p:strVal val="visible"/>
                                      </p:to>
                                    </p:set>
                                    <p:animEffect filter="fade" transition="in">
                                      <p:cBhvr>
                                        <p:cTn dur="2000"/>
                                        <p:tgtEl>
                                          <p:spTgt spid="21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7CAAC"/>
        </a:solidFill>
      </p:bgPr>
    </p:bg>
    <p:spTree>
      <p:nvGrpSpPr>
        <p:cNvPr id="2139" name="Shape 2139"/>
        <p:cNvGrpSpPr/>
        <p:nvPr/>
      </p:nvGrpSpPr>
      <p:grpSpPr>
        <a:xfrm>
          <a:off x="0" y="0"/>
          <a:ext cx="0" cy="0"/>
          <a:chOff x="0" y="0"/>
          <a:chExt cx="0" cy="0"/>
        </a:xfrm>
      </p:grpSpPr>
      <p:sp>
        <p:nvSpPr>
          <p:cNvPr id="2140" name="Google Shape;2140;p18"/>
          <p:cNvSpPr txBox="1"/>
          <p:nvPr/>
        </p:nvSpPr>
        <p:spPr>
          <a:xfrm>
            <a:off x="225719" y="2379115"/>
            <a:ext cx="11740500" cy="4524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000">
                <a:solidFill>
                  <a:srgbClr val="00B050"/>
                </a:solidFill>
                <a:latin typeface="Arial"/>
                <a:ea typeface="Arial"/>
                <a:cs typeface="Arial"/>
                <a:sym typeface="Arial"/>
              </a:rPr>
              <a:t>তৃতীয়তঃ</a:t>
            </a:r>
            <a:r>
              <a:rPr b="1" lang="en-US" sz="3000">
                <a:solidFill>
                  <a:schemeClr val="dk1"/>
                </a:solidFill>
                <a:latin typeface="Arial"/>
                <a:ea typeface="Arial"/>
                <a:cs typeface="Arial"/>
                <a:sym typeface="Arial"/>
              </a:rPr>
              <a:t>মীর কাশিমের ইংরেজ বিতাড়ন ও স্বাধীনতা রক্ষার শেষ আশা-ভরসাটুকুও এ যুদ্ধের ফলে ধূলিসাৎ হয় এবং ভারতবর্ষে ইংরেজ প্রভাব ও মর্যাদা বৃদ্ধি পায়।পাশাপাশি ভারতবর্ষের অন্যান্য অঞ্চলেও বিনা বাধায় ইংরেজ আধিপত্য বিস্তারের পথ উন্মোচিত হয়।</a:t>
            </a:r>
            <a:endParaRPr sz="3000"/>
          </a:p>
          <a:p>
            <a:pPr indent="0" lvl="0" marL="0" marR="0" rtl="0" algn="l">
              <a:spcBef>
                <a:spcPts val="0"/>
              </a:spcBef>
              <a:spcAft>
                <a:spcPts val="0"/>
              </a:spcAft>
              <a:buNone/>
            </a:pPr>
            <a:r>
              <a:rPr b="1" lang="en-US" sz="3000">
                <a:solidFill>
                  <a:srgbClr val="0070C0"/>
                </a:solidFill>
                <a:latin typeface="Arial"/>
                <a:ea typeface="Arial"/>
                <a:cs typeface="Arial"/>
                <a:sym typeface="Arial"/>
              </a:rPr>
              <a:t>চতুর্থতঃ</a:t>
            </a:r>
            <a:r>
              <a:rPr b="1" lang="en-US" sz="3000">
                <a:solidFill>
                  <a:schemeClr val="dk1"/>
                </a:solidFill>
                <a:latin typeface="Arial"/>
                <a:ea typeface="Arial"/>
                <a:cs typeface="Arial"/>
                <a:sym typeface="Arial"/>
              </a:rPr>
              <a:t>কোম্পানি অযোধ্যার নবাবের কাছ থেকে কারা ও এলাহাবাদ অঞ্চল দুটি কেড়ে নেয়।কারণ এ যুদ্ধে কেবল মীর কাশিমই পরাজিত হননি;স্বয়ং সম্রাট শাহ আলম এবং সুজাউদ্দৌলাও পরাজিত হয়েছিলেন।ফলে দিল্লি থেকে বাংলা পর্যন্ত সমগ্র উত্তর ভারত ইংরেজদের অধীনে চলে যায়।</a:t>
            </a:r>
            <a:endParaRPr sz="3000"/>
          </a:p>
        </p:txBody>
      </p:sp>
      <p:pic>
        <p:nvPicPr>
          <p:cNvPr descr="বক্সারের যুদ্ধ: ইস্ট ইন্ডিয়া কোম্পানির দখলে ভারতবর্ষ" id="2141" name="Google Shape;2141;p18"/>
          <p:cNvPicPr preferRelativeResize="0"/>
          <p:nvPr/>
        </p:nvPicPr>
        <p:blipFill rotWithShape="1">
          <a:blip r:embed="rId2">
            <a:alphaModFix/>
          </a:blip>
          <a:srcRect b="0" l="0" r="0" t="0"/>
          <a:stretch/>
        </p:blipFill>
        <p:spPr>
          <a:xfrm>
            <a:off x="-2" y="0"/>
            <a:ext cx="12191998" cy="2424545"/>
          </a:xfrm>
          <a:prstGeom prst="rect">
            <a:avLst/>
          </a:prstGeom>
          <a:noFill/>
          <a:ln>
            <a:noFill/>
          </a:ln>
        </p:spPr>
      </p:pic>
      <p:sp>
        <p:nvSpPr>
          <p:cNvPr id="2142" name="Google Shape;2142;p18"/>
          <p:cNvSpPr txBox="1"/>
          <p:nvPr/>
        </p:nvSpPr>
        <p:spPr>
          <a:xfrm>
            <a:off x="1942945" y="314011"/>
            <a:ext cx="8306100" cy="1107900"/>
          </a:xfrm>
          <a:prstGeom prst="rect">
            <a:avLst/>
          </a:prstGeom>
          <a:solidFill>
            <a:srgbClr val="00FF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300">
                <a:solidFill>
                  <a:srgbClr val="FF0000"/>
                </a:solidFill>
                <a:latin typeface="Arial"/>
                <a:ea typeface="Arial"/>
                <a:cs typeface="Arial"/>
                <a:sym typeface="Arial"/>
              </a:rPr>
              <a:t>বক্সারের যুদ্ধের ফলাফল ও গুরুত্ব</a:t>
            </a:r>
            <a:endParaRPr b="1" sz="4300">
              <a:solidFill>
                <a:srgbClr val="FF0000"/>
              </a:solidFill>
              <a:latin typeface="Arial"/>
              <a:ea typeface="Arial"/>
              <a:cs typeface="Arial"/>
              <a:sym typeface="Arial"/>
            </a:endParaRPr>
          </a:p>
        </p:txBody>
      </p:sp>
      <p:sp>
        <p:nvSpPr>
          <p:cNvPr id="2143" name="Google Shape;2143;p18"/>
          <p:cNvSpPr/>
          <p:nvPr/>
        </p:nvSpPr>
        <p:spPr>
          <a:xfrm>
            <a:off x="-2" y="0"/>
            <a:ext cx="12222600" cy="6858000"/>
          </a:xfrm>
          <a:prstGeom prst="frame">
            <a:avLst>
              <a:gd fmla="val 2445" name="adj1"/>
            </a:avLst>
          </a:prstGeom>
          <a:solidFill>
            <a:srgbClr val="C55A1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mc:AlternateContent>
    <mc:Choice Requires="p14">
      <p:transition spd="slow" p14:dur="2250">
        <p14:shred dir="out"/>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40"/>
                                        </p:tgtEl>
                                        <p:attrNameLst>
                                          <p:attrName>style.visibility</p:attrName>
                                        </p:attrNameLst>
                                      </p:cBhvr>
                                      <p:to>
                                        <p:strVal val="visible"/>
                                      </p:to>
                                    </p:set>
                                    <p:animEffect filter="fade" transition="in">
                                      <p:cBhvr>
                                        <p:cTn dur="500"/>
                                        <p:tgtEl>
                                          <p:spTgt spid="21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40">
                                            <p:txEl>
                                              <p:pRg end="0" st="0"/>
                                            </p:txEl>
                                          </p:spTgt>
                                        </p:tgtEl>
                                        <p:attrNameLst>
                                          <p:attrName>style.visibility</p:attrName>
                                        </p:attrNameLst>
                                      </p:cBhvr>
                                      <p:to>
                                        <p:strVal val="visible"/>
                                      </p:to>
                                    </p:set>
                                    <p:animEffect filter="fade" transition="in">
                                      <p:cBhvr>
                                        <p:cTn dur="1000"/>
                                        <p:tgtEl>
                                          <p:spTgt spid="214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40">
                                            <p:txEl>
                                              <p:pRg end="1" st="1"/>
                                            </p:txEl>
                                          </p:spTgt>
                                        </p:tgtEl>
                                        <p:attrNameLst>
                                          <p:attrName>style.visibility</p:attrName>
                                        </p:attrNameLst>
                                      </p:cBhvr>
                                      <p:to>
                                        <p:strVal val="visible"/>
                                      </p:to>
                                    </p:set>
                                    <p:animEffect filter="fade" transition="in">
                                      <p:cBhvr>
                                        <p:cTn dur="1000"/>
                                        <p:tgtEl>
                                          <p:spTgt spid="2140">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7CAAC"/>
        </a:solidFill>
      </p:bgPr>
    </p:bg>
    <p:spTree>
      <p:nvGrpSpPr>
        <p:cNvPr id="2145" name="Shape 2145"/>
        <p:cNvGrpSpPr/>
        <p:nvPr/>
      </p:nvGrpSpPr>
      <p:grpSpPr>
        <a:xfrm>
          <a:off x="0" y="0"/>
          <a:ext cx="0" cy="0"/>
          <a:chOff x="0" y="0"/>
          <a:chExt cx="0" cy="0"/>
        </a:xfrm>
      </p:grpSpPr>
      <p:sp>
        <p:nvSpPr>
          <p:cNvPr id="2146" name="Google Shape;2146;p1"/>
          <p:cNvSpPr txBox="1"/>
          <p:nvPr/>
        </p:nvSpPr>
        <p:spPr>
          <a:xfrm>
            <a:off x="512616" y="2119745"/>
            <a:ext cx="11166900" cy="4524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400" u="none" cap="none" strike="noStrike">
                <a:solidFill>
                  <a:srgbClr val="FF0000"/>
                </a:solidFill>
                <a:latin typeface="Arial"/>
                <a:ea typeface="Arial"/>
                <a:cs typeface="Arial"/>
                <a:sym typeface="Arial"/>
              </a:rPr>
              <a:t>পঞ্চমতঃ</a:t>
            </a:r>
            <a:r>
              <a:rPr b="1" i="0" lang="en-US" sz="2400" u="none" cap="none" strike="noStrike">
                <a:solidFill>
                  <a:schemeClr val="dk1"/>
                </a:solidFill>
                <a:latin typeface="Arial"/>
                <a:ea typeface="Arial"/>
                <a:cs typeface="Arial"/>
                <a:sym typeface="Arial"/>
              </a:rPr>
              <a:t>ক্লাইভ এই যুদ্ধের ফলে দিল্লিতে আনুষ্ঠানিকভাবে সম্রাটের কাছ থেকে ২৬ লক্ষ টাকা রাজস্বের বিনিময়ে বাংলা বিহার ও উড়িষ্যার দিওয়ানি অর্থাৎ রাজস্ব আদায়ের কর্তৃত্ব লাভ করেন।ফলে বাংলায় ইংরেজ অধিকার আইনগত স্বীকৃত হয় ও কোম্পানি অসীম ক্ষমতাপ্রাপ্ত হয়। </a:t>
            </a:r>
            <a:endParaRPr sz="2400"/>
          </a:p>
          <a:p>
            <a:pPr indent="0" lvl="0" marL="0" marR="0" rtl="0" algn="l">
              <a:spcBef>
                <a:spcPts val="0"/>
              </a:spcBef>
              <a:spcAft>
                <a:spcPts val="0"/>
              </a:spcAft>
              <a:buNone/>
            </a:pPr>
            <a:r>
              <a:rPr b="1" lang="en-US" sz="2400">
                <a:solidFill>
                  <a:schemeClr val="dk1"/>
                </a:solidFill>
                <a:latin typeface="Arial"/>
                <a:ea typeface="Arial"/>
                <a:cs typeface="Arial"/>
                <a:sym typeface="Arial"/>
              </a:rPr>
              <a:t>ইংরেজ ঐতিহাসিক জেমস স্টিফেন্স এ প্রসঙ্গে বলেন,”ব্রিটিশ শক্তির উৎপত্তি হিসেবে ভারতবর্ষে পলাশীর যুদ্ধ অপেক্ষা বক্সারের যুদ্ধ অধিকতর গুরুত্বপূর্ণ।”কারণ মীর কাশিমের পরাজয়ের সঙ্গে সঙ্গে বাংলার নবাবি আমল শেষ হয়ে যায় অর্থাৎ চুড়ান্ত ভাবে বাংলার স্বাধীনিতা ইংরেজরা গ্রাস করে এবং পরবর্তী ঘটনাবলি ছিল শুধু তাদের সাম্রাজ্যের বিস্তার ও সংগঠনের যুগ মাত্র।</a:t>
            </a:r>
            <a:endParaRPr b="1" sz="2400">
              <a:solidFill>
                <a:schemeClr val="dk1"/>
              </a:solidFill>
              <a:latin typeface="Arial"/>
              <a:ea typeface="Arial"/>
              <a:cs typeface="Arial"/>
              <a:sym typeface="Arial"/>
            </a:endParaRPr>
          </a:p>
        </p:txBody>
      </p:sp>
      <p:pic>
        <p:nvPicPr>
          <p:cNvPr descr="বক্সারের যুদ্ধ: ইস্ট ইন্ডিয়া কোম্পানির দখলে ভারতবর্ষ" id="2147" name="Google Shape;2147;p1"/>
          <p:cNvPicPr preferRelativeResize="0"/>
          <p:nvPr/>
        </p:nvPicPr>
        <p:blipFill rotWithShape="1">
          <a:blip r:embed="rId2">
            <a:alphaModFix/>
          </a:blip>
          <a:srcRect b="0" l="0" r="0" t="0"/>
          <a:stretch/>
        </p:blipFill>
        <p:spPr>
          <a:xfrm>
            <a:off x="0" y="0"/>
            <a:ext cx="12191997" cy="2119745"/>
          </a:xfrm>
          <a:prstGeom prst="rect">
            <a:avLst/>
          </a:prstGeom>
          <a:noFill/>
          <a:ln>
            <a:noFill/>
          </a:ln>
        </p:spPr>
      </p:pic>
      <p:sp>
        <p:nvSpPr>
          <p:cNvPr id="2148" name="Google Shape;2148;p1"/>
          <p:cNvSpPr txBox="1"/>
          <p:nvPr/>
        </p:nvSpPr>
        <p:spPr>
          <a:xfrm>
            <a:off x="1851456" y="3"/>
            <a:ext cx="8489100" cy="1107900"/>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400">
                <a:solidFill>
                  <a:srgbClr val="FF0000"/>
                </a:solidFill>
                <a:latin typeface="Arial"/>
                <a:ea typeface="Arial"/>
                <a:cs typeface="Arial"/>
                <a:sym typeface="Arial"/>
              </a:rPr>
              <a:t>বক্সারের যুদ্ধের ফলাফল ও গুরুত্ব</a:t>
            </a:r>
            <a:endParaRPr b="1" sz="4400">
              <a:solidFill>
                <a:srgbClr val="FF0000"/>
              </a:solidFill>
              <a:latin typeface="Arial"/>
              <a:ea typeface="Arial"/>
              <a:cs typeface="Arial"/>
              <a:sym typeface="Arial"/>
            </a:endParaRPr>
          </a:p>
        </p:txBody>
      </p:sp>
      <p:sp>
        <p:nvSpPr>
          <p:cNvPr id="2149" name="Google Shape;2149;p1"/>
          <p:cNvSpPr/>
          <p:nvPr/>
        </p:nvSpPr>
        <p:spPr>
          <a:xfrm>
            <a:off x="0" y="0"/>
            <a:ext cx="12192000" cy="6858000"/>
          </a:xfrm>
          <a:prstGeom prst="frame">
            <a:avLst>
              <a:gd fmla="val 2445" name="adj1"/>
            </a:avLst>
          </a:prstGeom>
          <a:solidFill>
            <a:srgbClr val="C55A1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mc:AlternateContent>
    <mc:Choice Requires="p14">
      <p:transition spd="slow" p14:dur="2250">
        <p14:gallery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46"/>
                                        </p:tgtEl>
                                        <p:attrNameLst>
                                          <p:attrName>style.visibility</p:attrName>
                                        </p:attrNameLst>
                                      </p:cBhvr>
                                      <p:to>
                                        <p:strVal val="visible"/>
                                      </p:to>
                                    </p:set>
                                    <p:animEffect filter="fade" transition="in">
                                      <p:cBhvr>
                                        <p:cTn dur="1822"/>
                                        <p:tgtEl>
                                          <p:spTgt spid="21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extBox 1"/>
          <p:cNvSpPr txBox="1"/>
          <p:nvPr/>
        </p:nvSpPr>
        <p:spPr>
          <a:xfrm>
            <a:off x="182880" y="191409"/>
            <a:ext cx="11883910" cy="1107996"/>
          </a:xfrm>
          <a:prstGeom prst="rect">
            <a:avLst/>
          </a:prstGeom>
          <a:solidFill>
            <a:srgbClr val="92D050"/>
          </a:solidFill>
          <a:scene3d>
            <a:camera prst="orthographicFront"/>
            <a:lightRig rig="threePt" dir="t"/>
          </a:scene3d>
          <a:sp3d>
            <a:bevelT prst="convex"/>
          </a:sp3d>
        </p:spPr>
        <p:txBody>
          <a:bodyPr wrap="square" rtlCol="0">
            <a:spAutoFit/>
          </a:bodyPr>
          <a:lstStyle/>
          <a:p>
            <a:r>
              <a:rPr lang="en-US" sz="6600" b="1" dirty="0" smtClean="0">
                <a:solidFill>
                  <a:srgbClr val="FF0000"/>
                </a:solidFill>
                <a:latin typeface="NikoshBAN" panose="02000000000000000000" pitchFamily="2" charset="0"/>
                <a:cs typeface="NikoshBAN" panose="02000000000000000000" pitchFamily="2" charset="0"/>
              </a:rPr>
              <a:t>                    </a:t>
            </a:r>
            <a:r>
              <a:rPr lang="en-US" sz="6600" b="1" dirty="0" err="1" smtClean="0">
                <a:solidFill>
                  <a:srgbClr val="FF0000"/>
                </a:solidFill>
                <a:latin typeface="NikoshBAN" panose="02000000000000000000" pitchFamily="2" charset="0"/>
                <a:cs typeface="NikoshBAN" panose="02000000000000000000" pitchFamily="2" charset="0"/>
              </a:rPr>
              <a:t>একক</a:t>
            </a:r>
            <a:r>
              <a:rPr lang="en-US" sz="6600" b="1" dirty="0" smtClean="0">
                <a:solidFill>
                  <a:srgbClr val="FF0000"/>
                </a:solidFill>
                <a:latin typeface="NikoshBAN" panose="02000000000000000000" pitchFamily="2" charset="0"/>
                <a:cs typeface="NikoshBAN" panose="02000000000000000000" pitchFamily="2" charset="0"/>
              </a:rPr>
              <a:t> </a:t>
            </a:r>
            <a:r>
              <a:rPr lang="en-US" sz="6600" b="1" dirty="0" err="1" smtClean="0">
                <a:solidFill>
                  <a:srgbClr val="FF0000"/>
                </a:solidFill>
                <a:latin typeface="NikoshBAN" panose="02000000000000000000" pitchFamily="2" charset="0"/>
                <a:cs typeface="NikoshBAN" panose="02000000000000000000" pitchFamily="2" charset="0"/>
              </a:rPr>
              <a:t>কাজ</a:t>
            </a:r>
            <a:endParaRPr lang="en-US" sz="6600" b="1" dirty="0">
              <a:solidFill>
                <a:srgbClr val="FF0000"/>
              </a:solidFill>
              <a:latin typeface="NikoshBAN" panose="02000000000000000000" pitchFamily="2" charset="0"/>
              <a:cs typeface="NikoshBAN" panose="02000000000000000000" pitchFamily="2" charset="0"/>
            </a:endParaRPr>
          </a:p>
        </p:txBody>
      </p:sp>
      <p:pic>
        <p:nvPicPr>
          <p:cNvPr id="1026" name="Picture 2" descr="প্রাসঙ্গিক অপ্রাসঙ্গিক কিছু কথা"/>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00" y="1299405"/>
            <a:ext cx="5069128" cy="535029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716009" y="1801370"/>
            <a:ext cx="4325223" cy="461665"/>
          </a:xfrm>
          <a:prstGeom prst="rect">
            <a:avLst/>
          </a:prstGeom>
        </p:spPr>
        <p:txBody>
          <a:bodyPr wrap="none">
            <a:spAutoFit/>
          </a:bodyPr>
          <a:lstStyle/>
          <a:p>
            <a:r>
              <a:rPr lang="en-US" sz="2400" b="1" dirty="0">
                <a:latin typeface="NikoshBAN" panose="02000000000000000000" pitchFamily="2" charset="0"/>
                <a:cs typeface="NikoshBAN" panose="02000000000000000000" pitchFamily="2" charset="0"/>
              </a:rPr>
              <a:t>১।বক্সারের </a:t>
            </a:r>
            <a:r>
              <a:rPr lang="en-US" sz="2400" b="1" dirty="0" err="1">
                <a:latin typeface="NikoshBAN" panose="02000000000000000000" pitchFamily="2" charset="0"/>
                <a:cs typeface="NikoshBAN" panose="02000000000000000000" pitchFamily="2" charset="0"/>
              </a:rPr>
              <a:t>যুদ্ধ</a:t>
            </a:r>
            <a:r>
              <a:rPr lang="en-US" sz="2400" b="1" dirty="0">
                <a:latin typeface="NikoshBAN" panose="02000000000000000000" pitchFamily="2" charset="0"/>
                <a:cs typeface="NikoshBAN" panose="02000000000000000000" pitchFamily="2" charset="0"/>
              </a:rPr>
              <a:t> </a:t>
            </a:r>
            <a:r>
              <a:rPr lang="en-US" sz="2400" b="1" dirty="0" err="1">
                <a:latin typeface="NikoshBAN" panose="02000000000000000000" pitchFamily="2" charset="0"/>
                <a:cs typeface="NikoshBAN" panose="02000000000000000000" pitchFamily="2" charset="0"/>
              </a:rPr>
              <a:t>কত</a:t>
            </a:r>
            <a:r>
              <a:rPr lang="en-US" sz="2400" b="1" dirty="0">
                <a:latin typeface="NikoshBAN" panose="02000000000000000000" pitchFamily="2" charset="0"/>
                <a:cs typeface="NikoshBAN" panose="02000000000000000000" pitchFamily="2" charset="0"/>
              </a:rPr>
              <a:t> </a:t>
            </a:r>
            <a:r>
              <a:rPr lang="en-US" sz="2400" b="1" dirty="0" err="1">
                <a:latin typeface="NikoshBAN" panose="02000000000000000000" pitchFamily="2" charset="0"/>
                <a:cs typeface="NikoshBAN" panose="02000000000000000000" pitchFamily="2" charset="0"/>
              </a:rPr>
              <a:t>সালে</a:t>
            </a:r>
            <a:r>
              <a:rPr lang="en-US" sz="2400" b="1" dirty="0">
                <a:latin typeface="NikoshBAN" panose="02000000000000000000" pitchFamily="2" charset="0"/>
                <a:cs typeface="NikoshBAN" panose="02000000000000000000" pitchFamily="2" charset="0"/>
              </a:rPr>
              <a:t> </a:t>
            </a:r>
            <a:r>
              <a:rPr lang="en-US" sz="2400" b="1" dirty="0" err="1">
                <a:latin typeface="NikoshBAN" panose="02000000000000000000" pitchFamily="2" charset="0"/>
                <a:cs typeface="NikoshBAN" panose="02000000000000000000" pitchFamily="2" charset="0"/>
              </a:rPr>
              <a:t>সংঘটিত</a:t>
            </a:r>
            <a:r>
              <a:rPr lang="en-US" sz="2400" b="1" dirty="0">
                <a:latin typeface="NikoshBAN" panose="02000000000000000000" pitchFamily="2" charset="0"/>
                <a:cs typeface="NikoshBAN" panose="02000000000000000000" pitchFamily="2" charset="0"/>
              </a:rPr>
              <a:t> </a:t>
            </a:r>
            <a:r>
              <a:rPr lang="en-US" sz="2400" b="1" dirty="0" err="1">
                <a:latin typeface="NikoshBAN" panose="02000000000000000000" pitchFamily="2" charset="0"/>
                <a:cs typeface="NikoshBAN" panose="02000000000000000000" pitchFamily="2" charset="0"/>
              </a:rPr>
              <a:t>হয়েছিল</a:t>
            </a:r>
            <a:r>
              <a:rPr lang="en-US" sz="2400" b="1" dirty="0">
                <a:latin typeface="NikoshBAN" panose="02000000000000000000" pitchFamily="2" charset="0"/>
                <a:cs typeface="NikoshBAN" panose="02000000000000000000" pitchFamily="2" charset="0"/>
              </a:rPr>
              <a:t>?</a:t>
            </a:r>
          </a:p>
        </p:txBody>
      </p:sp>
      <p:sp>
        <p:nvSpPr>
          <p:cNvPr id="4" name="Rectangle 3"/>
          <p:cNvSpPr/>
          <p:nvPr/>
        </p:nvSpPr>
        <p:spPr>
          <a:xfrm>
            <a:off x="5716009" y="2313192"/>
            <a:ext cx="1172116" cy="461665"/>
          </a:xfrm>
          <a:prstGeom prst="rect">
            <a:avLst/>
          </a:prstGeom>
        </p:spPr>
        <p:txBody>
          <a:bodyPr wrap="none">
            <a:spAutoFit/>
          </a:bodyPr>
          <a:lstStyle/>
          <a:p>
            <a:r>
              <a:rPr lang="en-US" sz="2400" b="1" dirty="0">
                <a:latin typeface="NikoshBAN" panose="02000000000000000000" pitchFamily="2" charset="0"/>
                <a:cs typeface="NikoshBAN" panose="02000000000000000000" pitchFamily="2" charset="0"/>
              </a:rPr>
              <a:t>(ক) ১৭৬০</a:t>
            </a:r>
          </a:p>
        </p:txBody>
      </p:sp>
      <p:sp>
        <p:nvSpPr>
          <p:cNvPr id="5" name="Rectangle 4"/>
          <p:cNvSpPr/>
          <p:nvPr/>
        </p:nvSpPr>
        <p:spPr>
          <a:xfrm>
            <a:off x="7243577" y="2353173"/>
            <a:ext cx="1135247" cy="461665"/>
          </a:xfrm>
          <a:prstGeom prst="rect">
            <a:avLst/>
          </a:prstGeom>
        </p:spPr>
        <p:txBody>
          <a:bodyPr wrap="none">
            <a:spAutoFit/>
          </a:bodyPr>
          <a:lstStyle/>
          <a:p>
            <a:r>
              <a:rPr lang="en-US" sz="2400" b="1" dirty="0">
                <a:latin typeface="NikoshBAN" panose="02000000000000000000" pitchFamily="2" charset="0"/>
                <a:cs typeface="NikoshBAN" panose="02000000000000000000" pitchFamily="2" charset="0"/>
              </a:rPr>
              <a:t>(খ) ১৭৬২</a:t>
            </a:r>
          </a:p>
        </p:txBody>
      </p:sp>
      <p:sp>
        <p:nvSpPr>
          <p:cNvPr id="6" name="Rectangle 5"/>
          <p:cNvSpPr/>
          <p:nvPr/>
        </p:nvSpPr>
        <p:spPr>
          <a:xfrm>
            <a:off x="8665227" y="2349631"/>
            <a:ext cx="1192955" cy="461665"/>
          </a:xfrm>
          <a:prstGeom prst="rect">
            <a:avLst/>
          </a:prstGeom>
        </p:spPr>
        <p:txBody>
          <a:bodyPr wrap="none">
            <a:spAutoFit/>
          </a:bodyPr>
          <a:lstStyle/>
          <a:p>
            <a:r>
              <a:rPr lang="en-US" sz="2400" b="1" dirty="0">
                <a:latin typeface="NikoshBAN" panose="02000000000000000000" pitchFamily="2" charset="0"/>
                <a:cs typeface="NikoshBAN" panose="02000000000000000000" pitchFamily="2" charset="0"/>
              </a:rPr>
              <a:t>(গ)  ১৭৬৪</a:t>
            </a:r>
          </a:p>
        </p:txBody>
      </p:sp>
      <p:sp>
        <p:nvSpPr>
          <p:cNvPr id="7" name="Rectangle 6"/>
          <p:cNvSpPr/>
          <p:nvPr/>
        </p:nvSpPr>
        <p:spPr>
          <a:xfrm>
            <a:off x="10155926" y="2349631"/>
            <a:ext cx="1133644" cy="461665"/>
          </a:xfrm>
          <a:prstGeom prst="rect">
            <a:avLst/>
          </a:prstGeom>
        </p:spPr>
        <p:txBody>
          <a:bodyPr wrap="none">
            <a:spAutoFit/>
          </a:bodyPr>
          <a:lstStyle/>
          <a:p>
            <a:r>
              <a:rPr lang="en-US" sz="2400" b="1" dirty="0">
                <a:latin typeface="NikoshBAN" panose="02000000000000000000" pitchFamily="2" charset="0"/>
                <a:cs typeface="NikoshBAN" panose="02000000000000000000" pitchFamily="2" charset="0"/>
              </a:rPr>
              <a:t>(ঘ) ১৭৬৫</a:t>
            </a:r>
          </a:p>
        </p:txBody>
      </p:sp>
      <p:sp>
        <p:nvSpPr>
          <p:cNvPr id="9" name="Oval 8"/>
          <p:cNvSpPr/>
          <p:nvPr/>
        </p:nvSpPr>
        <p:spPr>
          <a:xfrm>
            <a:off x="8676568" y="2424719"/>
            <a:ext cx="394863" cy="30262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Rectangle 7"/>
          <p:cNvSpPr/>
          <p:nvPr/>
        </p:nvSpPr>
        <p:spPr>
          <a:xfrm>
            <a:off x="5673436" y="3004671"/>
            <a:ext cx="3275256" cy="461665"/>
          </a:xfrm>
          <a:prstGeom prst="rect">
            <a:avLst/>
          </a:prstGeom>
        </p:spPr>
        <p:txBody>
          <a:bodyPr wrap="none">
            <a:spAutoFit/>
          </a:bodyPr>
          <a:lstStyle/>
          <a:p>
            <a:r>
              <a:rPr lang="en-US" sz="2400" b="1" dirty="0">
                <a:latin typeface="NikoshBAN" panose="02000000000000000000" pitchFamily="2" charset="0"/>
                <a:cs typeface="NikoshBAN" panose="02000000000000000000" pitchFamily="2" charset="0"/>
              </a:rPr>
              <a:t>২।বক্সারের </a:t>
            </a:r>
            <a:r>
              <a:rPr lang="en-US" sz="2400" b="1" dirty="0" err="1">
                <a:latin typeface="NikoshBAN" panose="02000000000000000000" pitchFamily="2" charset="0"/>
                <a:cs typeface="NikoshBAN" panose="02000000000000000000" pitchFamily="2" charset="0"/>
              </a:rPr>
              <a:t>যুদ্ধ</a:t>
            </a:r>
            <a:r>
              <a:rPr lang="en-US" sz="2400" b="1" dirty="0">
                <a:latin typeface="NikoshBAN" panose="02000000000000000000" pitchFamily="2" charset="0"/>
                <a:cs typeface="NikoshBAN" panose="02000000000000000000" pitchFamily="2" charset="0"/>
              </a:rPr>
              <a:t> </a:t>
            </a:r>
            <a:r>
              <a:rPr lang="en-US" sz="2400" b="1" dirty="0" err="1">
                <a:latin typeface="NikoshBAN" panose="02000000000000000000" pitchFamily="2" charset="0"/>
                <a:cs typeface="NikoshBAN" panose="02000000000000000000" pitchFamily="2" charset="0"/>
              </a:rPr>
              <a:t>হয়</a:t>
            </a:r>
            <a:r>
              <a:rPr lang="en-US" sz="2400" b="1" dirty="0">
                <a:latin typeface="NikoshBAN" panose="02000000000000000000" pitchFamily="2" charset="0"/>
                <a:cs typeface="NikoshBAN" panose="02000000000000000000" pitchFamily="2" charset="0"/>
              </a:rPr>
              <a:t> </a:t>
            </a:r>
            <a:r>
              <a:rPr lang="en-US" sz="2400" b="1" dirty="0" err="1">
                <a:latin typeface="NikoshBAN" panose="02000000000000000000" pitchFamily="2" charset="0"/>
                <a:cs typeface="NikoshBAN" panose="02000000000000000000" pitchFamily="2" charset="0"/>
              </a:rPr>
              <a:t>কাদের</a:t>
            </a:r>
            <a:r>
              <a:rPr lang="en-US" sz="2400" b="1" dirty="0">
                <a:latin typeface="NikoshBAN" panose="02000000000000000000" pitchFamily="2" charset="0"/>
                <a:cs typeface="NikoshBAN" panose="02000000000000000000" pitchFamily="2" charset="0"/>
              </a:rPr>
              <a:t> </a:t>
            </a:r>
            <a:r>
              <a:rPr lang="en-US" sz="2400" b="1" dirty="0" err="1">
                <a:latin typeface="NikoshBAN" panose="02000000000000000000" pitchFamily="2" charset="0"/>
                <a:cs typeface="NikoshBAN" panose="02000000000000000000" pitchFamily="2" charset="0"/>
              </a:rPr>
              <a:t>মধ্যে</a:t>
            </a:r>
            <a:r>
              <a:rPr lang="en-US" sz="2400" b="1" dirty="0">
                <a:latin typeface="NikoshBAN" panose="02000000000000000000" pitchFamily="2" charset="0"/>
                <a:cs typeface="NikoshBAN" panose="02000000000000000000" pitchFamily="2" charset="0"/>
              </a:rPr>
              <a:t>?</a:t>
            </a:r>
          </a:p>
        </p:txBody>
      </p:sp>
      <p:sp>
        <p:nvSpPr>
          <p:cNvPr id="10" name="Rectangle 9"/>
          <p:cNvSpPr/>
          <p:nvPr/>
        </p:nvSpPr>
        <p:spPr>
          <a:xfrm>
            <a:off x="5673435" y="3579215"/>
            <a:ext cx="6419481" cy="1569660"/>
          </a:xfrm>
          <a:prstGeom prst="rect">
            <a:avLst/>
          </a:prstGeom>
        </p:spPr>
        <p:txBody>
          <a:bodyPr wrap="square">
            <a:spAutoFit/>
          </a:bodyPr>
          <a:lstStyle/>
          <a:p>
            <a:r>
              <a:rPr lang="en-US" sz="2400" b="1" dirty="0">
                <a:latin typeface="NikoshBAN" panose="02000000000000000000" pitchFamily="2" charset="0"/>
                <a:cs typeface="NikoshBAN" panose="02000000000000000000" pitchFamily="2" charset="0"/>
              </a:rPr>
              <a:t>ক) </a:t>
            </a:r>
            <a:r>
              <a:rPr lang="en-US" sz="2400" b="1" dirty="0" err="1">
                <a:latin typeface="NikoshBAN" panose="02000000000000000000" pitchFamily="2" charset="0"/>
                <a:cs typeface="NikoshBAN" panose="02000000000000000000" pitchFamily="2" charset="0"/>
              </a:rPr>
              <a:t>মীর</a:t>
            </a:r>
            <a:r>
              <a:rPr lang="en-US" sz="2400" b="1" dirty="0">
                <a:latin typeface="NikoshBAN" panose="02000000000000000000" pitchFamily="2" charset="0"/>
                <a:cs typeface="NikoshBAN" panose="02000000000000000000" pitchFamily="2" charset="0"/>
              </a:rPr>
              <a:t> </a:t>
            </a:r>
            <a:r>
              <a:rPr lang="en-US" sz="2400" b="1" dirty="0" err="1">
                <a:latin typeface="NikoshBAN" panose="02000000000000000000" pitchFamily="2" charset="0"/>
                <a:cs typeface="NikoshBAN" panose="02000000000000000000" pitchFamily="2" charset="0"/>
              </a:rPr>
              <a:t>কাসিম</a:t>
            </a:r>
            <a:r>
              <a:rPr lang="en-US" sz="2400" b="1" dirty="0">
                <a:latin typeface="NikoshBAN" panose="02000000000000000000" pitchFamily="2" charset="0"/>
                <a:cs typeface="NikoshBAN" panose="02000000000000000000" pitchFamily="2" charset="0"/>
              </a:rPr>
              <a:t> ও </a:t>
            </a:r>
            <a:r>
              <a:rPr lang="en-US" sz="2400" b="1" dirty="0" err="1">
                <a:latin typeface="NikoshBAN" panose="02000000000000000000" pitchFamily="2" charset="0"/>
                <a:cs typeface="NikoshBAN" panose="02000000000000000000" pitchFamily="2" charset="0"/>
              </a:rPr>
              <a:t>মারাঠাদের</a:t>
            </a:r>
            <a:r>
              <a:rPr lang="en-US" sz="2400" b="1" dirty="0">
                <a:latin typeface="NikoshBAN" panose="02000000000000000000" pitchFamily="2" charset="0"/>
                <a:cs typeface="NikoshBAN" panose="02000000000000000000" pitchFamily="2" charset="0"/>
              </a:rPr>
              <a:t> </a:t>
            </a:r>
            <a:r>
              <a:rPr lang="en-US" sz="2400" b="1" dirty="0" err="1">
                <a:latin typeface="NikoshBAN" panose="02000000000000000000" pitchFamily="2" charset="0"/>
                <a:cs typeface="NikoshBAN" panose="02000000000000000000" pitchFamily="2" charset="0"/>
              </a:rPr>
              <a:t>মধ্যে</a:t>
            </a:r>
            <a:r>
              <a:rPr lang="en-US" sz="2400" b="1" dirty="0">
                <a:latin typeface="NikoshBAN" panose="02000000000000000000" pitchFamily="2" charset="0"/>
                <a:cs typeface="NikoshBAN" panose="02000000000000000000" pitchFamily="2" charset="0"/>
              </a:rPr>
              <a:t>   </a:t>
            </a:r>
            <a:endParaRPr lang="en-US" sz="2400" b="1" dirty="0" smtClean="0">
              <a:latin typeface="NikoshBAN" panose="02000000000000000000" pitchFamily="2" charset="0"/>
              <a:cs typeface="NikoshBAN" panose="02000000000000000000" pitchFamily="2" charset="0"/>
            </a:endParaRPr>
          </a:p>
          <a:p>
            <a:r>
              <a:rPr lang="en-US" sz="2400" b="1" dirty="0" smtClean="0">
                <a:latin typeface="NikoshBAN" panose="02000000000000000000" pitchFamily="2" charset="0"/>
                <a:cs typeface="NikoshBAN" panose="02000000000000000000" pitchFamily="2" charset="0"/>
              </a:rPr>
              <a:t>(</a:t>
            </a:r>
            <a:r>
              <a:rPr lang="en-US" sz="2400" b="1" dirty="0">
                <a:latin typeface="NikoshBAN" panose="02000000000000000000" pitchFamily="2" charset="0"/>
                <a:cs typeface="NikoshBAN" panose="02000000000000000000" pitchFamily="2" charset="0"/>
              </a:rPr>
              <a:t>খ)  </a:t>
            </a:r>
            <a:r>
              <a:rPr lang="en-US" sz="24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মীর</a:t>
            </a:r>
            <a:r>
              <a:rPr lang="en-US" sz="2400" b="1" dirty="0">
                <a:latin typeface="NikoshBAN" panose="02000000000000000000" pitchFamily="2" charset="0"/>
                <a:cs typeface="NikoshBAN" panose="02000000000000000000" pitchFamily="2" charset="0"/>
              </a:rPr>
              <a:t> </a:t>
            </a:r>
            <a:r>
              <a:rPr lang="en-US" sz="2400" b="1" dirty="0" err="1">
                <a:latin typeface="NikoshBAN" panose="02000000000000000000" pitchFamily="2" charset="0"/>
                <a:cs typeface="NikoshBAN" panose="02000000000000000000" pitchFamily="2" charset="0"/>
              </a:rPr>
              <a:t>কাসিম</a:t>
            </a:r>
            <a:r>
              <a:rPr lang="en-US" sz="2400" b="1" dirty="0">
                <a:latin typeface="NikoshBAN" panose="02000000000000000000" pitchFamily="2" charset="0"/>
                <a:cs typeface="NikoshBAN" panose="02000000000000000000" pitchFamily="2" charset="0"/>
              </a:rPr>
              <a:t> ও </a:t>
            </a:r>
            <a:r>
              <a:rPr lang="en-US" sz="2400" b="1" dirty="0" err="1">
                <a:latin typeface="NikoshBAN" panose="02000000000000000000" pitchFamily="2" charset="0"/>
                <a:cs typeface="NikoshBAN" panose="02000000000000000000" pitchFamily="2" charset="0"/>
              </a:rPr>
              <a:t>ইংরেজদের</a:t>
            </a:r>
            <a:r>
              <a:rPr lang="en-US" sz="2400" b="1" dirty="0">
                <a:latin typeface="NikoshBAN" panose="02000000000000000000" pitchFamily="2" charset="0"/>
                <a:cs typeface="NikoshBAN" panose="02000000000000000000" pitchFamily="2" charset="0"/>
              </a:rPr>
              <a:t> </a:t>
            </a:r>
            <a:r>
              <a:rPr lang="en-US" sz="2400" b="1" dirty="0" err="1">
                <a:latin typeface="NikoshBAN" panose="02000000000000000000" pitchFamily="2" charset="0"/>
                <a:cs typeface="NikoshBAN" panose="02000000000000000000" pitchFamily="2" charset="0"/>
              </a:rPr>
              <a:t>মধ্যে</a:t>
            </a:r>
            <a:r>
              <a:rPr lang="en-US" sz="2400" b="1" dirty="0">
                <a:latin typeface="NikoshBAN" panose="02000000000000000000" pitchFamily="2" charset="0"/>
                <a:cs typeface="NikoshBAN" panose="02000000000000000000" pitchFamily="2" charset="0"/>
              </a:rPr>
              <a:t>  </a:t>
            </a:r>
            <a:r>
              <a:rPr lang="en-US" sz="2400" b="1" dirty="0" smtClean="0">
                <a:latin typeface="NikoshBAN" panose="02000000000000000000" pitchFamily="2" charset="0"/>
                <a:cs typeface="NikoshBAN" panose="02000000000000000000" pitchFamily="2" charset="0"/>
              </a:rPr>
              <a:t>          </a:t>
            </a:r>
          </a:p>
          <a:p>
            <a:r>
              <a:rPr lang="en-US" sz="2400" b="1" dirty="0" smtClean="0">
                <a:latin typeface="NikoshBAN" panose="02000000000000000000" pitchFamily="2" charset="0"/>
                <a:cs typeface="NikoshBAN" panose="02000000000000000000" pitchFamily="2" charset="0"/>
              </a:rPr>
              <a:t>(</a:t>
            </a:r>
            <a:r>
              <a:rPr lang="en-US" sz="2400" b="1" dirty="0">
                <a:latin typeface="NikoshBAN" panose="02000000000000000000" pitchFamily="2" charset="0"/>
                <a:cs typeface="NikoshBAN" panose="02000000000000000000" pitchFamily="2" charset="0"/>
              </a:rPr>
              <a:t>গ) </a:t>
            </a:r>
            <a:r>
              <a:rPr lang="en-US" sz="2400" b="1" dirty="0" err="1">
                <a:latin typeface="NikoshBAN" panose="02000000000000000000" pitchFamily="2" charset="0"/>
                <a:cs typeface="NikoshBAN" panose="02000000000000000000" pitchFamily="2" charset="0"/>
              </a:rPr>
              <a:t>পর্তুগিজ</a:t>
            </a:r>
            <a:r>
              <a:rPr lang="en-US" sz="2400" b="1" dirty="0">
                <a:latin typeface="NikoshBAN" panose="02000000000000000000" pitchFamily="2" charset="0"/>
                <a:cs typeface="NikoshBAN" panose="02000000000000000000" pitchFamily="2" charset="0"/>
              </a:rPr>
              <a:t> ও </a:t>
            </a:r>
            <a:r>
              <a:rPr lang="en-US" sz="2400" b="1" dirty="0" err="1">
                <a:latin typeface="NikoshBAN" panose="02000000000000000000" pitchFamily="2" charset="0"/>
                <a:cs typeface="NikoshBAN" panose="02000000000000000000" pitchFamily="2" charset="0"/>
              </a:rPr>
              <a:t>দিনেমারদের</a:t>
            </a:r>
            <a:r>
              <a:rPr lang="en-US" sz="2400" b="1" dirty="0">
                <a:latin typeface="NikoshBAN" panose="02000000000000000000" pitchFamily="2" charset="0"/>
                <a:cs typeface="NikoshBAN" panose="02000000000000000000" pitchFamily="2" charset="0"/>
              </a:rPr>
              <a:t> </a:t>
            </a:r>
            <a:r>
              <a:rPr lang="en-US" sz="2400" b="1" dirty="0" err="1">
                <a:latin typeface="NikoshBAN" panose="02000000000000000000" pitchFamily="2" charset="0"/>
                <a:cs typeface="NikoshBAN" panose="02000000000000000000" pitchFamily="2" charset="0"/>
              </a:rPr>
              <a:t>মধ্যে</a:t>
            </a:r>
            <a:r>
              <a:rPr lang="en-US" sz="2400" b="1" dirty="0">
                <a:latin typeface="NikoshBAN" panose="02000000000000000000" pitchFamily="2" charset="0"/>
                <a:cs typeface="NikoshBAN" panose="02000000000000000000" pitchFamily="2" charset="0"/>
              </a:rPr>
              <a:t>      </a:t>
            </a:r>
            <a:endParaRPr lang="en-US" sz="2400" b="1" dirty="0" smtClean="0">
              <a:latin typeface="NikoshBAN" panose="02000000000000000000" pitchFamily="2" charset="0"/>
              <a:cs typeface="NikoshBAN" panose="02000000000000000000" pitchFamily="2" charset="0"/>
            </a:endParaRPr>
          </a:p>
          <a:p>
            <a:r>
              <a:rPr lang="en-US" sz="2400" b="1" dirty="0" smtClean="0">
                <a:latin typeface="NikoshBAN" panose="02000000000000000000" pitchFamily="2" charset="0"/>
                <a:cs typeface="NikoshBAN" panose="02000000000000000000" pitchFamily="2" charset="0"/>
              </a:rPr>
              <a:t>(</a:t>
            </a:r>
            <a:r>
              <a:rPr lang="en-US" sz="2400" b="1" dirty="0">
                <a:latin typeface="NikoshBAN" panose="02000000000000000000" pitchFamily="2" charset="0"/>
                <a:cs typeface="NikoshBAN" panose="02000000000000000000" pitchFamily="2" charset="0"/>
              </a:rPr>
              <a:t>ঘ) </a:t>
            </a:r>
            <a:r>
              <a:rPr lang="en-US" sz="2400" b="1" dirty="0" err="1">
                <a:latin typeface="NikoshBAN" panose="02000000000000000000" pitchFamily="2" charset="0"/>
                <a:cs typeface="NikoshBAN" panose="02000000000000000000" pitchFamily="2" charset="0"/>
              </a:rPr>
              <a:t>মীর</a:t>
            </a:r>
            <a:r>
              <a:rPr lang="en-US" sz="2400" b="1" dirty="0">
                <a:latin typeface="NikoshBAN" panose="02000000000000000000" pitchFamily="2" charset="0"/>
                <a:cs typeface="NikoshBAN" panose="02000000000000000000" pitchFamily="2" charset="0"/>
              </a:rPr>
              <a:t> </a:t>
            </a:r>
            <a:r>
              <a:rPr lang="en-US" sz="2400" b="1" dirty="0" err="1">
                <a:latin typeface="NikoshBAN" panose="02000000000000000000" pitchFamily="2" charset="0"/>
                <a:cs typeface="NikoshBAN" panose="02000000000000000000" pitchFamily="2" charset="0"/>
              </a:rPr>
              <a:t>জাফরের</a:t>
            </a:r>
            <a:r>
              <a:rPr lang="en-US" sz="2400" b="1" dirty="0">
                <a:latin typeface="NikoshBAN" panose="02000000000000000000" pitchFamily="2" charset="0"/>
                <a:cs typeface="NikoshBAN" panose="02000000000000000000" pitchFamily="2" charset="0"/>
              </a:rPr>
              <a:t> </a:t>
            </a:r>
            <a:r>
              <a:rPr lang="en-US" sz="2400" b="1" dirty="0" err="1">
                <a:latin typeface="NikoshBAN" panose="02000000000000000000" pitchFamily="2" charset="0"/>
                <a:cs typeface="NikoshBAN" panose="02000000000000000000" pitchFamily="2" charset="0"/>
              </a:rPr>
              <a:t>সঙ্গে</a:t>
            </a:r>
            <a:r>
              <a:rPr lang="en-US" sz="2400" b="1" dirty="0">
                <a:latin typeface="NikoshBAN" panose="02000000000000000000" pitchFamily="2" charset="0"/>
                <a:cs typeface="NikoshBAN" panose="02000000000000000000" pitchFamily="2" charset="0"/>
              </a:rPr>
              <a:t> </a:t>
            </a:r>
            <a:r>
              <a:rPr lang="en-US" sz="2400" b="1" dirty="0" err="1">
                <a:latin typeface="NikoshBAN" panose="02000000000000000000" pitchFamily="2" charset="0"/>
                <a:cs typeface="NikoshBAN" panose="02000000000000000000" pitchFamily="2" charset="0"/>
              </a:rPr>
              <a:t>ইংরেজদের</a:t>
            </a:r>
            <a:endParaRPr lang="en-US" sz="2400" b="1" dirty="0">
              <a:latin typeface="NikoshBAN" panose="02000000000000000000" pitchFamily="2" charset="0"/>
              <a:cs typeface="NikoshBAN" panose="02000000000000000000" pitchFamily="2" charset="0"/>
            </a:endParaRPr>
          </a:p>
        </p:txBody>
      </p:sp>
      <p:sp>
        <p:nvSpPr>
          <p:cNvPr id="12" name="Oval 11"/>
          <p:cNvSpPr/>
          <p:nvPr/>
        </p:nvSpPr>
        <p:spPr>
          <a:xfrm>
            <a:off x="5736482" y="4020997"/>
            <a:ext cx="394863" cy="30262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Rectangle 10"/>
          <p:cNvSpPr/>
          <p:nvPr/>
        </p:nvSpPr>
        <p:spPr>
          <a:xfrm>
            <a:off x="5673435" y="5148875"/>
            <a:ext cx="3137397" cy="461665"/>
          </a:xfrm>
          <a:prstGeom prst="rect">
            <a:avLst/>
          </a:prstGeom>
        </p:spPr>
        <p:txBody>
          <a:bodyPr wrap="none">
            <a:spAutoFit/>
          </a:bodyPr>
          <a:lstStyle/>
          <a:p>
            <a:r>
              <a:rPr lang="en-US" sz="2400" b="1" dirty="0" smtClean="0">
                <a:latin typeface="NikoshBAN" panose="02000000000000000000" pitchFamily="2" charset="0"/>
                <a:cs typeface="NikoshBAN" panose="02000000000000000000" pitchFamily="2" charset="0"/>
              </a:rPr>
              <a:t>৩।কখন </a:t>
            </a:r>
            <a:r>
              <a:rPr lang="en-US" sz="2400" b="1" dirty="0" err="1">
                <a:latin typeface="NikoshBAN" panose="02000000000000000000" pitchFamily="2" charset="0"/>
                <a:cs typeface="NikoshBAN" panose="02000000000000000000" pitchFamily="2" charset="0"/>
              </a:rPr>
              <a:t>মীর</a:t>
            </a:r>
            <a:r>
              <a:rPr lang="en-US" sz="2400" b="1" dirty="0">
                <a:latin typeface="NikoshBAN" panose="02000000000000000000" pitchFamily="2" charset="0"/>
                <a:cs typeface="NikoshBAN" panose="02000000000000000000" pitchFamily="2" charset="0"/>
              </a:rPr>
              <a:t> </a:t>
            </a:r>
            <a:r>
              <a:rPr lang="en-US" sz="2400" b="1" dirty="0" err="1">
                <a:latin typeface="NikoshBAN" panose="02000000000000000000" pitchFamily="2" charset="0"/>
                <a:cs typeface="NikoshBAN" panose="02000000000000000000" pitchFamily="2" charset="0"/>
              </a:rPr>
              <a:t>কাসিম</a:t>
            </a:r>
            <a:r>
              <a:rPr lang="en-US" sz="2400" b="1" dirty="0">
                <a:latin typeface="NikoshBAN" panose="02000000000000000000" pitchFamily="2" charset="0"/>
                <a:cs typeface="NikoshBAN" panose="02000000000000000000" pitchFamily="2" charset="0"/>
              </a:rPr>
              <a:t> </a:t>
            </a:r>
            <a:r>
              <a:rPr lang="en-US" sz="2400" b="1" dirty="0" err="1">
                <a:latin typeface="NikoshBAN" panose="02000000000000000000" pitchFamily="2" charset="0"/>
                <a:cs typeface="NikoshBAN" panose="02000000000000000000" pitchFamily="2" charset="0"/>
              </a:rPr>
              <a:t>মারা</a:t>
            </a:r>
            <a:r>
              <a:rPr lang="en-US" sz="2400" b="1" dirty="0">
                <a:latin typeface="NikoshBAN" panose="02000000000000000000" pitchFamily="2" charset="0"/>
                <a:cs typeface="NikoshBAN" panose="02000000000000000000" pitchFamily="2" charset="0"/>
              </a:rPr>
              <a:t> </a:t>
            </a:r>
            <a:r>
              <a:rPr lang="en-US" sz="2400" b="1" dirty="0" err="1">
                <a:latin typeface="NikoshBAN" panose="02000000000000000000" pitchFamily="2" charset="0"/>
                <a:cs typeface="NikoshBAN" panose="02000000000000000000" pitchFamily="2" charset="0"/>
              </a:rPr>
              <a:t>যান</a:t>
            </a:r>
            <a:r>
              <a:rPr lang="en-US" sz="2400" b="1" dirty="0">
                <a:latin typeface="NikoshBAN" panose="02000000000000000000" pitchFamily="2" charset="0"/>
                <a:cs typeface="NikoshBAN" panose="02000000000000000000" pitchFamily="2" charset="0"/>
              </a:rPr>
              <a:t>?</a:t>
            </a:r>
          </a:p>
        </p:txBody>
      </p:sp>
      <p:sp>
        <p:nvSpPr>
          <p:cNvPr id="13" name="Rectangle 12"/>
          <p:cNvSpPr/>
          <p:nvPr/>
        </p:nvSpPr>
        <p:spPr>
          <a:xfrm>
            <a:off x="5571868" y="5703536"/>
            <a:ext cx="6444393" cy="461665"/>
          </a:xfrm>
          <a:prstGeom prst="rect">
            <a:avLst/>
          </a:prstGeom>
        </p:spPr>
        <p:txBody>
          <a:bodyPr wrap="none">
            <a:spAutoFit/>
          </a:bodyPr>
          <a:lstStyle/>
          <a:p>
            <a:r>
              <a:rPr lang="en-US" sz="2400" b="1" dirty="0" smtClean="0">
                <a:latin typeface="NikoshBAN" panose="02000000000000000000" pitchFamily="2" charset="0"/>
                <a:cs typeface="NikoshBAN" panose="02000000000000000000" pitchFamily="2" charset="0"/>
              </a:rPr>
              <a:t>  ক</a:t>
            </a:r>
            <a:r>
              <a:rPr lang="en-US" sz="2400" b="1" dirty="0">
                <a:latin typeface="NikoshBAN" panose="02000000000000000000" pitchFamily="2" charset="0"/>
                <a:cs typeface="NikoshBAN" panose="02000000000000000000" pitchFamily="2" charset="0"/>
              </a:rPr>
              <a:t>) ১৭৬০        </a:t>
            </a:r>
            <a:r>
              <a:rPr lang="en-US" sz="2400" b="1" dirty="0" smtClean="0">
                <a:latin typeface="NikoshBAN" panose="02000000000000000000" pitchFamily="2" charset="0"/>
                <a:cs typeface="NikoshBAN" panose="02000000000000000000" pitchFamily="2" charset="0"/>
              </a:rPr>
              <a:t>(</a:t>
            </a:r>
            <a:r>
              <a:rPr lang="en-US" sz="2400" b="1" dirty="0">
                <a:latin typeface="NikoshBAN" panose="02000000000000000000" pitchFamily="2" charset="0"/>
                <a:cs typeface="NikoshBAN" panose="02000000000000000000" pitchFamily="2" charset="0"/>
              </a:rPr>
              <a:t>খ) ১৭৬৫        </a:t>
            </a:r>
            <a:r>
              <a:rPr lang="en-US" sz="2400" b="1" dirty="0" smtClean="0">
                <a:latin typeface="NikoshBAN" panose="02000000000000000000" pitchFamily="2" charset="0"/>
                <a:cs typeface="NikoshBAN" panose="02000000000000000000" pitchFamily="2" charset="0"/>
              </a:rPr>
              <a:t> </a:t>
            </a:r>
            <a:r>
              <a:rPr lang="en-US" sz="2400" b="1" dirty="0">
                <a:latin typeface="NikoshBAN" panose="02000000000000000000" pitchFamily="2" charset="0"/>
                <a:cs typeface="NikoshBAN" panose="02000000000000000000" pitchFamily="2" charset="0"/>
              </a:rPr>
              <a:t>(গ) ১৭৭৭             </a:t>
            </a:r>
            <a:r>
              <a:rPr lang="en-US" sz="2400" b="1" dirty="0" smtClean="0">
                <a:latin typeface="NikoshBAN" panose="02000000000000000000" pitchFamily="2" charset="0"/>
                <a:cs typeface="NikoshBAN" panose="02000000000000000000" pitchFamily="2" charset="0"/>
              </a:rPr>
              <a:t> </a:t>
            </a:r>
            <a:r>
              <a:rPr lang="en-US" sz="2400" b="1" dirty="0">
                <a:latin typeface="NikoshBAN" panose="02000000000000000000" pitchFamily="2" charset="0"/>
                <a:cs typeface="NikoshBAN" panose="02000000000000000000" pitchFamily="2" charset="0"/>
              </a:rPr>
              <a:t>(ঘ) ১৭৯০</a:t>
            </a:r>
          </a:p>
        </p:txBody>
      </p:sp>
      <p:sp>
        <p:nvSpPr>
          <p:cNvPr id="15" name="Oval 14"/>
          <p:cNvSpPr/>
          <p:nvPr/>
        </p:nvSpPr>
        <p:spPr>
          <a:xfrm>
            <a:off x="8866841" y="5842250"/>
            <a:ext cx="394863" cy="30262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Frame 15"/>
          <p:cNvSpPr/>
          <p:nvPr/>
        </p:nvSpPr>
        <p:spPr>
          <a:xfrm>
            <a:off x="0" y="0"/>
            <a:ext cx="12192000" cy="6858000"/>
          </a:xfrm>
          <a:prstGeom prst="frame">
            <a:avLst>
              <a:gd name="adj1" fmla="val 2445"/>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17104213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plus(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800" decel="100000"/>
                                        <p:tgtEl>
                                          <p:spTgt spid="4">
                                            <p:txEl>
                                              <p:pRg st="0" end="0"/>
                                            </p:txEl>
                                          </p:spTgt>
                                        </p:tgtEl>
                                      </p:cBhvr>
                                    </p:animEffect>
                                    <p:anim calcmode="lin" valueType="num">
                                      <p:cBhvr>
                                        <p:cTn id="13" dur="800" decel="100000" fill="hold"/>
                                        <p:tgtEl>
                                          <p:spTgt spid="4">
                                            <p:txEl>
                                              <p:pRg st="0" end="0"/>
                                            </p:txEl>
                                          </p:spTgt>
                                        </p:tgtEl>
                                        <p:attrNameLst>
                                          <p:attrName>style.rotation</p:attrName>
                                        </p:attrNameLst>
                                      </p:cBhvr>
                                      <p:tavLst>
                                        <p:tav tm="0">
                                          <p:val>
                                            <p:fltVal val="-90"/>
                                          </p:val>
                                        </p:tav>
                                        <p:tav tm="100000">
                                          <p:val>
                                            <p:fltVal val="0"/>
                                          </p:val>
                                        </p:tav>
                                      </p:tavLst>
                                    </p:anim>
                                    <p:anim calcmode="lin" valueType="num">
                                      <p:cBhvr>
                                        <p:cTn id="14" dur="800" decel="100000" fill="hold"/>
                                        <p:tgtEl>
                                          <p:spTgt spid="4">
                                            <p:txEl>
                                              <p:pRg st="0" end="0"/>
                                            </p:txEl>
                                          </p:spTgt>
                                        </p:tgtEl>
                                        <p:attrNameLst>
                                          <p:attrName>ppt_x</p:attrName>
                                        </p:attrNameLst>
                                      </p:cBhvr>
                                      <p:tavLst>
                                        <p:tav tm="0">
                                          <p:val>
                                            <p:strVal val="#ppt_x+0.4"/>
                                          </p:val>
                                        </p:tav>
                                        <p:tav tm="100000">
                                          <p:val>
                                            <p:strVal val="#ppt_x-0.05"/>
                                          </p:val>
                                        </p:tav>
                                      </p:tavLst>
                                    </p:anim>
                                    <p:anim calcmode="lin" valueType="num">
                                      <p:cBhvr>
                                        <p:cTn id="15" dur="800" decel="100000" fill="hold"/>
                                        <p:tgtEl>
                                          <p:spTgt spid="4">
                                            <p:txEl>
                                              <p:pRg st="0" end="0"/>
                                            </p:txEl>
                                          </p:spTgt>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4">
                                            <p:txEl>
                                              <p:pRg st="0" end="0"/>
                                            </p:txEl>
                                          </p:spTgt>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4">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2" presetClass="entr" presetSubtype="0"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Scale>
                                      <p:cBhvr>
                                        <p:cTn id="22" dur="1000" decel="50000" fill="hold">
                                          <p:stCondLst>
                                            <p:cond delay="0"/>
                                          </p:stCondLst>
                                        </p:cTn>
                                        <p:tgtEl>
                                          <p:spTgt spid="5">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5">
                                            <p:txEl>
                                              <p:pRg st="0" end="0"/>
                                            </p:txEl>
                                          </p:spTgt>
                                        </p:tgtEl>
                                        <p:attrNameLst>
                                          <p:attrName>ppt_x</p:attrName>
                                          <p:attrName>ppt_y</p:attrName>
                                        </p:attrNameLst>
                                      </p:cBhvr>
                                    </p:animMotion>
                                    <p:animEffect transition="in" filter="fade">
                                      <p:cBhvr>
                                        <p:cTn id="24" dur="1000"/>
                                        <p:tgtEl>
                                          <p:spTgt spid="5">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animEffect transition="in" filter="circle(in)">
                                      <p:cBhvr>
                                        <p:cTn id="29" dur="2000"/>
                                        <p:tgtEl>
                                          <p:spTgt spid="6">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7">
                                            <p:txEl>
                                              <p:pRg st="0" end="0"/>
                                            </p:txEl>
                                          </p:spTgt>
                                        </p:tgtEl>
                                        <p:attrNameLst>
                                          <p:attrName>style.visibility</p:attrName>
                                        </p:attrNameLst>
                                      </p:cBhvr>
                                      <p:to>
                                        <p:strVal val="visible"/>
                                      </p:to>
                                    </p:set>
                                    <p:animEffect transition="in" filter="circle(in)">
                                      <p:cBhvr>
                                        <p:cTn id="34" dur="2000"/>
                                        <p:tgtEl>
                                          <p:spTgt spid="7">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500" fill="hold"/>
                                        <p:tgtEl>
                                          <p:spTgt spid="9"/>
                                        </p:tgtEl>
                                        <p:attrNameLst>
                                          <p:attrName>ppt_w</p:attrName>
                                        </p:attrNameLst>
                                      </p:cBhvr>
                                      <p:tavLst>
                                        <p:tav tm="0">
                                          <p:val>
                                            <p:fltVal val="0"/>
                                          </p:val>
                                        </p:tav>
                                        <p:tav tm="100000">
                                          <p:val>
                                            <p:strVal val="#ppt_w"/>
                                          </p:val>
                                        </p:tav>
                                      </p:tavLst>
                                    </p:anim>
                                    <p:anim calcmode="lin" valueType="num">
                                      <p:cBhvr>
                                        <p:cTn id="40" dur="500" fill="hold"/>
                                        <p:tgtEl>
                                          <p:spTgt spid="9"/>
                                        </p:tgtEl>
                                        <p:attrNameLst>
                                          <p:attrName>ppt_h</p:attrName>
                                        </p:attrNameLst>
                                      </p:cBhvr>
                                      <p:tavLst>
                                        <p:tav tm="0">
                                          <p:val>
                                            <p:fltVal val="0"/>
                                          </p:val>
                                        </p:tav>
                                        <p:tav tm="100000">
                                          <p:val>
                                            <p:strVal val="#ppt_h"/>
                                          </p:val>
                                        </p:tav>
                                      </p:tavLst>
                                    </p:anim>
                                    <p:animEffect transition="in" filter="fade">
                                      <p:cBhvr>
                                        <p:cTn id="41" dur="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8">
                                            <p:txEl>
                                              <p:pRg st="0" end="0"/>
                                            </p:txEl>
                                          </p:spTgt>
                                        </p:tgtEl>
                                        <p:attrNameLst>
                                          <p:attrName>style.visibility</p:attrName>
                                        </p:attrNameLst>
                                      </p:cBhvr>
                                      <p:to>
                                        <p:strVal val="visible"/>
                                      </p:to>
                                    </p:set>
                                    <p:animEffect transition="in" filter="wipe(down)">
                                      <p:cBhvr>
                                        <p:cTn id="46" dur="500"/>
                                        <p:tgtEl>
                                          <p:spTgt spid="8">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41" presetClass="entr" presetSubtype="0" fill="hold" nodeType="clickEffect">
                                  <p:stCondLst>
                                    <p:cond delay="0"/>
                                  </p:stCondLst>
                                  <p:iterate type="lt">
                                    <p:tmPct val="10000"/>
                                  </p:iterate>
                                  <p:childTnLst>
                                    <p:set>
                                      <p:cBhvr>
                                        <p:cTn id="50" dur="1" fill="hold">
                                          <p:stCondLst>
                                            <p:cond delay="0"/>
                                          </p:stCondLst>
                                        </p:cTn>
                                        <p:tgtEl>
                                          <p:spTgt spid="10">
                                            <p:txEl>
                                              <p:pRg st="0" end="0"/>
                                            </p:txEl>
                                          </p:spTgt>
                                        </p:tgtEl>
                                        <p:attrNameLst>
                                          <p:attrName>style.visibility</p:attrName>
                                        </p:attrNameLst>
                                      </p:cBhvr>
                                      <p:to>
                                        <p:strVal val="visible"/>
                                      </p:to>
                                    </p:set>
                                    <p:anim calcmode="lin" valueType="num">
                                      <p:cBhvr>
                                        <p:cTn id="51" dur="500" fill="hold"/>
                                        <p:tgtEl>
                                          <p:spTgt spid="1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52" dur="500" fill="hold"/>
                                        <p:tgtEl>
                                          <p:spTgt spid="10">
                                            <p:txEl>
                                              <p:pRg st="0" end="0"/>
                                            </p:txEl>
                                          </p:spTgt>
                                        </p:tgtEl>
                                        <p:attrNameLst>
                                          <p:attrName>ppt_y</p:attrName>
                                        </p:attrNameLst>
                                      </p:cBhvr>
                                      <p:tavLst>
                                        <p:tav tm="0">
                                          <p:val>
                                            <p:strVal val="#ppt_y"/>
                                          </p:val>
                                        </p:tav>
                                        <p:tav tm="100000">
                                          <p:val>
                                            <p:strVal val="#ppt_y"/>
                                          </p:val>
                                        </p:tav>
                                      </p:tavLst>
                                    </p:anim>
                                    <p:anim calcmode="lin" valueType="num">
                                      <p:cBhvr>
                                        <p:cTn id="53" dur="500" fill="hold"/>
                                        <p:tgtEl>
                                          <p:spTgt spid="1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4" dur="500" fill="hold"/>
                                        <p:tgtEl>
                                          <p:spTgt spid="1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5" dur="500" tmFilter="0,0; .5, 1; 1, 1"/>
                                        <p:tgtEl>
                                          <p:spTgt spid="10">
                                            <p:txEl>
                                              <p:pRg st="0" end="0"/>
                                            </p:txEl>
                                          </p:spTgt>
                                        </p:tgtEl>
                                      </p:cBhvr>
                                    </p:animEffect>
                                  </p:childTnLst>
                                </p:cTn>
                              </p:par>
                              <p:par>
                                <p:cTn id="56" presetID="41" presetClass="entr" presetSubtype="0" fill="hold" nodeType="withEffect">
                                  <p:stCondLst>
                                    <p:cond delay="0"/>
                                  </p:stCondLst>
                                  <p:iterate type="lt">
                                    <p:tmPct val="10000"/>
                                  </p:iterate>
                                  <p:childTnLst>
                                    <p:set>
                                      <p:cBhvr>
                                        <p:cTn id="57" dur="1" fill="hold">
                                          <p:stCondLst>
                                            <p:cond delay="0"/>
                                          </p:stCondLst>
                                        </p:cTn>
                                        <p:tgtEl>
                                          <p:spTgt spid="10">
                                            <p:txEl>
                                              <p:pRg st="1" end="1"/>
                                            </p:txEl>
                                          </p:spTgt>
                                        </p:tgtEl>
                                        <p:attrNameLst>
                                          <p:attrName>style.visibility</p:attrName>
                                        </p:attrNameLst>
                                      </p:cBhvr>
                                      <p:to>
                                        <p:strVal val="visible"/>
                                      </p:to>
                                    </p:set>
                                    <p:anim calcmode="lin" valueType="num">
                                      <p:cBhvr>
                                        <p:cTn id="58" dur="500" fill="hold"/>
                                        <p:tgtEl>
                                          <p:spTgt spid="10">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59" dur="500" fill="hold"/>
                                        <p:tgtEl>
                                          <p:spTgt spid="10">
                                            <p:txEl>
                                              <p:pRg st="1" end="1"/>
                                            </p:txEl>
                                          </p:spTgt>
                                        </p:tgtEl>
                                        <p:attrNameLst>
                                          <p:attrName>ppt_y</p:attrName>
                                        </p:attrNameLst>
                                      </p:cBhvr>
                                      <p:tavLst>
                                        <p:tav tm="0">
                                          <p:val>
                                            <p:strVal val="#ppt_y"/>
                                          </p:val>
                                        </p:tav>
                                        <p:tav tm="100000">
                                          <p:val>
                                            <p:strVal val="#ppt_y"/>
                                          </p:val>
                                        </p:tav>
                                      </p:tavLst>
                                    </p:anim>
                                    <p:anim calcmode="lin" valueType="num">
                                      <p:cBhvr>
                                        <p:cTn id="60" dur="500" fill="hold"/>
                                        <p:tgtEl>
                                          <p:spTgt spid="10">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1" dur="500" fill="hold"/>
                                        <p:tgtEl>
                                          <p:spTgt spid="10">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2" dur="500" tmFilter="0,0; .5, 1; 1, 1"/>
                                        <p:tgtEl>
                                          <p:spTgt spid="10">
                                            <p:txEl>
                                              <p:pRg st="1" end="1"/>
                                            </p:txEl>
                                          </p:spTgt>
                                        </p:tgtEl>
                                      </p:cBhvr>
                                    </p:animEffect>
                                  </p:childTnLst>
                                </p:cTn>
                              </p:par>
                              <p:par>
                                <p:cTn id="63" presetID="41" presetClass="entr" presetSubtype="0" fill="hold" nodeType="withEffect">
                                  <p:stCondLst>
                                    <p:cond delay="0"/>
                                  </p:stCondLst>
                                  <p:iterate type="lt">
                                    <p:tmPct val="10000"/>
                                  </p:iterate>
                                  <p:childTnLst>
                                    <p:set>
                                      <p:cBhvr>
                                        <p:cTn id="64" dur="1" fill="hold">
                                          <p:stCondLst>
                                            <p:cond delay="0"/>
                                          </p:stCondLst>
                                        </p:cTn>
                                        <p:tgtEl>
                                          <p:spTgt spid="10">
                                            <p:txEl>
                                              <p:pRg st="2" end="2"/>
                                            </p:txEl>
                                          </p:spTgt>
                                        </p:tgtEl>
                                        <p:attrNameLst>
                                          <p:attrName>style.visibility</p:attrName>
                                        </p:attrNameLst>
                                      </p:cBhvr>
                                      <p:to>
                                        <p:strVal val="visible"/>
                                      </p:to>
                                    </p:set>
                                    <p:anim calcmode="lin" valueType="num">
                                      <p:cBhvr>
                                        <p:cTn id="65" dur="500" fill="hold"/>
                                        <p:tgtEl>
                                          <p:spTgt spid="10">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66" dur="500" fill="hold"/>
                                        <p:tgtEl>
                                          <p:spTgt spid="10">
                                            <p:txEl>
                                              <p:pRg st="2" end="2"/>
                                            </p:txEl>
                                          </p:spTgt>
                                        </p:tgtEl>
                                        <p:attrNameLst>
                                          <p:attrName>ppt_y</p:attrName>
                                        </p:attrNameLst>
                                      </p:cBhvr>
                                      <p:tavLst>
                                        <p:tav tm="0">
                                          <p:val>
                                            <p:strVal val="#ppt_y"/>
                                          </p:val>
                                        </p:tav>
                                        <p:tav tm="100000">
                                          <p:val>
                                            <p:strVal val="#ppt_y"/>
                                          </p:val>
                                        </p:tav>
                                      </p:tavLst>
                                    </p:anim>
                                    <p:anim calcmode="lin" valueType="num">
                                      <p:cBhvr>
                                        <p:cTn id="67" dur="500" fill="hold"/>
                                        <p:tgtEl>
                                          <p:spTgt spid="10">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8" dur="500" fill="hold"/>
                                        <p:tgtEl>
                                          <p:spTgt spid="10">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9" dur="500" tmFilter="0,0; .5, 1; 1, 1"/>
                                        <p:tgtEl>
                                          <p:spTgt spid="10">
                                            <p:txEl>
                                              <p:pRg st="2" end="2"/>
                                            </p:txEl>
                                          </p:spTgt>
                                        </p:tgtEl>
                                      </p:cBhvr>
                                    </p:animEffect>
                                  </p:childTnLst>
                                </p:cTn>
                              </p:par>
                              <p:par>
                                <p:cTn id="70" presetID="41" presetClass="entr" presetSubtype="0" fill="hold" nodeType="withEffect">
                                  <p:stCondLst>
                                    <p:cond delay="0"/>
                                  </p:stCondLst>
                                  <p:iterate type="lt">
                                    <p:tmPct val="10000"/>
                                  </p:iterate>
                                  <p:childTnLst>
                                    <p:set>
                                      <p:cBhvr>
                                        <p:cTn id="71" dur="1" fill="hold">
                                          <p:stCondLst>
                                            <p:cond delay="0"/>
                                          </p:stCondLst>
                                        </p:cTn>
                                        <p:tgtEl>
                                          <p:spTgt spid="10">
                                            <p:txEl>
                                              <p:pRg st="3" end="3"/>
                                            </p:txEl>
                                          </p:spTgt>
                                        </p:tgtEl>
                                        <p:attrNameLst>
                                          <p:attrName>style.visibility</p:attrName>
                                        </p:attrNameLst>
                                      </p:cBhvr>
                                      <p:to>
                                        <p:strVal val="visible"/>
                                      </p:to>
                                    </p:set>
                                    <p:anim calcmode="lin" valueType="num">
                                      <p:cBhvr>
                                        <p:cTn id="72" dur="500" fill="hold"/>
                                        <p:tgtEl>
                                          <p:spTgt spid="10">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73" dur="500" fill="hold"/>
                                        <p:tgtEl>
                                          <p:spTgt spid="10">
                                            <p:txEl>
                                              <p:pRg st="3" end="3"/>
                                            </p:txEl>
                                          </p:spTgt>
                                        </p:tgtEl>
                                        <p:attrNameLst>
                                          <p:attrName>ppt_y</p:attrName>
                                        </p:attrNameLst>
                                      </p:cBhvr>
                                      <p:tavLst>
                                        <p:tav tm="0">
                                          <p:val>
                                            <p:strVal val="#ppt_y"/>
                                          </p:val>
                                        </p:tav>
                                        <p:tav tm="100000">
                                          <p:val>
                                            <p:strVal val="#ppt_y"/>
                                          </p:val>
                                        </p:tav>
                                      </p:tavLst>
                                    </p:anim>
                                    <p:anim calcmode="lin" valueType="num">
                                      <p:cBhvr>
                                        <p:cTn id="74" dur="500" fill="hold"/>
                                        <p:tgtEl>
                                          <p:spTgt spid="10">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75" dur="500" fill="hold"/>
                                        <p:tgtEl>
                                          <p:spTgt spid="10">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76" dur="500" tmFilter="0,0; .5, 1; 1, 1"/>
                                        <p:tgtEl>
                                          <p:spTgt spid="10">
                                            <p:txEl>
                                              <p:pRg st="3" end="3"/>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12"/>
                                        </p:tgtEl>
                                        <p:attrNameLst>
                                          <p:attrName>style.visibility</p:attrName>
                                        </p:attrNameLst>
                                      </p:cBhvr>
                                      <p:to>
                                        <p:strVal val="visible"/>
                                      </p:to>
                                    </p:set>
                                    <p:anim calcmode="lin" valueType="num">
                                      <p:cBhvr>
                                        <p:cTn id="81" dur="500" fill="hold"/>
                                        <p:tgtEl>
                                          <p:spTgt spid="12"/>
                                        </p:tgtEl>
                                        <p:attrNameLst>
                                          <p:attrName>ppt_w</p:attrName>
                                        </p:attrNameLst>
                                      </p:cBhvr>
                                      <p:tavLst>
                                        <p:tav tm="0">
                                          <p:val>
                                            <p:fltVal val="0"/>
                                          </p:val>
                                        </p:tav>
                                        <p:tav tm="100000">
                                          <p:val>
                                            <p:strVal val="#ppt_w"/>
                                          </p:val>
                                        </p:tav>
                                      </p:tavLst>
                                    </p:anim>
                                    <p:anim calcmode="lin" valueType="num">
                                      <p:cBhvr>
                                        <p:cTn id="82" dur="500" fill="hold"/>
                                        <p:tgtEl>
                                          <p:spTgt spid="12"/>
                                        </p:tgtEl>
                                        <p:attrNameLst>
                                          <p:attrName>ppt_h</p:attrName>
                                        </p:attrNameLst>
                                      </p:cBhvr>
                                      <p:tavLst>
                                        <p:tav tm="0">
                                          <p:val>
                                            <p:fltVal val="0"/>
                                          </p:val>
                                        </p:tav>
                                        <p:tav tm="100000">
                                          <p:val>
                                            <p:strVal val="#ppt_h"/>
                                          </p:val>
                                        </p:tav>
                                      </p:tavLst>
                                    </p:anim>
                                    <p:animEffect transition="in" filter="fade">
                                      <p:cBhvr>
                                        <p:cTn id="83" dur="500"/>
                                        <p:tgtEl>
                                          <p:spTgt spid="12"/>
                                        </p:tgtEl>
                                      </p:cBhvr>
                                    </p:animEffect>
                                  </p:childTnLst>
                                </p:cTn>
                              </p:par>
                            </p:childTnLst>
                          </p:cTn>
                        </p:par>
                      </p:childTnLst>
                    </p:cTn>
                  </p:par>
                  <p:par>
                    <p:cTn id="84" fill="hold">
                      <p:stCondLst>
                        <p:cond delay="indefinite"/>
                      </p:stCondLst>
                      <p:childTnLst>
                        <p:par>
                          <p:cTn id="85" fill="hold">
                            <p:stCondLst>
                              <p:cond delay="0"/>
                            </p:stCondLst>
                            <p:childTnLst>
                              <p:par>
                                <p:cTn id="86" presetID="17" presetClass="entr" presetSubtype="10" fill="hold" nodeType="clickEffect">
                                  <p:stCondLst>
                                    <p:cond delay="0"/>
                                  </p:stCondLst>
                                  <p:childTnLst>
                                    <p:set>
                                      <p:cBhvr>
                                        <p:cTn id="87" dur="1" fill="hold">
                                          <p:stCondLst>
                                            <p:cond delay="0"/>
                                          </p:stCondLst>
                                        </p:cTn>
                                        <p:tgtEl>
                                          <p:spTgt spid="11">
                                            <p:txEl>
                                              <p:pRg st="0" end="0"/>
                                            </p:txEl>
                                          </p:spTgt>
                                        </p:tgtEl>
                                        <p:attrNameLst>
                                          <p:attrName>style.visibility</p:attrName>
                                        </p:attrNameLst>
                                      </p:cBhvr>
                                      <p:to>
                                        <p:strVal val="visible"/>
                                      </p:to>
                                    </p:set>
                                    <p:anim calcmode="lin" valueType="num">
                                      <p:cBhvr>
                                        <p:cTn id="88"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89" dur="500" fill="hold"/>
                                        <p:tgtEl>
                                          <p:spTgt spid="11">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0" fill="hold">
                      <p:stCondLst>
                        <p:cond delay="indefinite"/>
                      </p:stCondLst>
                      <p:childTnLst>
                        <p:par>
                          <p:cTn id="91" fill="hold">
                            <p:stCondLst>
                              <p:cond delay="0"/>
                            </p:stCondLst>
                            <p:childTnLst>
                              <p:par>
                                <p:cTn id="92" presetID="41" presetClass="entr" presetSubtype="0" fill="hold" nodeType="clickEffect">
                                  <p:stCondLst>
                                    <p:cond delay="0"/>
                                  </p:stCondLst>
                                  <p:iterate type="lt">
                                    <p:tmPct val="10000"/>
                                  </p:iterate>
                                  <p:childTnLst>
                                    <p:set>
                                      <p:cBhvr>
                                        <p:cTn id="93" dur="1" fill="hold">
                                          <p:stCondLst>
                                            <p:cond delay="0"/>
                                          </p:stCondLst>
                                        </p:cTn>
                                        <p:tgtEl>
                                          <p:spTgt spid="13">
                                            <p:txEl>
                                              <p:pRg st="0" end="0"/>
                                            </p:txEl>
                                          </p:spTgt>
                                        </p:tgtEl>
                                        <p:attrNameLst>
                                          <p:attrName>style.visibility</p:attrName>
                                        </p:attrNameLst>
                                      </p:cBhvr>
                                      <p:to>
                                        <p:strVal val="visible"/>
                                      </p:to>
                                    </p:set>
                                    <p:anim calcmode="lin" valueType="num">
                                      <p:cBhvr>
                                        <p:cTn id="94" dur="500" fill="hold"/>
                                        <p:tgtEl>
                                          <p:spTgt spid="1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95" dur="500" fill="hold"/>
                                        <p:tgtEl>
                                          <p:spTgt spid="13">
                                            <p:txEl>
                                              <p:pRg st="0" end="0"/>
                                            </p:txEl>
                                          </p:spTgt>
                                        </p:tgtEl>
                                        <p:attrNameLst>
                                          <p:attrName>ppt_y</p:attrName>
                                        </p:attrNameLst>
                                      </p:cBhvr>
                                      <p:tavLst>
                                        <p:tav tm="0">
                                          <p:val>
                                            <p:strVal val="#ppt_y"/>
                                          </p:val>
                                        </p:tav>
                                        <p:tav tm="100000">
                                          <p:val>
                                            <p:strVal val="#ppt_y"/>
                                          </p:val>
                                        </p:tav>
                                      </p:tavLst>
                                    </p:anim>
                                    <p:anim calcmode="lin" valueType="num">
                                      <p:cBhvr>
                                        <p:cTn id="96" dur="500" fill="hold"/>
                                        <p:tgtEl>
                                          <p:spTgt spid="1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97" dur="500" fill="hold"/>
                                        <p:tgtEl>
                                          <p:spTgt spid="1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98" dur="500" tmFilter="0,0; .5, 1; 1, 1"/>
                                        <p:tgtEl>
                                          <p:spTgt spid="13">
                                            <p:txEl>
                                              <p:pRg st="0" end="0"/>
                                            </p:txEl>
                                          </p:spTgt>
                                        </p:tgtEl>
                                      </p:cBhvr>
                                    </p:animEffect>
                                  </p:childTnLst>
                                </p:cTn>
                              </p:par>
                            </p:childTnLst>
                          </p:cTn>
                        </p:par>
                      </p:childTnLst>
                    </p:cTn>
                  </p:par>
                  <p:par>
                    <p:cTn id="99" fill="hold">
                      <p:stCondLst>
                        <p:cond delay="indefinite"/>
                      </p:stCondLst>
                      <p:childTnLst>
                        <p:par>
                          <p:cTn id="100" fill="hold">
                            <p:stCondLst>
                              <p:cond delay="0"/>
                            </p:stCondLst>
                            <p:childTnLst>
                              <p:par>
                                <p:cTn id="101" presetID="53" presetClass="entr" presetSubtype="16" fill="hold" grpId="0" nodeType="clickEffect">
                                  <p:stCondLst>
                                    <p:cond delay="0"/>
                                  </p:stCondLst>
                                  <p:childTnLst>
                                    <p:set>
                                      <p:cBhvr>
                                        <p:cTn id="102" dur="1" fill="hold">
                                          <p:stCondLst>
                                            <p:cond delay="0"/>
                                          </p:stCondLst>
                                        </p:cTn>
                                        <p:tgtEl>
                                          <p:spTgt spid="15"/>
                                        </p:tgtEl>
                                        <p:attrNameLst>
                                          <p:attrName>style.visibility</p:attrName>
                                        </p:attrNameLst>
                                      </p:cBhvr>
                                      <p:to>
                                        <p:strVal val="visible"/>
                                      </p:to>
                                    </p:set>
                                    <p:anim calcmode="lin" valueType="num">
                                      <p:cBhvr>
                                        <p:cTn id="103" dur="500" fill="hold"/>
                                        <p:tgtEl>
                                          <p:spTgt spid="15"/>
                                        </p:tgtEl>
                                        <p:attrNameLst>
                                          <p:attrName>ppt_w</p:attrName>
                                        </p:attrNameLst>
                                      </p:cBhvr>
                                      <p:tavLst>
                                        <p:tav tm="0">
                                          <p:val>
                                            <p:fltVal val="0"/>
                                          </p:val>
                                        </p:tav>
                                        <p:tav tm="100000">
                                          <p:val>
                                            <p:strVal val="#ppt_w"/>
                                          </p:val>
                                        </p:tav>
                                      </p:tavLst>
                                    </p:anim>
                                    <p:anim calcmode="lin" valueType="num">
                                      <p:cBhvr>
                                        <p:cTn id="104" dur="500" fill="hold"/>
                                        <p:tgtEl>
                                          <p:spTgt spid="15"/>
                                        </p:tgtEl>
                                        <p:attrNameLst>
                                          <p:attrName>ppt_h</p:attrName>
                                        </p:attrNameLst>
                                      </p:cBhvr>
                                      <p:tavLst>
                                        <p:tav tm="0">
                                          <p:val>
                                            <p:fltVal val="0"/>
                                          </p:val>
                                        </p:tav>
                                        <p:tav tm="100000">
                                          <p:val>
                                            <p:strVal val="#ppt_h"/>
                                          </p:val>
                                        </p:tav>
                                      </p:tavLst>
                                    </p:anim>
                                    <p:animEffect transition="in" filter="fade">
                                      <p:cBhvr>
                                        <p:cTn id="10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2050" name="Picture 2" descr="Group Of Students Studying Together In The Library High-Res Stock Photo -  Getty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271" y="1986290"/>
            <a:ext cx="5142146" cy="414722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82880" y="195943"/>
            <a:ext cx="11901268" cy="1569660"/>
          </a:xfrm>
          <a:prstGeom prst="rect">
            <a:avLst/>
          </a:prstGeom>
          <a:solidFill>
            <a:srgbClr val="00B0F0"/>
          </a:solidFill>
          <a:scene3d>
            <a:camera prst="orthographicFront"/>
            <a:lightRig rig="threePt" dir="t"/>
          </a:scene3d>
          <a:sp3d>
            <a:bevelT prst="convex"/>
          </a:sp3d>
        </p:spPr>
        <p:txBody>
          <a:bodyPr wrap="square" rtlCol="0">
            <a:spAutoFit/>
          </a:bodyPr>
          <a:lstStyle/>
          <a:p>
            <a:r>
              <a:rPr lang="en-US" sz="9600" dirty="0" smtClean="0">
                <a:solidFill>
                  <a:srgbClr val="FF0000"/>
                </a:solidFill>
                <a:latin typeface="NikoshBAN" panose="02000000000000000000" pitchFamily="2" charset="0"/>
                <a:cs typeface="NikoshBAN" panose="02000000000000000000" pitchFamily="2" charset="0"/>
              </a:rPr>
              <a:t>            </a:t>
            </a:r>
            <a:r>
              <a:rPr lang="en-US" sz="9600" dirty="0" err="1" smtClean="0">
                <a:solidFill>
                  <a:srgbClr val="FF0000"/>
                </a:solidFill>
                <a:latin typeface="NikoshBAN" panose="02000000000000000000" pitchFamily="2" charset="0"/>
                <a:cs typeface="NikoshBAN" panose="02000000000000000000" pitchFamily="2" charset="0"/>
              </a:rPr>
              <a:t>দলীয়</a:t>
            </a:r>
            <a:r>
              <a:rPr lang="en-US" sz="9600" dirty="0" smtClean="0">
                <a:solidFill>
                  <a:srgbClr val="FF0000"/>
                </a:solidFill>
                <a:latin typeface="NikoshBAN" panose="02000000000000000000" pitchFamily="2" charset="0"/>
                <a:cs typeface="NikoshBAN" panose="02000000000000000000" pitchFamily="2" charset="0"/>
              </a:rPr>
              <a:t> </a:t>
            </a:r>
            <a:r>
              <a:rPr lang="en-US" sz="9600" dirty="0" err="1" smtClean="0">
                <a:solidFill>
                  <a:srgbClr val="FF0000"/>
                </a:solidFill>
                <a:latin typeface="NikoshBAN" panose="02000000000000000000" pitchFamily="2" charset="0"/>
                <a:cs typeface="NikoshBAN" panose="02000000000000000000" pitchFamily="2" charset="0"/>
              </a:rPr>
              <a:t>কাজ</a:t>
            </a:r>
            <a:endParaRPr lang="en-US" sz="9600" dirty="0">
              <a:solidFill>
                <a:srgbClr val="FF0000"/>
              </a:solidFill>
              <a:latin typeface="NikoshBAN" panose="02000000000000000000" pitchFamily="2" charset="0"/>
              <a:cs typeface="NikoshBAN" panose="02000000000000000000" pitchFamily="2" charset="0"/>
            </a:endParaRPr>
          </a:p>
        </p:txBody>
      </p:sp>
      <p:sp>
        <p:nvSpPr>
          <p:cNvPr id="3" name="TextBox 2"/>
          <p:cNvSpPr txBox="1"/>
          <p:nvPr/>
        </p:nvSpPr>
        <p:spPr>
          <a:xfrm>
            <a:off x="5697415" y="2377440"/>
            <a:ext cx="6119447" cy="1200329"/>
          </a:xfrm>
          <a:prstGeom prst="rect">
            <a:avLst/>
          </a:prstGeom>
          <a:solidFill>
            <a:srgbClr val="FFC000"/>
          </a:solidFill>
        </p:spPr>
        <p:txBody>
          <a:bodyPr wrap="square" rtlCol="0">
            <a:spAutoFit/>
          </a:bodyPr>
          <a:lstStyle/>
          <a:p>
            <a:r>
              <a:rPr lang="en-US" sz="3600" dirty="0" smtClean="0">
                <a:latin typeface="NikoshBAN" panose="02000000000000000000" pitchFamily="2" charset="0"/>
                <a:cs typeface="NikoshBAN" panose="02000000000000000000" pitchFamily="2" charset="0"/>
              </a:rPr>
              <a:t>“</a:t>
            </a:r>
            <a:r>
              <a:rPr lang="en-US" sz="3600" dirty="0" err="1" smtClean="0">
                <a:latin typeface="NikoshBAN" panose="02000000000000000000" pitchFamily="2" charset="0"/>
                <a:cs typeface="NikoshBAN" panose="02000000000000000000" pitchFamily="2" charset="0"/>
              </a:rPr>
              <a:t>ক”দলঃবক্সারের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যুদ্ধের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রাজনৈতিক</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কারণ</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ছিল</a:t>
            </a:r>
            <a:r>
              <a:rPr lang="en-US" sz="3600" dirty="0" smtClean="0">
                <a:latin typeface="NikoshBAN" panose="02000000000000000000" pitchFamily="2" charset="0"/>
                <a:cs typeface="NikoshBAN" panose="02000000000000000000" pitchFamily="2" charset="0"/>
              </a:rPr>
              <a:t>?</a:t>
            </a:r>
            <a:endParaRPr lang="en-US" sz="3600" dirty="0">
              <a:latin typeface="NikoshBAN" panose="02000000000000000000" pitchFamily="2" charset="0"/>
              <a:cs typeface="NikoshBAN" panose="02000000000000000000" pitchFamily="2" charset="0"/>
            </a:endParaRPr>
          </a:p>
        </p:txBody>
      </p:sp>
      <p:sp>
        <p:nvSpPr>
          <p:cNvPr id="4" name="TextBox 3"/>
          <p:cNvSpPr txBox="1"/>
          <p:nvPr/>
        </p:nvSpPr>
        <p:spPr>
          <a:xfrm>
            <a:off x="5697414" y="4403637"/>
            <a:ext cx="6119447" cy="1200329"/>
          </a:xfrm>
          <a:prstGeom prst="rect">
            <a:avLst/>
          </a:prstGeom>
          <a:solidFill>
            <a:srgbClr val="92D050"/>
          </a:solidFill>
        </p:spPr>
        <p:txBody>
          <a:bodyPr wrap="square" rtlCol="0">
            <a:spAutoFit/>
          </a:bodyPr>
          <a:lstStyle/>
          <a:p>
            <a:r>
              <a:rPr lang="en-US" sz="3600" dirty="0" smtClean="0">
                <a:latin typeface="NikoshBAN" panose="02000000000000000000" pitchFamily="2" charset="0"/>
                <a:cs typeface="NikoshBAN" panose="02000000000000000000" pitchFamily="2" charset="0"/>
              </a:rPr>
              <a:t>“খ” </a:t>
            </a:r>
            <a:r>
              <a:rPr lang="en-US" sz="3600" dirty="0" err="1" smtClean="0">
                <a:latin typeface="NikoshBAN" panose="02000000000000000000" pitchFamily="2" charset="0"/>
                <a:cs typeface="NikoshBAN" panose="02000000000000000000" pitchFamily="2" charset="0"/>
              </a:rPr>
              <a:t>দলঃবক্সারের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যুদ্ধের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অর্থনৈতিক</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কারণ</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ছিল</a:t>
            </a:r>
            <a:r>
              <a:rPr lang="en-US" sz="3600" dirty="0" smtClean="0">
                <a:latin typeface="NikoshBAN" panose="02000000000000000000" pitchFamily="2" charset="0"/>
                <a:cs typeface="NikoshBAN" panose="02000000000000000000" pitchFamily="2" charset="0"/>
              </a:rPr>
              <a:t>?</a:t>
            </a:r>
            <a:endParaRPr lang="en-US" sz="3600" dirty="0">
              <a:latin typeface="NikoshBAN" panose="02000000000000000000" pitchFamily="2" charset="0"/>
              <a:cs typeface="NikoshBAN" panose="02000000000000000000" pitchFamily="2" charset="0"/>
            </a:endParaRPr>
          </a:p>
        </p:txBody>
      </p:sp>
      <p:sp>
        <p:nvSpPr>
          <p:cNvPr id="6" name="Frame 5"/>
          <p:cNvSpPr/>
          <p:nvPr/>
        </p:nvSpPr>
        <p:spPr>
          <a:xfrm>
            <a:off x="0" y="0"/>
            <a:ext cx="12192000" cy="6858000"/>
          </a:xfrm>
          <a:prstGeom prst="frame">
            <a:avLst>
              <a:gd name="adj1" fmla="val 244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14523589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4E0B2"/>
        </a:solidFill>
      </p:bgPr>
    </p:bg>
    <p:spTree>
      <p:nvGrpSpPr>
        <p:cNvPr id="2150" name="Shape 2150"/>
        <p:cNvGrpSpPr/>
        <p:nvPr/>
      </p:nvGrpSpPr>
      <p:grpSpPr>
        <a:xfrm>
          <a:off x="0" y="0"/>
          <a:ext cx="0" cy="0"/>
          <a:chOff x="0" y="0"/>
          <a:chExt cx="0" cy="0"/>
        </a:xfrm>
      </p:grpSpPr>
      <p:sp>
        <p:nvSpPr>
          <p:cNvPr id="2151" name="Google Shape;2151;p2"/>
          <p:cNvSpPr txBox="1"/>
          <p:nvPr/>
        </p:nvSpPr>
        <p:spPr>
          <a:xfrm>
            <a:off x="4814454" y="207818"/>
            <a:ext cx="2313600" cy="1015800"/>
          </a:xfrm>
          <a:prstGeom prst="rect">
            <a:avLst/>
          </a:prstGeom>
          <a:solidFill>
            <a:srgbClr val="00FFFF"/>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700">
                <a:solidFill>
                  <a:srgbClr val="FF0000"/>
                </a:solidFill>
                <a:latin typeface="Arial"/>
                <a:ea typeface="Arial"/>
                <a:cs typeface="Arial"/>
                <a:sym typeface="Arial"/>
              </a:rPr>
              <a:t>মূল্যায়ন</a:t>
            </a:r>
            <a:endParaRPr b="1" sz="4700">
              <a:solidFill>
                <a:srgbClr val="FF0000"/>
              </a:solidFill>
              <a:latin typeface="Arial"/>
              <a:ea typeface="Arial"/>
              <a:cs typeface="Arial"/>
              <a:sym typeface="Arial"/>
            </a:endParaRPr>
          </a:p>
        </p:txBody>
      </p:sp>
      <p:sp>
        <p:nvSpPr>
          <p:cNvPr id="2152" name="Google Shape;2152;p2"/>
          <p:cNvSpPr txBox="1"/>
          <p:nvPr/>
        </p:nvSpPr>
        <p:spPr>
          <a:xfrm>
            <a:off x="1352199" y="1149225"/>
            <a:ext cx="46137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Arial"/>
                <a:ea typeface="Arial"/>
                <a:cs typeface="Arial"/>
                <a:sym typeface="Arial"/>
              </a:rPr>
              <a:t>১।বক্সারের যুদ্ধ কত সালে সংঘটিত হয়েছিল?</a:t>
            </a:r>
            <a:endParaRPr b="1" sz="2400">
              <a:solidFill>
                <a:schemeClr val="dk1"/>
              </a:solidFill>
              <a:latin typeface="Arial"/>
              <a:ea typeface="Arial"/>
              <a:cs typeface="Arial"/>
              <a:sym typeface="Arial"/>
            </a:endParaRPr>
          </a:p>
        </p:txBody>
      </p:sp>
      <p:sp>
        <p:nvSpPr>
          <p:cNvPr id="2153" name="Google Shape;2153;p2"/>
          <p:cNvSpPr txBox="1"/>
          <p:nvPr/>
        </p:nvSpPr>
        <p:spPr>
          <a:xfrm>
            <a:off x="1357744" y="1623002"/>
            <a:ext cx="13023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Arial"/>
                <a:ea typeface="Arial"/>
                <a:cs typeface="Arial"/>
                <a:sym typeface="Arial"/>
              </a:rPr>
              <a:t>(ক) ১৭৬০</a:t>
            </a:r>
            <a:endParaRPr b="1" sz="2400">
              <a:solidFill>
                <a:schemeClr val="dk1"/>
              </a:solidFill>
              <a:latin typeface="Arial"/>
              <a:ea typeface="Arial"/>
              <a:cs typeface="Arial"/>
              <a:sym typeface="Arial"/>
            </a:endParaRPr>
          </a:p>
        </p:txBody>
      </p:sp>
      <p:sp>
        <p:nvSpPr>
          <p:cNvPr id="2154" name="Google Shape;2154;p2"/>
          <p:cNvSpPr txBox="1"/>
          <p:nvPr/>
        </p:nvSpPr>
        <p:spPr>
          <a:xfrm>
            <a:off x="2847108" y="1595999"/>
            <a:ext cx="12747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Arial"/>
                <a:ea typeface="Arial"/>
                <a:cs typeface="Arial"/>
                <a:sym typeface="Arial"/>
              </a:rPr>
              <a:t>(খ) ১৭৬২</a:t>
            </a:r>
            <a:endParaRPr b="1" sz="2400">
              <a:solidFill>
                <a:schemeClr val="dk1"/>
              </a:solidFill>
              <a:latin typeface="Arial"/>
              <a:ea typeface="Arial"/>
              <a:cs typeface="Arial"/>
              <a:sym typeface="Arial"/>
            </a:endParaRPr>
          </a:p>
        </p:txBody>
      </p:sp>
      <p:sp>
        <p:nvSpPr>
          <p:cNvPr id="2155" name="Google Shape;2155;p2"/>
          <p:cNvSpPr txBox="1"/>
          <p:nvPr/>
        </p:nvSpPr>
        <p:spPr>
          <a:xfrm>
            <a:off x="4429989" y="1590901"/>
            <a:ext cx="13299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Arial"/>
                <a:ea typeface="Arial"/>
                <a:cs typeface="Arial"/>
                <a:sym typeface="Arial"/>
              </a:rPr>
              <a:t>(গ)  ১৭৬৪</a:t>
            </a:r>
            <a:endParaRPr b="1" sz="2400">
              <a:solidFill>
                <a:schemeClr val="dk1"/>
              </a:solidFill>
              <a:latin typeface="Arial"/>
              <a:ea typeface="Arial"/>
              <a:cs typeface="Arial"/>
              <a:sym typeface="Arial"/>
            </a:endParaRPr>
          </a:p>
        </p:txBody>
      </p:sp>
      <p:sp>
        <p:nvSpPr>
          <p:cNvPr id="2156" name="Google Shape;2156;p2"/>
          <p:cNvSpPr txBox="1"/>
          <p:nvPr/>
        </p:nvSpPr>
        <p:spPr>
          <a:xfrm>
            <a:off x="5867400" y="1565254"/>
            <a:ext cx="12330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Arial"/>
                <a:ea typeface="Arial"/>
                <a:cs typeface="Arial"/>
                <a:sym typeface="Arial"/>
              </a:rPr>
              <a:t>(ঘ) ১৭৬৫</a:t>
            </a:r>
            <a:endParaRPr b="1" sz="2400">
              <a:solidFill>
                <a:schemeClr val="dk1"/>
              </a:solidFill>
              <a:latin typeface="Arial"/>
              <a:ea typeface="Arial"/>
              <a:cs typeface="Arial"/>
              <a:sym typeface="Arial"/>
            </a:endParaRPr>
          </a:p>
        </p:txBody>
      </p:sp>
      <p:sp>
        <p:nvSpPr>
          <p:cNvPr id="2157" name="Google Shape;2157;p2"/>
          <p:cNvSpPr/>
          <p:nvPr/>
        </p:nvSpPr>
        <p:spPr>
          <a:xfrm>
            <a:off x="4500990" y="1724297"/>
            <a:ext cx="394800" cy="3027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58" name="Google Shape;2158;p2"/>
          <p:cNvSpPr txBox="1"/>
          <p:nvPr/>
        </p:nvSpPr>
        <p:spPr>
          <a:xfrm>
            <a:off x="1357744" y="2060403"/>
            <a:ext cx="33528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Arial"/>
                <a:ea typeface="Arial"/>
                <a:cs typeface="Arial"/>
                <a:sym typeface="Arial"/>
              </a:rPr>
              <a:t>২।বক্সারের যুদ্ধ হয় কাদের মধ্যে?</a:t>
            </a:r>
            <a:endParaRPr b="1" sz="2400">
              <a:solidFill>
                <a:schemeClr val="dk1"/>
              </a:solidFill>
              <a:latin typeface="Arial"/>
              <a:ea typeface="Arial"/>
              <a:cs typeface="Arial"/>
              <a:sym typeface="Arial"/>
            </a:endParaRPr>
          </a:p>
        </p:txBody>
      </p:sp>
      <p:sp>
        <p:nvSpPr>
          <p:cNvPr id="2159" name="Google Shape;2159;p2"/>
          <p:cNvSpPr txBox="1"/>
          <p:nvPr/>
        </p:nvSpPr>
        <p:spPr>
          <a:xfrm>
            <a:off x="1291937" y="2482091"/>
            <a:ext cx="7329000" cy="831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Arial"/>
                <a:ea typeface="Arial"/>
                <a:cs typeface="Arial"/>
                <a:sym typeface="Arial"/>
              </a:rPr>
              <a:t>(ক) মীর কাসিম ও মারাঠাদের মধ্যে   (খ)  </a:t>
            </a:r>
            <a:r>
              <a:rPr lang="en-US" sz="2400">
                <a:solidFill>
                  <a:schemeClr val="dk1"/>
                </a:solidFill>
                <a:effectLst>
                  <a:outerShdw blurRad="38100" rotWithShape="0" algn="tl" dir="2700000" dist="19050">
                    <a:srgbClr val="000000">
                      <a:alpha val="40000"/>
                    </a:srgbClr>
                  </a:outerShdw>
                </a:effectLst>
                <a:latin typeface="Arial"/>
                <a:ea typeface="Arial"/>
                <a:cs typeface="Arial"/>
                <a:sym typeface="Arial"/>
              </a:rPr>
              <a:t>মীর</a:t>
            </a:r>
            <a:r>
              <a:rPr b="1" lang="en-US" sz="2400">
                <a:solidFill>
                  <a:schemeClr val="dk1"/>
                </a:solidFill>
                <a:latin typeface="Arial"/>
                <a:ea typeface="Arial"/>
                <a:cs typeface="Arial"/>
                <a:sym typeface="Arial"/>
              </a:rPr>
              <a:t> কাসিম ও ইংরেজদের মধ্যে   (গ) পর্তুগিজ ও দিনেমারদের মধ্যে      (ঘ) মীর জাফরের সঙ্গে ইংরেজদের</a:t>
            </a:r>
            <a:endParaRPr b="1" sz="2400">
              <a:solidFill>
                <a:schemeClr val="dk1"/>
              </a:solidFill>
              <a:latin typeface="Arial"/>
              <a:ea typeface="Arial"/>
              <a:cs typeface="Arial"/>
              <a:sym typeface="Arial"/>
            </a:endParaRPr>
          </a:p>
        </p:txBody>
      </p:sp>
      <p:sp>
        <p:nvSpPr>
          <p:cNvPr id="2160" name="Google Shape;2160;p2"/>
          <p:cNvSpPr txBox="1"/>
          <p:nvPr/>
        </p:nvSpPr>
        <p:spPr>
          <a:xfrm>
            <a:off x="1309252" y="3265481"/>
            <a:ext cx="27015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Arial"/>
                <a:ea typeface="Arial"/>
                <a:cs typeface="Arial"/>
                <a:sym typeface="Arial"/>
              </a:rPr>
              <a:t>৩।বক্সারের যুদ্ধ কেন হয়?</a:t>
            </a:r>
            <a:endParaRPr b="1" sz="2400">
              <a:solidFill>
                <a:schemeClr val="dk1"/>
              </a:solidFill>
              <a:latin typeface="Arial"/>
              <a:ea typeface="Arial"/>
              <a:cs typeface="Arial"/>
              <a:sym typeface="Arial"/>
            </a:endParaRPr>
          </a:p>
        </p:txBody>
      </p:sp>
      <p:sp>
        <p:nvSpPr>
          <p:cNvPr id="2161" name="Google Shape;2161;p2"/>
          <p:cNvSpPr txBox="1"/>
          <p:nvPr/>
        </p:nvSpPr>
        <p:spPr>
          <a:xfrm>
            <a:off x="1264218" y="3641002"/>
            <a:ext cx="9435000" cy="831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Arial"/>
                <a:ea typeface="Arial"/>
                <a:cs typeface="Arial"/>
                <a:sym typeface="Arial"/>
              </a:rPr>
              <a:t>(ক) বাংলার স্বাধীনতা ফিরিয়ে আনার জন্য           (খ) ইংরেজ শক্তিকে প্রতিহত করার জন্য         (গ) রবার্ট ক্লাইভকে মারার জন্য                         (ঘ) ইসলামি শক্তিকে দমনের জন্য</a:t>
            </a:r>
            <a:endParaRPr b="1" sz="2400">
              <a:solidFill>
                <a:schemeClr val="dk1"/>
              </a:solidFill>
              <a:latin typeface="Arial"/>
              <a:ea typeface="Arial"/>
              <a:cs typeface="Arial"/>
              <a:sym typeface="Arial"/>
            </a:endParaRPr>
          </a:p>
        </p:txBody>
      </p:sp>
      <p:sp>
        <p:nvSpPr>
          <p:cNvPr id="2162" name="Google Shape;2162;p2"/>
          <p:cNvSpPr/>
          <p:nvPr/>
        </p:nvSpPr>
        <p:spPr>
          <a:xfrm>
            <a:off x="4897575" y="2507738"/>
            <a:ext cx="394800" cy="3393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63" name="Google Shape;2163;p2"/>
          <p:cNvSpPr/>
          <p:nvPr/>
        </p:nvSpPr>
        <p:spPr>
          <a:xfrm>
            <a:off x="1357744" y="3727146"/>
            <a:ext cx="394800" cy="3393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64" name="Google Shape;2164;p2"/>
          <p:cNvSpPr txBox="1"/>
          <p:nvPr/>
        </p:nvSpPr>
        <p:spPr>
          <a:xfrm>
            <a:off x="1291937" y="4443944"/>
            <a:ext cx="51747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Arial"/>
                <a:ea typeface="Arial"/>
                <a:cs typeface="Arial"/>
                <a:sym typeface="Arial"/>
              </a:rPr>
              <a:t>৪।বক্সারের যুদ্ধে কে পরাজয় বরণ করেন?</a:t>
            </a:r>
            <a:endParaRPr b="1" sz="2400">
              <a:solidFill>
                <a:schemeClr val="dk1"/>
              </a:solidFill>
              <a:latin typeface="Arial"/>
              <a:ea typeface="Arial"/>
              <a:cs typeface="Arial"/>
              <a:sym typeface="Arial"/>
            </a:endParaRPr>
          </a:p>
        </p:txBody>
      </p:sp>
      <p:sp>
        <p:nvSpPr>
          <p:cNvPr id="2165" name="Google Shape;2165;p2"/>
          <p:cNvSpPr txBox="1"/>
          <p:nvPr/>
        </p:nvSpPr>
        <p:spPr>
          <a:xfrm>
            <a:off x="1274615" y="4824213"/>
            <a:ext cx="86106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Arial"/>
                <a:ea typeface="Arial"/>
                <a:cs typeface="Arial"/>
                <a:sym typeface="Arial"/>
              </a:rPr>
              <a:t>(ক) মীর জাফর        (খ) ইংরেজরা         (গ) সুজাউদ্দৌলা           (ঘ) মীর কাসিম</a:t>
            </a:r>
            <a:endParaRPr b="1" sz="2400">
              <a:solidFill>
                <a:schemeClr val="dk1"/>
              </a:solidFill>
              <a:latin typeface="Arial"/>
              <a:ea typeface="Arial"/>
              <a:cs typeface="Arial"/>
              <a:sym typeface="Arial"/>
            </a:endParaRPr>
          </a:p>
        </p:txBody>
      </p:sp>
      <p:sp>
        <p:nvSpPr>
          <p:cNvPr id="2166" name="Google Shape;2166;p2"/>
          <p:cNvSpPr/>
          <p:nvPr/>
        </p:nvSpPr>
        <p:spPr>
          <a:xfrm>
            <a:off x="7583620" y="4871342"/>
            <a:ext cx="394800" cy="3393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67" name="Google Shape;2167;p2"/>
          <p:cNvSpPr txBox="1"/>
          <p:nvPr/>
        </p:nvSpPr>
        <p:spPr>
          <a:xfrm>
            <a:off x="1357744" y="5389418"/>
            <a:ext cx="64233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Arial"/>
                <a:ea typeface="Arial"/>
                <a:cs typeface="Arial"/>
                <a:sym typeface="Arial"/>
              </a:rPr>
              <a:t>৫।কখন মীর কাসিম মারা যান?</a:t>
            </a:r>
            <a:endParaRPr b="1" sz="2400">
              <a:solidFill>
                <a:schemeClr val="dk1"/>
              </a:solidFill>
              <a:latin typeface="Arial"/>
              <a:ea typeface="Arial"/>
              <a:cs typeface="Arial"/>
              <a:sym typeface="Arial"/>
            </a:endParaRPr>
          </a:p>
        </p:txBody>
      </p:sp>
      <p:sp>
        <p:nvSpPr>
          <p:cNvPr id="2168" name="Google Shape;2168;p2"/>
          <p:cNvSpPr txBox="1"/>
          <p:nvPr/>
        </p:nvSpPr>
        <p:spPr>
          <a:xfrm>
            <a:off x="1357744" y="5851083"/>
            <a:ext cx="75507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Arial"/>
                <a:ea typeface="Arial"/>
                <a:cs typeface="Arial"/>
                <a:sym typeface="Arial"/>
              </a:rPr>
              <a:t>(ক) ১৭৬০             (খ) ১৭৬৫             (গ) ১৭৭৭                   (ঘ) ১৭৯০</a:t>
            </a:r>
            <a:endParaRPr b="1" sz="2400">
              <a:solidFill>
                <a:schemeClr val="dk1"/>
              </a:solidFill>
              <a:latin typeface="Arial"/>
              <a:ea typeface="Arial"/>
              <a:cs typeface="Arial"/>
              <a:sym typeface="Arial"/>
            </a:endParaRPr>
          </a:p>
        </p:txBody>
      </p:sp>
      <p:sp>
        <p:nvSpPr>
          <p:cNvPr id="2169" name="Google Shape;2169;p2"/>
          <p:cNvSpPr/>
          <p:nvPr/>
        </p:nvSpPr>
        <p:spPr>
          <a:xfrm>
            <a:off x="5276848" y="5954623"/>
            <a:ext cx="394800" cy="3393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70" name="Google Shape;2170;p2"/>
          <p:cNvSpPr/>
          <p:nvPr/>
        </p:nvSpPr>
        <p:spPr>
          <a:xfrm>
            <a:off x="0" y="0"/>
            <a:ext cx="12192000" cy="6858000"/>
          </a:xfrm>
          <a:prstGeom prst="frame">
            <a:avLst>
              <a:gd fmla="val 2445" name="adj1"/>
            </a:avLst>
          </a:prstGeom>
          <a:solidFill>
            <a:srgbClr val="00B050"/>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mc:AlternateContent>
    <mc:Choice Requires="p14">
      <p:transition spd="slow" p14:dur="2250">
        <p14:ferris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51">
                                            <p:txEl>
                                              <p:pRg end="0" st="0"/>
                                            </p:txEl>
                                          </p:spTgt>
                                        </p:tgtEl>
                                        <p:attrNameLst>
                                          <p:attrName>style.visibility</p:attrName>
                                        </p:attrNameLst>
                                      </p:cBhvr>
                                      <p:to>
                                        <p:strVal val="visible"/>
                                      </p:to>
                                    </p:set>
                                    <p:animEffect filter="fade" transition="in">
                                      <p:cBhvr>
                                        <p:cTn dur="2000"/>
                                        <p:tgtEl>
                                          <p:spTgt spid="215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52">
                                            <p:txEl>
                                              <p:pRg end="0" st="0"/>
                                            </p:txEl>
                                          </p:spTgt>
                                        </p:tgtEl>
                                        <p:attrNameLst>
                                          <p:attrName>style.visibility</p:attrName>
                                        </p:attrNameLst>
                                      </p:cBhvr>
                                      <p:to>
                                        <p:strVal val="visible"/>
                                      </p:to>
                                    </p:set>
                                    <p:animEffect filter="fade" transition="in">
                                      <p:cBhvr>
                                        <p:cTn dur="500"/>
                                        <p:tgtEl>
                                          <p:spTgt spid="215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53">
                                            <p:txEl>
                                              <p:pRg end="0" st="0"/>
                                            </p:txEl>
                                          </p:spTgt>
                                        </p:tgtEl>
                                        <p:attrNameLst>
                                          <p:attrName>style.visibility</p:attrName>
                                        </p:attrNameLst>
                                      </p:cBhvr>
                                      <p:to>
                                        <p:strVal val="visible"/>
                                      </p:to>
                                    </p:set>
                                    <p:animEffect filter="fade" transition="in">
                                      <p:cBhvr>
                                        <p:cTn dur="2000"/>
                                        <p:tgtEl>
                                          <p:spTgt spid="215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54"/>
                                        </p:tgtEl>
                                        <p:attrNameLst>
                                          <p:attrName>style.visibility</p:attrName>
                                        </p:attrNameLst>
                                      </p:cBhvr>
                                      <p:to>
                                        <p:strVal val="visible"/>
                                      </p:to>
                                    </p:set>
                                    <p:animEffect filter="fade" transition="in">
                                      <p:cBhvr>
                                        <p:cTn dur="2000"/>
                                        <p:tgtEl>
                                          <p:spTgt spid="21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55"/>
                                        </p:tgtEl>
                                        <p:attrNameLst>
                                          <p:attrName>style.visibility</p:attrName>
                                        </p:attrNameLst>
                                      </p:cBhvr>
                                      <p:to>
                                        <p:strVal val="visible"/>
                                      </p:to>
                                    </p:set>
                                    <p:animEffect filter="fade" transition="in">
                                      <p:cBhvr>
                                        <p:cTn dur="2000"/>
                                        <p:tgtEl>
                                          <p:spTgt spid="21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56"/>
                                        </p:tgtEl>
                                        <p:attrNameLst>
                                          <p:attrName>style.visibility</p:attrName>
                                        </p:attrNameLst>
                                      </p:cBhvr>
                                      <p:to>
                                        <p:strVal val="visible"/>
                                      </p:to>
                                    </p:set>
                                    <p:animEffect filter="fade" transition="in">
                                      <p:cBhvr>
                                        <p:cTn dur="2000"/>
                                        <p:tgtEl>
                                          <p:spTgt spid="21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157"/>
                                        </p:tgtEl>
                                        <p:attrNameLst>
                                          <p:attrName>style.visibility</p:attrName>
                                        </p:attrNameLst>
                                      </p:cBhvr>
                                      <p:to>
                                        <p:strVal val="visible"/>
                                      </p:to>
                                    </p:set>
                                    <p:anim calcmode="lin" valueType="num">
                                      <p:cBhvr additive="base">
                                        <p:cTn dur="500"/>
                                        <p:tgtEl>
                                          <p:spTgt spid="2157"/>
                                        </p:tgtEl>
                                        <p:attrNameLst>
                                          <p:attrName>ppt_w</p:attrName>
                                        </p:attrNameLst>
                                      </p:cBhvr>
                                      <p:tavLst>
                                        <p:tav fmla="" tm="0">
                                          <p:val>
                                            <p:strVal val="0"/>
                                          </p:val>
                                        </p:tav>
                                        <p:tav fmla="" tm="100000">
                                          <p:val>
                                            <p:strVal val="#ppt_w"/>
                                          </p:val>
                                        </p:tav>
                                      </p:tavLst>
                                    </p:anim>
                                    <p:anim calcmode="lin" valueType="num">
                                      <p:cBhvr additive="base">
                                        <p:cTn dur="500"/>
                                        <p:tgtEl>
                                          <p:spTgt spid="2157"/>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58">
                                            <p:txEl>
                                              <p:pRg end="0" st="0"/>
                                            </p:txEl>
                                          </p:spTgt>
                                        </p:tgtEl>
                                        <p:attrNameLst>
                                          <p:attrName>style.visibility</p:attrName>
                                        </p:attrNameLst>
                                      </p:cBhvr>
                                      <p:to>
                                        <p:strVal val="visible"/>
                                      </p:to>
                                    </p:set>
                                    <p:animEffect filter="fade" transition="in">
                                      <p:cBhvr>
                                        <p:cTn dur="2000"/>
                                        <p:tgtEl>
                                          <p:spTgt spid="215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59"/>
                                        </p:tgtEl>
                                        <p:attrNameLst>
                                          <p:attrName>style.visibility</p:attrName>
                                        </p:attrNameLst>
                                      </p:cBhvr>
                                      <p:to>
                                        <p:strVal val="visible"/>
                                      </p:to>
                                    </p:set>
                                    <p:animEffect filter="fade" transition="in">
                                      <p:cBhvr>
                                        <p:cTn dur="1822"/>
                                        <p:tgtEl>
                                          <p:spTgt spid="21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162"/>
                                        </p:tgtEl>
                                        <p:attrNameLst>
                                          <p:attrName>style.visibility</p:attrName>
                                        </p:attrNameLst>
                                      </p:cBhvr>
                                      <p:to>
                                        <p:strVal val="visible"/>
                                      </p:to>
                                    </p:set>
                                    <p:anim calcmode="lin" valueType="num">
                                      <p:cBhvr additive="base">
                                        <p:cTn dur="500"/>
                                        <p:tgtEl>
                                          <p:spTgt spid="2162"/>
                                        </p:tgtEl>
                                        <p:attrNameLst>
                                          <p:attrName>ppt_w</p:attrName>
                                        </p:attrNameLst>
                                      </p:cBhvr>
                                      <p:tavLst>
                                        <p:tav fmla="" tm="0">
                                          <p:val>
                                            <p:strVal val="0"/>
                                          </p:val>
                                        </p:tav>
                                        <p:tav fmla="" tm="100000">
                                          <p:val>
                                            <p:strVal val="#ppt_w"/>
                                          </p:val>
                                        </p:tav>
                                      </p:tavLst>
                                    </p:anim>
                                    <p:anim calcmode="lin" valueType="num">
                                      <p:cBhvr additive="base">
                                        <p:cTn dur="500"/>
                                        <p:tgtEl>
                                          <p:spTgt spid="2162"/>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60"/>
                                        </p:tgtEl>
                                        <p:attrNameLst>
                                          <p:attrName>style.visibility</p:attrName>
                                        </p:attrNameLst>
                                      </p:cBhvr>
                                      <p:to>
                                        <p:strVal val="visible"/>
                                      </p:to>
                                    </p:set>
                                    <p:animEffect filter="fade" transition="in">
                                      <p:cBhvr>
                                        <p:cTn dur="2000"/>
                                        <p:tgtEl>
                                          <p:spTgt spid="21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61"/>
                                        </p:tgtEl>
                                        <p:attrNameLst>
                                          <p:attrName>style.visibility</p:attrName>
                                        </p:attrNameLst>
                                      </p:cBhvr>
                                      <p:to>
                                        <p:strVal val="visible"/>
                                      </p:to>
                                    </p:set>
                                    <p:animEffect filter="fade" transition="in">
                                      <p:cBhvr>
                                        <p:cTn dur="2000"/>
                                        <p:tgtEl>
                                          <p:spTgt spid="21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163"/>
                                        </p:tgtEl>
                                        <p:attrNameLst>
                                          <p:attrName>style.visibility</p:attrName>
                                        </p:attrNameLst>
                                      </p:cBhvr>
                                      <p:to>
                                        <p:strVal val="visible"/>
                                      </p:to>
                                    </p:set>
                                    <p:anim calcmode="lin" valueType="num">
                                      <p:cBhvr additive="base">
                                        <p:cTn dur="500"/>
                                        <p:tgtEl>
                                          <p:spTgt spid="2163"/>
                                        </p:tgtEl>
                                        <p:attrNameLst>
                                          <p:attrName>ppt_w</p:attrName>
                                        </p:attrNameLst>
                                      </p:cBhvr>
                                      <p:tavLst>
                                        <p:tav fmla="" tm="0">
                                          <p:val>
                                            <p:strVal val="0"/>
                                          </p:val>
                                        </p:tav>
                                        <p:tav fmla="" tm="100000">
                                          <p:val>
                                            <p:strVal val="#ppt_w"/>
                                          </p:val>
                                        </p:tav>
                                      </p:tavLst>
                                    </p:anim>
                                    <p:anim calcmode="lin" valueType="num">
                                      <p:cBhvr additive="base">
                                        <p:cTn dur="500"/>
                                        <p:tgtEl>
                                          <p:spTgt spid="2163"/>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64"/>
                                        </p:tgtEl>
                                        <p:attrNameLst>
                                          <p:attrName>style.visibility</p:attrName>
                                        </p:attrNameLst>
                                      </p:cBhvr>
                                      <p:to>
                                        <p:strVal val="visible"/>
                                      </p:to>
                                    </p:set>
                                    <p:animEffect filter="fade" transition="in">
                                      <p:cBhvr>
                                        <p:cTn dur="2000"/>
                                        <p:tgtEl>
                                          <p:spTgt spid="21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65"/>
                                        </p:tgtEl>
                                        <p:attrNameLst>
                                          <p:attrName>style.visibility</p:attrName>
                                        </p:attrNameLst>
                                      </p:cBhvr>
                                      <p:to>
                                        <p:strVal val="visible"/>
                                      </p:to>
                                    </p:set>
                                    <p:animEffect filter="fade" transition="in">
                                      <p:cBhvr>
                                        <p:cTn dur="2000"/>
                                        <p:tgtEl>
                                          <p:spTgt spid="21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166"/>
                                        </p:tgtEl>
                                        <p:attrNameLst>
                                          <p:attrName>style.visibility</p:attrName>
                                        </p:attrNameLst>
                                      </p:cBhvr>
                                      <p:to>
                                        <p:strVal val="visible"/>
                                      </p:to>
                                    </p:set>
                                    <p:anim calcmode="lin" valueType="num">
                                      <p:cBhvr additive="base">
                                        <p:cTn dur="500"/>
                                        <p:tgtEl>
                                          <p:spTgt spid="2166"/>
                                        </p:tgtEl>
                                        <p:attrNameLst>
                                          <p:attrName>ppt_w</p:attrName>
                                        </p:attrNameLst>
                                      </p:cBhvr>
                                      <p:tavLst>
                                        <p:tav fmla="" tm="0">
                                          <p:val>
                                            <p:strVal val="0"/>
                                          </p:val>
                                        </p:tav>
                                        <p:tav fmla="" tm="100000">
                                          <p:val>
                                            <p:strVal val="#ppt_w"/>
                                          </p:val>
                                        </p:tav>
                                      </p:tavLst>
                                    </p:anim>
                                    <p:anim calcmode="lin" valueType="num">
                                      <p:cBhvr additive="base">
                                        <p:cTn dur="500"/>
                                        <p:tgtEl>
                                          <p:spTgt spid="216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67"/>
                                        </p:tgtEl>
                                        <p:attrNameLst>
                                          <p:attrName>style.visibility</p:attrName>
                                        </p:attrNameLst>
                                      </p:cBhvr>
                                      <p:to>
                                        <p:strVal val="visible"/>
                                      </p:to>
                                    </p:set>
                                    <p:animEffect filter="fade" transition="in">
                                      <p:cBhvr>
                                        <p:cTn dur="500"/>
                                        <p:tgtEl>
                                          <p:spTgt spid="21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68"/>
                                        </p:tgtEl>
                                        <p:attrNameLst>
                                          <p:attrName>style.visibility</p:attrName>
                                        </p:attrNameLst>
                                      </p:cBhvr>
                                      <p:to>
                                        <p:strVal val="visible"/>
                                      </p:to>
                                    </p:set>
                                    <p:animEffect filter="fade" transition="in">
                                      <p:cBhvr>
                                        <p:cTn dur="500"/>
                                        <p:tgtEl>
                                          <p:spTgt spid="21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169"/>
                                        </p:tgtEl>
                                        <p:attrNameLst>
                                          <p:attrName>style.visibility</p:attrName>
                                        </p:attrNameLst>
                                      </p:cBhvr>
                                      <p:to>
                                        <p:strVal val="visible"/>
                                      </p:to>
                                    </p:set>
                                    <p:anim calcmode="lin" valueType="num">
                                      <p:cBhvr additive="base">
                                        <p:cTn dur="500"/>
                                        <p:tgtEl>
                                          <p:spTgt spid="2169"/>
                                        </p:tgtEl>
                                        <p:attrNameLst>
                                          <p:attrName>ppt_w</p:attrName>
                                        </p:attrNameLst>
                                      </p:cBhvr>
                                      <p:tavLst>
                                        <p:tav fmla="" tm="0">
                                          <p:val>
                                            <p:strVal val="0"/>
                                          </p:val>
                                        </p:tav>
                                        <p:tav fmla="" tm="100000">
                                          <p:val>
                                            <p:strVal val="#ppt_w"/>
                                          </p:val>
                                        </p:tav>
                                      </p:tavLst>
                                    </p:anim>
                                    <p:anim calcmode="lin" valueType="num">
                                      <p:cBhvr additive="base">
                                        <p:cTn dur="500"/>
                                        <p:tgtEl>
                                          <p:spTgt spid="2169"/>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extBox 1"/>
          <p:cNvSpPr txBox="1"/>
          <p:nvPr/>
        </p:nvSpPr>
        <p:spPr>
          <a:xfrm>
            <a:off x="158663" y="101922"/>
            <a:ext cx="11874674" cy="1015663"/>
          </a:xfrm>
          <a:prstGeom prst="rect">
            <a:avLst/>
          </a:prstGeom>
          <a:solidFill>
            <a:schemeClr val="accent6">
              <a:lumMod val="60000"/>
              <a:lumOff val="40000"/>
            </a:schemeClr>
          </a:solidFill>
          <a:effectLst>
            <a:innerShdw blurRad="114300">
              <a:prstClr val="black"/>
            </a:innerShdw>
          </a:effectLst>
          <a:scene3d>
            <a:camera prst="orthographicFront"/>
            <a:lightRig rig="threePt" dir="t"/>
          </a:scene3d>
          <a:sp3d>
            <a:bevelT prst="slope"/>
          </a:sp3d>
        </p:spPr>
        <p:txBody>
          <a:bodyPr wrap="square" rtlCol="0">
            <a:spAutoFit/>
          </a:bodyPr>
          <a:lstStyle/>
          <a:p>
            <a:r>
              <a:rPr lang="en-US" sz="6000" b="1" dirty="0" smtClean="0">
                <a:solidFill>
                  <a:srgbClr val="FF0000"/>
                </a:solidFill>
                <a:latin typeface="NikoshBAN" panose="02000000000000000000" pitchFamily="2" charset="0"/>
                <a:cs typeface="NikoshBAN" panose="02000000000000000000" pitchFamily="2" charset="0"/>
              </a:rPr>
              <a:t>                         </a:t>
            </a:r>
            <a:r>
              <a:rPr lang="en-US" sz="6000" b="1" dirty="0" err="1" smtClean="0">
                <a:solidFill>
                  <a:srgbClr val="FF0000"/>
                </a:solidFill>
                <a:latin typeface="NikoshBAN" panose="02000000000000000000" pitchFamily="2" charset="0"/>
                <a:cs typeface="NikoshBAN" panose="02000000000000000000" pitchFamily="2" charset="0"/>
              </a:rPr>
              <a:t>বাড়ীর</a:t>
            </a:r>
            <a:r>
              <a:rPr lang="en-US" sz="6000" b="1" dirty="0" smtClean="0">
                <a:solidFill>
                  <a:srgbClr val="FF0000"/>
                </a:solidFill>
                <a:latin typeface="NikoshBAN" panose="02000000000000000000" pitchFamily="2" charset="0"/>
                <a:cs typeface="NikoshBAN" panose="02000000000000000000" pitchFamily="2" charset="0"/>
              </a:rPr>
              <a:t> </a:t>
            </a:r>
            <a:r>
              <a:rPr lang="en-US" sz="6000" b="1" dirty="0" err="1" smtClean="0">
                <a:solidFill>
                  <a:srgbClr val="FF0000"/>
                </a:solidFill>
                <a:latin typeface="NikoshBAN" panose="02000000000000000000" pitchFamily="2" charset="0"/>
                <a:cs typeface="NikoshBAN" panose="02000000000000000000" pitchFamily="2" charset="0"/>
              </a:rPr>
              <a:t>কাজ</a:t>
            </a:r>
            <a:endParaRPr lang="en-US" sz="6000" b="1" dirty="0">
              <a:solidFill>
                <a:srgbClr val="FF0000"/>
              </a:solidFill>
              <a:latin typeface="NikoshBAN" panose="02000000000000000000" pitchFamily="2" charset="0"/>
              <a:cs typeface="NikoshBAN" panose="02000000000000000000" pitchFamily="2" charset="0"/>
            </a:endParaRPr>
          </a:p>
        </p:txBody>
      </p:sp>
      <p:sp>
        <p:nvSpPr>
          <p:cNvPr id="3" name="TextBox 2"/>
          <p:cNvSpPr txBox="1"/>
          <p:nvPr/>
        </p:nvSpPr>
        <p:spPr>
          <a:xfrm>
            <a:off x="764597" y="1802847"/>
            <a:ext cx="9462655" cy="769441"/>
          </a:xfrm>
          <a:prstGeom prst="rect">
            <a:avLst/>
          </a:prstGeom>
          <a:noFill/>
        </p:spPr>
        <p:txBody>
          <a:bodyPr wrap="square" rtlCol="0">
            <a:spAutoFit/>
          </a:bodyPr>
          <a:lstStyle/>
          <a:p>
            <a:r>
              <a:rPr lang="en-US" sz="4400" b="1" dirty="0" err="1" smtClean="0">
                <a:solidFill>
                  <a:srgbClr val="00B0F0"/>
                </a:solidFill>
                <a:latin typeface="NikoshBAN" panose="02000000000000000000" pitchFamily="2" charset="0"/>
                <a:cs typeface="NikoshBAN" panose="02000000000000000000" pitchFamily="2" charset="0"/>
              </a:rPr>
              <a:t>প্রশ্নঃবক্সারের</a:t>
            </a:r>
            <a:r>
              <a:rPr lang="en-US" sz="4400" b="1" dirty="0" smtClean="0">
                <a:solidFill>
                  <a:srgbClr val="00B0F0"/>
                </a:solidFill>
                <a:latin typeface="NikoshBAN" panose="02000000000000000000" pitchFamily="2" charset="0"/>
                <a:cs typeface="NikoshBAN" panose="02000000000000000000" pitchFamily="2" charset="0"/>
              </a:rPr>
              <a:t> </a:t>
            </a:r>
            <a:r>
              <a:rPr lang="en-US" sz="4400" b="1" dirty="0" err="1" smtClean="0">
                <a:solidFill>
                  <a:srgbClr val="00B0F0"/>
                </a:solidFill>
                <a:latin typeface="NikoshBAN" panose="02000000000000000000" pitchFamily="2" charset="0"/>
                <a:cs typeface="NikoshBAN" panose="02000000000000000000" pitchFamily="2" charset="0"/>
              </a:rPr>
              <a:t>যুদ্ধের</a:t>
            </a:r>
            <a:r>
              <a:rPr lang="en-US" sz="4400" b="1" dirty="0" smtClean="0">
                <a:solidFill>
                  <a:srgbClr val="00B0F0"/>
                </a:solidFill>
                <a:latin typeface="NikoshBAN" panose="02000000000000000000" pitchFamily="2" charset="0"/>
                <a:cs typeface="NikoshBAN" panose="02000000000000000000" pitchFamily="2" charset="0"/>
              </a:rPr>
              <a:t> </a:t>
            </a:r>
            <a:r>
              <a:rPr lang="en-US" sz="4400" b="1" dirty="0" err="1" smtClean="0">
                <a:solidFill>
                  <a:srgbClr val="00B0F0"/>
                </a:solidFill>
                <a:latin typeface="NikoshBAN" panose="02000000000000000000" pitchFamily="2" charset="0"/>
                <a:cs typeface="NikoshBAN" panose="02000000000000000000" pitchFamily="2" charset="0"/>
              </a:rPr>
              <a:t>কারণ</a:t>
            </a:r>
            <a:r>
              <a:rPr lang="en-US" sz="4400" b="1" dirty="0" smtClean="0">
                <a:solidFill>
                  <a:srgbClr val="00B0F0"/>
                </a:solidFill>
                <a:latin typeface="NikoshBAN" panose="02000000000000000000" pitchFamily="2" charset="0"/>
                <a:cs typeface="NikoshBAN" panose="02000000000000000000" pitchFamily="2" charset="0"/>
              </a:rPr>
              <a:t> ও </a:t>
            </a:r>
            <a:r>
              <a:rPr lang="en-US" sz="4400" b="1" dirty="0" err="1" smtClean="0">
                <a:solidFill>
                  <a:srgbClr val="00B0F0"/>
                </a:solidFill>
                <a:latin typeface="NikoshBAN" panose="02000000000000000000" pitchFamily="2" charset="0"/>
                <a:cs typeface="NikoshBAN" panose="02000000000000000000" pitchFamily="2" charset="0"/>
              </a:rPr>
              <a:t>ফলাফল</a:t>
            </a:r>
            <a:r>
              <a:rPr lang="en-US" sz="4400" b="1" dirty="0" smtClean="0">
                <a:solidFill>
                  <a:srgbClr val="00B0F0"/>
                </a:solidFill>
                <a:latin typeface="NikoshBAN" panose="02000000000000000000" pitchFamily="2" charset="0"/>
                <a:cs typeface="NikoshBAN" panose="02000000000000000000" pitchFamily="2" charset="0"/>
              </a:rPr>
              <a:t> </a:t>
            </a:r>
            <a:r>
              <a:rPr lang="en-US" sz="4400" b="1" dirty="0" err="1" smtClean="0">
                <a:solidFill>
                  <a:srgbClr val="00B0F0"/>
                </a:solidFill>
                <a:latin typeface="NikoshBAN" panose="02000000000000000000" pitchFamily="2" charset="0"/>
                <a:cs typeface="NikoshBAN" panose="02000000000000000000" pitchFamily="2" charset="0"/>
              </a:rPr>
              <a:t>আলোচনা</a:t>
            </a:r>
            <a:r>
              <a:rPr lang="en-US" sz="4400" b="1" dirty="0" smtClean="0">
                <a:solidFill>
                  <a:srgbClr val="00B0F0"/>
                </a:solidFill>
                <a:latin typeface="NikoshBAN" panose="02000000000000000000" pitchFamily="2" charset="0"/>
                <a:cs typeface="NikoshBAN" panose="02000000000000000000" pitchFamily="2" charset="0"/>
              </a:rPr>
              <a:t> </a:t>
            </a:r>
            <a:r>
              <a:rPr lang="en-US" sz="4400" b="1" dirty="0" err="1" smtClean="0">
                <a:solidFill>
                  <a:srgbClr val="00B0F0"/>
                </a:solidFill>
                <a:latin typeface="NikoshBAN" panose="02000000000000000000" pitchFamily="2" charset="0"/>
                <a:cs typeface="NikoshBAN" panose="02000000000000000000" pitchFamily="2" charset="0"/>
              </a:rPr>
              <a:t>কর</a:t>
            </a:r>
            <a:r>
              <a:rPr lang="en-US" sz="4400" b="1" dirty="0" smtClean="0">
                <a:solidFill>
                  <a:srgbClr val="00B0F0"/>
                </a:solidFill>
                <a:latin typeface="NikoshBAN" panose="02000000000000000000" pitchFamily="2" charset="0"/>
                <a:cs typeface="NikoshBAN" panose="02000000000000000000" pitchFamily="2" charset="0"/>
              </a:rPr>
              <a:t>।</a:t>
            </a:r>
            <a:endParaRPr lang="en-US" sz="4400" b="1" dirty="0">
              <a:solidFill>
                <a:srgbClr val="00B0F0"/>
              </a:solidFill>
              <a:latin typeface="NikoshBAN" panose="02000000000000000000" pitchFamily="2" charset="0"/>
              <a:cs typeface="NikoshBAN" panose="02000000000000000000" pitchFamily="2" charset="0"/>
            </a:endParaRPr>
          </a:p>
        </p:txBody>
      </p:sp>
      <p:sp>
        <p:nvSpPr>
          <p:cNvPr id="4" name="Frame 3"/>
          <p:cNvSpPr/>
          <p:nvPr/>
        </p:nvSpPr>
        <p:spPr>
          <a:xfrm>
            <a:off x="0" y="0"/>
            <a:ext cx="12192000" cy="6858000"/>
          </a:xfrm>
          <a:prstGeom prst="frame">
            <a:avLst>
              <a:gd name="adj1" fmla="val 2445"/>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 name="Picture 5" descr="home 1.jpg"/>
          <p:cNvPicPr>
            <a:picLocks noChangeAspect="1"/>
          </p:cNvPicPr>
          <p:nvPr/>
        </p:nvPicPr>
        <p:blipFill>
          <a:blip r:embed="rId2"/>
          <a:stretch>
            <a:fillRect/>
          </a:stretch>
        </p:blipFill>
        <p:spPr>
          <a:xfrm>
            <a:off x="198270" y="3257550"/>
            <a:ext cx="11849355" cy="3471865"/>
          </a:xfrm>
          <a:prstGeom prst="rect">
            <a:avLst/>
          </a:prstGeom>
        </p:spPr>
      </p:pic>
    </p:spTree>
    <p:extLst>
      <p:ext uri="{BB962C8B-B14F-4D97-AF65-F5344CB8AC3E}">
        <p14:creationId xmlns:p14="http://schemas.microsoft.com/office/powerpoint/2010/main" val="14047627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BD6EE"/>
        </a:solidFill>
      </p:bgPr>
    </p:bg>
    <p:spTree>
      <p:nvGrpSpPr>
        <p:cNvPr id="2171" name="Shape 2171"/>
        <p:cNvGrpSpPr/>
        <p:nvPr/>
      </p:nvGrpSpPr>
      <p:grpSpPr>
        <a:xfrm>
          <a:off x="0" y="0"/>
          <a:ext cx="0" cy="0"/>
          <a:chOff x="0" y="0"/>
          <a:chExt cx="0" cy="0"/>
        </a:xfrm>
      </p:grpSpPr>
      <p:sp>
        <p:nvSpPr>
          <p:cNvPr id="2172" name="Google Shape;2172;p3"/>
          <p:cNvSpPr txBox="1"/>
          <p:nvPr/>
        </p:nvSpPr>
        <p:spPr>
          <a:xfrm>
            <a:off x="1510950" y="383400"/>
            <a:ext cx="9170100" cy="2786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0">
                <a:solidFill>
                  <a:srgbClr val="C00000"/>
                </a:solidFill>
                <a:latin typeface="Arial"/>
                <a:ea typeface="Arial"/>
                <a:cs typeface="Arial"/>
                <a:sym typeface="Arial"/>
              </a:rPr>
              <a:t>ধন্যবাদ</a:t>
            </a:r>
            <a:endParaRPr b="1" sz="20000">
              <a:solidFill>
                <a:srgbClr val="C00000"/>
              </a:solidFill>
              <a:latin typeface="Arial"/>
              <a:ea typeface="Arial"/>
              <a:cs typeface="Arial"/>
              <a:sym typeface="Arial"/>
            </a:endParaRPr>
          </a:p>
        </p:txBody>
      </p:sp>
      <p:sp>
        <p:nvSpPr>
          <p:cNvPr id="2173" name="Google Shape;2173;p3"/>
          <p:cNvSpPr/>
          <p:nvPr/>
        </p:nvSpPr>
        <p:spPr>
          <a:xfrm>
            <a:off x="0" y="0"/>
            <a:ext cx="12192000" cy="6858000"/>
          </a:xfrm>
          <a:prstGeom prst="frame">
            <a:avLst>
              <a:gd fmla="val 2445" name="adj1"/>
            </a:avLst>
          </a:prstGeom>
          <a:solidFill>
            <a:srgbClr val="7030A0"/>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pic>
        <p:nvPicPr>
          <p:cNvPr descr="Flowers GIF - Find on GIFER" id="2174" name="Google Shape;2174;p3"/>
          <p:cNvPicPr preferRelativeResize="0"/>
          <p:nvPr/>
        </p:nvPicPr>
        <p:blipFill rotWithShape="1">
          <a:blip r:embed="rId2">
            <a:alphaModFix/>
          </a:blip>
          <a:srcRect b="0" l="0" r="0" t="0"/>
          <a:stretch/>
        </p:blipFill>
        <p:spPr>
          <a:xfrm>
            <a:off x="202406" y="3170099"/>
            <a:ext cx="11787187" cy="3489401"/>
          </a:xfrm>
          <a:prstGeom prst="rect">
            <a:avLst/>
          </a:prstGeom>
          <a:noFill/>
          <a:ln>
            <a:noFill/>
          </a:ln>
        </p:spPr>
      </p:pic>
    </p:spTree>
  </p:cSld>
  <p:clrMapOvr>
    <a:masterClrMapping/>
  </p:clrMapOvr>
  <mc:AlternateContent>
    <mc:Choice Requires="p14">
      <p:transition spd="slow" p14:dur="2250">
        <p14:honeycomb/>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3C6E7"/>
        </a:solidFill>
      </p:bgPr>
    </p:bg>
    <p:spTree>
      <p:nvGrpSpPr>
        <p:cNvPr id="2052" name="Shape 2052"/>
        <p:cNvGrpSpPr/>
        <p:nvPr/>
      </p:nvGrpSpPr>
      <p:grpSpPr>
        <a:xfrm>
          <a:off x="0" y="0"/>
          <a:ext cx="0" cy="0"/>
          <a:chOff x="0" y="0"/>
          <a:chExt cx="0" cy="0"/>
        </a:xfrm>
      </p:grpSpPr>
      <p:sp>
        <p:nvSpPr>
          <p:cNvPr id="2053" name="Google Shape;2053;p1"/>
          <p:cNvSpPr/>
          <p:nvPr/>
        </p:nvSpPr>
        <p:spPr>
          <a:xfrm>
            <a:off x="1619725" y="0"/>
            <a:ext cx="10058400" cy="2551500"/>
          </a:xfrm>
          <a:prstGeom prst="downArrow">
            <a:avLst>
              <a:gd fmla="val 50000" name="adj1"/>
              <a:gd fmla="val 45235" name="adj2"/>
            </a:avLst>
          </a:prstGeom>
          <a:solidFill>
            <a:srgbClr val="7030A0"/>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6000" u="none" cap="none" strike="noStrike">
                <a:solidFill>
                  <a:srgbClr val="FF0000"/>
                </a:solidFill>
                <a:latin typeface="Arial"/>
                <a:ea typeface="Arial"/>
                <a:cs typeface="Arial"/>
                <a:sym typeface="Arial"/>
              </a:rPr>
              <a:t>শিক্ষক পরিচিতি</a:t>
            </a:r>
            <a:endParaRPr b="1" i="0" sz="6000" u="none" cap="none" strike="noStrike">
              <a:solidFill>
                <a:srgbClr val="FF0000"/>
              </a:solidFill>
              <a:latin typeface="Arial"/>
              <a:ea typeface="Arial"/>
              <a:cs typeface="Arial"/>
              <a:sym typeface="Arial"/>
            </a:endParaRPr>
          </a:p>
        </p:txBody>
      </p:sp>
      <p:sp>
        <p:nvSpPr>
          <p:cNvPr id="2054" name="Google Shape;2054;p1"/>
          <p:cNvSpPr txBox="1"/>
          <p:nvPr/>
        </p:nvSpPr>
        <p:spPr>
          <a:xfrm>
            <a:off x="275025" y="2056425"/>
            <a:ext cx="6535800" cy="1685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700">
                <a:solidFill>
                  <a:srgbClr val="FF0000"/>
                </a:solidFill>
              </a:rPr>
              <a:t>সিরাজুল ইসলাম </a:t>
            </a:r>
            <a:endParaRPr b="1" sz="4700">
              <a:solidFill>
                <a:srgbClr val="FF0000"/>
              </a:solidFill>
            </a:endParaRPr>
          </a:p>
          <a:p>
            <a:pPr indent="0" lvl="0" marL="0" marR="0" rtl="0" algn="l">
              <a:spcBef>
                <a:spcPts val="0"/>
              </a:spcBef>
              <a:spcAft>
                <a:spcPts val="0"/>
              </a:spcAft>
              <a:buNone/>
            </a:pPr>
            <a:r>
              <a:rPr b="1" lang="en-US" sz="4700">
                <a:solidFill>
                  <a:srgbClr val="FF0000"/>
                </a:solidFill>
              </a:rPr>
              <a:t>প্রভাষক, ইতিহাস বিভাগ </a:t>
            </a:r>
            <a:endParaRPr b="1" sz="4700">
              <a:solidFill>
                <a:srgbClr val="FF0000"/>
              </a:solidFill>
            </a:endParaRPr>
          </a:p>
        </p:txBody>
      </p:sp>
      <p:sp>
        <p:nvSpPr>
          <p:cNvPr id="2055" name="Google Shape;2055;p1"/>
          <p:cNvSpPr txBox="1"/>
          <p:nvPr/>
        </p:nvSpPr>
        <p:spPr>
          <a:xfrm>
            <a:off x="1129276" y="5351511"/>
            <a:ext cx="7395000" cy="584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rgbClr val="7030A0"/>
                </a:solidFill>
              </a:rPr>
              <a:t>sirajulmrgc@gmail.com</a:t>
            </a:r>
            <a:endParaRPr b="1" sz="3200">
              <a:solidFill>
                <a:srgbClr val="7030A0"/>
              </a:solidFill>
              <a:latin typeface="Arial"/>
              <a:ea typeface="Arial"/>
              <a:cs typeface="Arial"/>
              <a:sym typeface="Arial"/>
            </a:endParaRPr>
          </a:p>
        </p:txBody>
      </p:sp>
      <p:sp>
        <p:nvSpPr>
          <p:cNvPr id="2056" name="Google Shape;2056;p1"/>
          <p:cNvSpPr/>
          <p:nvPr/>
        </p:nvSpPr>
        <p:spPr>
          <a:xfrm>
            <a:off x="0" y="0"/>
            <a:ext cx="12192000" cy="6858000"/>
          </a:xfrm>
          <a:prstGeom prst="frame">
            <a:avLst>
              <a:gd fmla="val 2008" name="adj1"/>
            </a:avLst>
          </a:prstGeom>
          <a:solidFill>
            <a:srgbClr val="7030A0"/>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pic>
        <p:nvPicPr>
          <p:cNvPr id="2057" name="Google Shape;2057;p1"/>
          <p:cNvPicPr preferRelativeResize="0"/>
          <p:nvPr/>
        </p:nvPicPr>
        <p:blipFill>
          <a:blip r:embed="rId2">
            <a:alphaModFix/>
          </a:blip>
          <a:stretch>
            <a:fillRect/>
          </a:stretch>
        </p:blipFill>
        <p:spPr>
          <a:xfrm>
            <a:off x="7156894" y="2551498"/>
            <a:ext cx="4774775" cy="4274795"/>
          </a:xfrm>
          <a:prstGeom prst="rect">
            <a:avLst/>
          </a:prstGeom>
          <a:noFill/>
          <a:ln>
            <a:noFill/>
          </a:ln>
        </p:spPr>
      </p:pic>
      <p:sp>
        <p:nvSpPr>
          <p:cNvPr id="2058" name="Google Shape;2058;p1"/>
          <p:cNvSpPr txBox="1"/>
          <p:nvPr/>
        </p:nvSpPr>
        <p:spPr>
          <a:xfrm>
            <a:off x="275025" y="3977700"/>
            <a:ext cx="6882000" cy="584700"/>
          </a:xfrm>
          <a:prstGeom prst="rect">
            <a:avLst/>
          </a:prstGeom>
          <a:noFill/>
          <a:ln>
            <a:noFill/>
          </a:ln>
        </p:spPr>
        <p:txBody>
          <a:bodyPr anchorCtr="0" anchor="t" bIns="91425" lIns="91425" spcFirstLastPara="1" rIns="91425" wrap="square" tIns="91425">
            <a:noAutofit/>
          </a:bodyPr>
          <a:ls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stStyle>
          <a:p>
            <a:pPr indent="0" lvl="0" marL="0" rtl="0" algn="l">
              <a:spcBef>
                <a:spcPts val="0"/>
              </a:spcBef>
              <a:spcAft>
                <a:spcPts val="0"/>
              </a:spcAft>
              <a:buNone/>
            </a:pPr>
            <a:r>
              <a:rPr lang="en-US" sz="2300">
                <a:solidFill>
                  <a:srgbClr val="0000FF"/>
                </a:solidFill>
                <a:latin typeface="Calibri"/>
                <a:ea typeface="Calibri"/>
                <a:cs typeface="Calibri"/>
                <a:sym typeface="Calibri"/>
              </a:rPr>
              <a:t>শ্রীপুর মুক্তিযোদ্ধা রহমত আলী সরকারি কলেজ গাজীপুর </a:t>
            </a:r>
            <a:endParaRPr sz="2300">
              <a:solidFill>
                <a:srgbClr val="0000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054"/>
                                        </p:tgtEl>
                                        <p:attrNameLst>
                                          <p:attrName>style.visibility</p:attrName>
                                        </p:attrNameLst>
                                      </p:cBhvr>
                                      <p:to>
                                        <p:strVal val="visible"/>
                                      </p:to>
                                    </p:set>
                                    <p:anim calcmode="lin" valueType="num">
                                      <p:cBhvr additive="base">
                                        <p:cTn dur="500"/>
                                        <p:tgtEl>
                                          <p:spTgt spid="205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55"/>
                                        </p:tgtEl>
                                        <p:attrNameLst>
                                          <p:attrName>style.visibility</p:attrName>
                                        </p:attrNameLst>
                                      </p:cBhvr>
                                      <p:to>
                                        <p:strVal val="visible"/>
                                      </p:to>
                                    </p:set>
                                    <p:animEffect filter="fade" transition="in">
                                      <p:cBhvr>
                                        <p:cTn dur="500"/>
                                        <p:tgtEl>
                                          <p:spTgt spid="20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BD6EE"/>
        </a:solidFill>
      </p:bgPr>
    </p:bg>
    <p:spTree>
      <p:nvGrpSpPr>
        <p:cNvPr id="2059" name="Shape 2059"/>
        <p:cNvGrpSpPr/>
        <p:nvPr/>
      </p:nvGrpSpPr>
      <p:grpSpPr>
        <a:xfrm>
          <a:off x="0" y="0"/>
          <a:ext cx="0" cy="0"/>
          <a:chOff x="0" y="0"/>
          <a:chExt cx="0" cy="0"/>
        </a:xfrm>
      </p:grpSpPr>
      <p:sp>
        <p:nvSpPr>
          <p:cNvPr id="2060" name="Google Shape;2060;p2"/>
          <p:cNvSpPr txBox="1"/>
          <p:nvPr>
            <p:ph type="title"/>
          </p:nvPr>
        </p:nvSpPr>
        <p:spPr>
          <a:xfrm>
            <a:off x="152400" y="254285"/>
            <a:ext cx="11942700" cy="1325700"/>
          </a:xfrm>
          <a:prstGeom prst="rect">
            <a:avLst/>
          </a:prstGeom>
          <a:solidFill>
            <a:srgbClr val="B3C6E7"/>
          </a:solidFill>
          <a:ln>
            <a:noFill/>
          </a:ln>
          <a:effectLst>
            <a:glow rad="228600">
              <a:srgbClr val="1464F3">
                <a:alpha val="40000"/>
              </a:srgbClr>
            </a:glow>
            <a:outerShdw blurRad="107950" algn="ctr" dir="5400000" dist="12700">
              <a:srgbClr val="000000"/>
            </a:outerShdw>
          </a:effectLst>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US">
                <a:latin typeface="Arial"/>
                <a:ea typeface="Arial"/>
                <a:cs typeface="Arial"/>
                <a:sym typeface="Arial"/>
              </a:rPr>
              <a:t>                          </a:t>
            </a:r>
            <a:r>
              <a:rPr b="1" lang="en-US" sz="7200">
                <a:solidFill>
                  <a:srgbClr val="FFFFFF"/>
                </a:solidFill>
                <a:effectLst>
                  <a:outerShdw rotWithShape="0" algn="tl" dir="2700000" dist="38100">
                    <a:srgbClr val="ED7D31">
                      <a:alpha val="100000"/>
                    </a:srgbClr>
                  </a:outerShdw>
                </a:effectLst>
                <a:latin typeface="Arial"/>
                <a:ea typeface="Arial"/>
                <a:cs typeface="Arial"/>
                <a:sym typeface="Arial"/>
              </a:rPr>
              <a:t>পাঠ পরিচিতি</a:t>
            </a:r>
            <a:endParaRPr b="1" sz="7200">
              <a:solidFill>
                <a:srgbClr val="FFFFFF"/>
              </a:solidFill>
              <a:effectLst>
                <a:outerShdw rotWithShape="0" algn="tl" dir="2700000" dist="38100">
                  <a:srgbClr val="ED7D31">
                    <a:alpha val="100000"/>
                  </a:srgbClr>
                </a:outerShdw>
              </a:effectLst>
              <a:latin typeface="Arial"/>
              <a:ea typeface="Arial"/>
              <a:cs typeface="Arial"/>
              <a:sym typeface="Arial"/>
            </a:endParaRPr>
          </a:p>
        </p:txBody>
      </p:sp>
      <p:sp>
        <p:nvSpPr>
          <p:cNvPr id="2061" name="Google Shape;2061;p2"/>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None/>
            </a:pPr>
            <a:r>
              <a:rPr lang="en-US" sz="4400">
                <a:latin typeface="Arial"/>
                <a:ea typeface="Arial"/>
                <a:cs typeface="Arial"/>
                <a:sym typeface="Arial"/>
              </a:rPr>
              <a:t>ইতিহাস ১ম পত্র</a:t>
            </a:r>
            <a:endParaRPr sz="4400">
              <a:latin typeface="Arial"/>
              <a:ea typeface="Arial"/>
              <a:cs typeface="Arial"/>
              <a:sym typeface="Arial"/>
            </a:endParaRPr>
          </a:p>
          <a:p>
            <a:pPr indent="0" lvl="0" marL="0" rtl="0" algn="ctr">
              <a:lnSpc>
                <a:spcPct val="90000"/>
              </a:lnSpc>
              <a:spcBef>
                <a:spcPts val="1000"/>
              </a:spcBef>
              <a:spcAft>
                <a:spcPts val="0"/>
              </a:spcAft>
              <a:buClr>
                <a:schemeClr val="dk1"/>
              </a:buClr>
              <a:buSzPts val="4400"/>
              <a:buNone/>
            </a:pPr>
            <a:r>
              <a:rPr lang="en-US" sz="4400">
                <a:latin typeface="Arial"/>
                <a:ea typeface="Arial"/>
                <a:cs typeface="Arial"/>
                <a:sym typeface="Arial"/>
              </a:rPr>
              <a:t>একাদশ-দ্বাদশ শ্রেণি</a:t>
            </a:r>
            <a:endParaRPr sz="4400">
              <a:latin typeface="Arial"/>
              <a:ea typeface="Arial"/>
              <a:cs typeface="Arial"/>
              <a:sym typeface="Arial"/>
            </a:endParaRPr>
          </a:p>
          <a:p>
            <a:pPr indent="0" lvl="0" marL="0" rtl="0" algn="ctr">
              <a:lnSpc>
                <a:spcPct val="90000"/>
              </a:lnSpc>
              <a:spcBef>
                <a:spcPts val="1000"/>
              </a:spcBef>
              <a:spcAft>
                <a:spcPts val="0"/>
              </a:spcAft>
              <a:buClr>
                <a:schemeClr val="dk1"/>
              </a:buClr>
              <a:buSzPts val="4400"/>
              <a:buNone/>
            </a:pPr>
            <a:r>
              <a:rPr lang="en-US" sz="4400">
                <a:latin typeface="Arial"/>
                <a:ea typeface="Arial"/>
                <a:cs typeface="Arial"/>
                <a:sym typeface="Arial"/>
              </a:rPr>
              <a:t>প্রথম অধ্যায়ঃ</a:t>
            </a:r>
            <a:endParaRPr sz="4400">
              <a:latin typeface="Arial"/>
              <a:ea typeface="Arial"/>
              <a:cs typeface="Arial"/>
              <a:sym typeface="Arial"/>
            </a:endParaRPr>
          </a:p>
          <a:p>
            <a:pPr indent="0" lvl="0" marL="0" rtl="0" algn="ctr">
              <a:lnSpc>
                <a:spcPct val="90000"/>
              </a:lnSpc>
              <a:spcBef>
                <a:spcPts val="1000"/>
              </a:spcBef>
              <a:spcAft>
                <a:spcPts val="0"/>
              </a:spcAft>
              <a:buClr>
                <a:schemeClr val="dk1"/>
              </a:buClr>
              <a:buSzPts val="4400"/>
              <a:buNone/>
            </a:pPr>
            <a:r>
              <a:rPr lang="en-US" sz="4400">
                <a:latin typeface="Arial"/>
                <a:ea typeface="Arial"/>
                <a:cs typeface="Arial"/>
                <a:sym typeface="Arial"/>
              </a:rPr>
              <a:t>ভারতবর্ষে ইউরোপীয়দের আগমনঃ</a:t>
            </a:r>
            <a:endParaRPr sz="4400">
              <a:latin typeface="Arial"/>
              <a:ea typeface="Arial"/>
              <a:cs typeface="Arial"/>
              <a:sym typeface="Arial"/>
            </a:endParaRPr>
          </a:p>
          <a:p>
            <a:pPr indent="0" lvl="0" marL="0" rtl="0" algn="ctr">
              <a:lnSpc>
                <a:spcPct val="90000"/>
              </a:lnSpc>
              <a:spcBef>
                <a:spcPts val="1000"/>
              </a:spcBef>
              <a:spcAft>
                <a:spcPts val="0"/>
              </a:spcAft>
              <a:buClr>
                <a:schemeClr val="dk1"/>
              </a:buClr>
              <a:buSzPts val="4400"/>
              <a:buNone/>
            </a:pPr>
            <a:r>
              <a:rPr lang="en-US" sz="4400">
                <a:latin typeface="Arial"/>
                <a:ea typeface="Arial"/>
                <a:cs typeface="Arial"/>
                <a:sym typeface="Arial"/>
              </a:rPr>
              <a:t>ইংরেজ আধিপত্য প্রতিষ্ঠা</a:t>
            </a:r>
            <a:endParaRPr sz="4400">
              <a:latin typeface="Arial"/>
              <a:ea typeface="Arial"/>
              <a:cs typeface="Arial"/>
              <a:sym typeface="Arial"/>
            </a:endParaRPr>
          </a:p>
          <a:p>
            <a:pPr indent="0" lvl="0" marL="0" rtl="0" algn="ctr">
              <a:lnSpc>
                <a:spcPct val="90000"/>
              </a:lnSpc>
              <a:spcBef>
                <a:spcPts val="1000"/>
              </a:spcBef>
              <a:spcAft>
                <a:spcPts val="0"/>
              </a:spcAft>
              <a:buClr>
                <a:schemeClr val="dk1"/>
              </a:buClr>
              <a:buSzPts val="4400"/>
              <a:buNone/>
            </a:pPr>
            <a:r>
              <a:rPr lang="en-US" sz="4400">
                <a:latin typeface="Arial"/>
                <a:ea typeface="Arial"/>
                <a:cs typeface="Arial"/>
                <a:sym typeface="Arial"/>
              </a:rPr>
              <a:t>মীর জাফর,মীর কাসিম ও বক্সারের যুদ্ধ</a:t>
            </a:r>
            <a:endParaRPr sz="4400">
              <a:latin typeface="Arial"/>
              <a:ea typeface="Arial"/>
              <a:cs typeface="Arial"/>
              <a:sym typeface="Arial"/>
            </a:endParaRPr>
          </a:p>
        </p:txBody>
      </p:sp>
      <p:sp>
        <p:nvSpPr>
          <p:cNvPr id="2062" name="Google Shape;2062;p2"/>
          <p:cNvSpPr/>
          <p:nvPr/>
        </p:nvSpPr>
        <p:spPr>
          <a:xfrm>
            <a:off x="0" y="0"/>
            <a:ext cx="12192000" cy="6858000"/>
          </a:xfrm>
          <a:prstGeom prst="frame">
            <a:avLst>
              <a:gd fmla="val 2008" name="adj1"/>
            </a:avLst>
          </a:prstGeom>
          <a:solidFill>
            <a:srgbClr val="2E75B5"/>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mc:AlternateContent>
    <mc:Choice Requires="p14">
      <p:transition spd="slow" p14:dur="2500">
        <p14:shred dir="out"/>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60"/>
                                        </p:tgtEl>
                                        <p:attrNameLst>
                                          <p:attrName>style.visibility</p:attrName>
                                        </p:attrNameLst>
                                      </p:cBhvr>
                                      <p:to>
                                        <p:strVal val="visible"/>
                                      </p:to>
                                    </p:set>
                                    <p:animEffect filter="fade" transition="in">
                                      <p:cBhvr>
                                        <p:cTn dur="2000"/>
                                        <p:tgtEl>
                                          <p:spTgt spid="20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61">
                                            <p:txEl>
                                              <p:pRg end="0" st="0"/>
                                            </p:txEl>
                                          </p:spTgt>
                                        </p:tgtEl>
                                        <p:attrNameLst>
                                          <p:attrName>style.visibility</p:attrName>
                                        </p:attrNameLst>
                                      </p:cBhvr>
                                      <p:to>
                                        <p:strVal val="visible"/>
                                      </p:to>
                                    </p:set>
                                    <p:animEffect filter="fade" transition="in">
                                      <p:cBhvr>
                                        <p:cTn dur="500"/>
                                        <p:tgtEl>
                                          <p:spTgt spid="206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61">
                                            <p:txEl>
                                              <p:pRg end="1" st="1"/>
                                            </p:txEl>
                                          </p:spTgt>
                                        </p:tgtEl>
                                        <p:attrNameLst>
                                          <p:attrName>style.visibility</p:attrName>
                                        </p:attrNameLst>
                                      </p:cBhvr>
                                      <p:to>
                                        <p:strVal val="visible"/>
                                      </p:to>
                                    </p:set>
                                    <p:animEffect filter="fade" transition="in">
                                      <p:cBhvr>
                                        <p:cTn dur="500"/>
                                        <p:tgtEl>
                                          <p:spTgt spid="206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61">
                                            <p:txEl>
                                              <p:pRg end="2" st="2"/>
                                            </p:txEl>
                                          </p:spTgt>
                                        </p:tgtEl>
                                        <p:attrNameLst>
                                          <p:attrName>style.visibility</p:attrName>
                                        </p:attrNameLst>
                                      </p:cBhvr>
                                      <p:to>
                                        <p:strVal val="visible"/>
                                      </p:to>
                                    </p:set>
                                    <p:animEffect filter="fade" transition="in">
                                      <p:cBhvr>
                                        <p:cTn dur="500"/>
                                        <p:tgtEl>
                                          <p:spTgt spid="206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61">
                                            <p:txEl>
                                              <p:pRg end="3" st="3"/>
                                            </p:txEl>
                                          </p:spTgt>
                                        </p:tgtEl>
                                        <p:attrNameLst>
                                          <p:attrName>style.visibility</p:attrName>
                                        </p:attrNameLst>
                                      </p:cBhvr>
                                      <p:to>
                                        <p:strVal val="visible"/>
                                      </p:to>
                                    </p:set>
                                    <p:animEffect filter="fade" transition="in">
                                      <p:cBhvr>
                                        <p:cTn dur="500"/>
                                        <p:tgtEl>
                                          <p:spTgt spid="206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61">
                                            <p:txEl>
                                              <p:pRg end="4" st="4"/>
                                            </p:txEl>
                                          </p:spTgt>
                                        </p:tgtEl>
                                        <p:attrNameLst>
                                          <p:attrName>style.visibility</p:attrName>
                                        </p:attrNameLst>
                                      </p:cBhvr>
                                      <p:to>
                                        <p:strVal val="visible"/>
                                      </p:to>
                                    </p:set>
                                    <p:animEffect filter="fade" transition="in">
                                      <p:cBhvr>
                                        <p:cTn dur="500"/>
                                        <p:tgtEl>
                                          <p:spTgt spid="2061">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61">
                                            <p:txEl>
                                              <p:pRg end="5" st="5"/>
                                            </p:txEl>
                                          </p:spTgt>
                                        </p:tgtEl>
                                        <p:attrNameLst>
                                          <p:attrName>style.visibility</p:attrName>
                                        </p:attrNameLst>
                                      </p:cBhvr>
                                      <p:to>
                                        <p:strVal val="visible"/>
                                      </p:to>
                                    </p:set>
                                    <p:animEffect filter="fade" transition="in">
                                      <p:cBhvr>
                                        <p:cTn dur="500"/>
                                        <p:tgtEl>
                                          <p:spTgt spid="2061">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1EFD8"/>
        </a:solidFill>
      </p:bgPr>
    </p:bg>
    <p:spTree>
      <p:nvGrpSpPr>
        <p:cNvPr id="2063" name="Shape 2063"/>
        <p:cNvGrpSpPr/>
        <p:nvPr/>
      </p:nvGrpSpPr>
      <p:grpSpPr>
        <a:xfrm>
          <a:off x="0" y="0"/>
          <a:ext cx="0" cy="0"/>
          <a:chOff x="0" y="0"/>
          <a:chExt cx="0" cy="0"/>
        </a:xfrm>
      </p:grpSpPr>
      <p:sp>
        <p:nvSpPr>
          <p:cNvPr id="2064" name="Google Shape;2064;p3"/>
          <p:cNvSpPr txBox="1"/>
          <p:nvPr>
            <p:ph type="title"/>
          </p:nvPr>
        </p:nvSpPr>
        <p:spPr>
          <a:xfrm>
            <a:off x="126609" y="154745"/>
            <a:ext cx="11943600" cy="1536000"/>
          </a:xfrm>
          <a:prstGeom prst="rect">
            <a:avLst/>
          </a:prstGeom>
          <a:solidFill>
            <a:srgbClr val="A8D08C"/>
          </a:solidFill>
          <a:ln>
            <a:noFill/>
          </a:ln>
          <a:effectLst>
            <a:glow rad="101600">
              <a:srgbClr val="A5A5A5">
                <a:alpha val="40000"/>
              </a:srgbClr>
            </a:glow>
          </a:effectLst>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0000"/>
              </a:buClr>
              <a:buSzPts val="7200"/>
              <a:buFont typeface="Arial"/>
              <a:buNone/>
            </a:pPr>
            <a:r>
              <a:rPr b="1" lang="en-US" sz="7200">
                <a:solidFill>
                  <a:srgbClr val="FF0000"/>
                </a:solidFill>
                <a:effectLst>
                  <a:outerShdw rotWithShape="0" algn="tl" dir="2700000" dist="38100">
                    <a:srgbClr val="ED7D31">
                      <a:alpha val="100000"/>
                    </a:srgbClr>
                  </a:outerShdw>
                </a:effectLst>
                <a:latin typeface="Arial"/>
                <a:ea typeface="Arial"/>
                <a:cs typeface="Arial"/>
                <a:sym typeface="Arial"/>
              </a:rPr>
              <a:t>শিখন ফল</a:t>
            </a:r>
            <a:endParaRPr b="1" sz="7200">
              <a:solidFill>
                <a:srgbClr val="FF0000"/>
              </a:solidFill>
              <a:effectLst>
                <a:outerShdw rotWithShape="0" algn="tl" dir="2700000" dist="38100">
                  <a:srgbClr val="ED7D31">
                    <a:alpha val="100000"/>
                  </a:srgbClr>
                </a:outerShdw>
              </a:effectLst>
              <a:latin typeface="Arial"/>
              <a:ea typeface="Arial"/>
              <a:cs typeface="Arial"/>
              <a:sym typeface="Arial"/>
            </a:endParaRPr>
          </a:p>
        </p:txBody>
      </p:sp>
      <p:sp>
        <p:nvSpPr>
          <p:cNvPr id="2065" name="Google Shape;2065;p3"/>
          <p:cNvSpPr txBox="1"/>
          <p:nvPr/>
        </p:nvSpPr>
        <p:spPr>
          <a:xfrm>
            <a:off x="675250" y="2194048"/>
            <a:ext cx="10567500" cy="4372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400">
                <a:solidFill>
                  <a:schemeClr val="dk1"/>
                </a:solidFill>
                <a:latin typeface="Arial"/>
                <a:ea typeface="Arial"/>
                <a:cs typeface="Arial"/>
                <a:sym typeface="Arial"/>
              </a:rPr>
              <a:t>১।মীর জাফর কে ছিলেন?জানতে পারবে।</a:t>
            </a:r>
            <a:endParaRPr/>
          </a:p>
          <a:p>
            <a:pPr indent="0" lvl="0" marL="0" marR="0" rtl="0" algn="l">
              <a:spcBef>
                <a:spcPts val="0"/>
              </a:spcBef>
              <a:spcAft>
                <a:spcPts val="0"/>
              </a:spcAft>
              <a:buNone/>
            </a:pPr>
            <a:r>
              <a:t/>
            </a:r>
            <a:endParaRPr b="1" sz="4400">
              <a:solidFill>
                <a:schemeClr val="dk1"/>
              </a:solidFill>
              <a:latin typeface="Arial"/>
              <a:ea typeface="Arial"/>
              <a:cs typeface="Arial"/>
              <a:sym typeface="Arial"/>
            </a:endParaRPr>
          </a:p>
          <a:p>
            <a:pPr indent="0" lvl="0" marL="0" marR="0" rtl="0" algn="l">
              <a:spcBef>
                <a:spcPts val="0"/>
              </a:spcBef>
              <a:spcAft>
                <a:spcPts val="0"/>
              </a:spcAft>
              <a:buNone/>
            </a:pPr>
            <a:r>
              <a:rPr b="1" lang="en-US" sz="4400">
                <a:solidFill>
                  <a:schemeClr val="dk1"/>
                </a:solidFill>
                <a:latin typeface="Arial"/>
                <a:ea typeface="Arial"/>
                <a:cs typeface="Arial"/>
                <a:sym typeface="Arial"/>
              </a:rPr>
              <a:t>২।মীর কাসিম কে ছিলেন?জানতে পারবে।</a:t>
            </a:r>
            <a:endParaRPr/>
          </a:p>
          <a:p>
            <a:pPr indent="0" lvl="0" marL="0" marR="0" rtl="0" algn="l">
              <a:spcBef>
                <a:spcPts val="0"/>
              </a:spcBef>
              <a:spcAft>
                <a:spcPts val="0"/>
              </a:spcAft>
              <a:buNone/>
            </a:pPr>
            <a:r>
              <a:t/>
            </a:r>
            <a:endParaRPr b="1" sz="4400">
              <a:solidFill>
                <a:schemeClr val="dk1"/>
              </a:solidFill>
              <a:latin typeface="Arial"/>
              <a:ea typeface="Arial"/>
              <a:cs typeface="Arial"/>
              <a:sym typeface="Arial"/>
            </a:endParaRPr>
          </a:p>
          <a:p>
            <a:pPr indent="0" lvl="0" marL="0" marR="0" rtl="0" algn="l">
              <a:spcBef>
                <a:spcPts val="0"/>
              </a:spcBef>
              <a:spcAft>
                <a:spcPts val="0"/>
              </a:spcAft>
              <a:buNone/>
            </a:pPr>
            <a:r>
              <a:rPr b="1" lang="en-US" sz="4400">
                <a:solidFill>
                  <a:schemeClr val="dk1"/>
                </a:solidFill>
                <a:latin typeface="Arial"/>
                <a:ea typeface="Arial"/>
                <a:cs typeface="Arial"/>
                <a:sym typeface="Arial"/>
              </a:rPr>
              <a:t>৩।বক্সারের যুদ্ধের কারণ ও ফলাফল কি ছিল?</a:t>
            </a:r>
            <a:r>
              <a:rPr b="1" lang="en-US" sz="4400">
                <a:solidFill>
                  <a:schemeClr val="dk1"/>
                </a:solidFill>
              </a:rPr>
              <a:t> </a:t>
            </a:r>
            <a:r>
              <a:rPr b="1" lang="en-US" sz="4400">
                <a:solidFill>
                  <a:schemeClr val="dk1"/>
                </a:solidFill>
                <a:latin typeface="Arial"/>
                <a:ea typeface="Arial"/>
                <a:cs typeface="Arial"/>
                <a:sym typeface="Arial"/>
              </a:rPr>
              <a:t>জানতে পারবে।</a:t>
            </a:r>
            <a:endParaRPr b="1" sz="4400">
              <a:solidFill>
                <a:schemeClr val="dk1"/>
              </a:solidFill>
              <a:latin typeface="Arial"/>
              <a:ea typeface="Arial"/>
              <a:cs typeface="Arial"/>
              <a:sym typeface="Arial"/>
            </a:endParaRPr>
          </a:p>
        </p:txBody>
      </p:sp>
      <p:sp>
        <p:nvSpPr>
          <p:cNvPr id="2066" name="Google Shape;2066;p3"/>
          <p:cNvSpPr txBox="1"/>
          <p:nvPr>
            <p:ph idx="1" type="body"/>
          </p:nvPr>
        </p:nvSpPr>
        <p:spPr>
          <a:xfrm>
            <a:off x="5986148" y="5106573"/>
            <a:ext cx="7898700" cy="21945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US">
                <a:latin typeface="Arial"/>
                <a:ea typeface="Arial"/>
                <a:cs typeface="Arial"/>
                <a:sym typeface="Arial"/>
              </a:rPr>
              <a:t>            </a:t>
            </a:r>
            <a:endParaRPr/>
          </a:p>
          <a:p>
            <a:pPr indent="0" lvl="0" marL="0" rtl="0" algn="l">
              <a:lnSpc>
                <a:spcPct val="90000"/>
              </a:lnSpc>
              <a:spcBef>
                <a:spcPts val="1000"/>
              </a:spcBef>
              <a:spcAft>
                <a:spcPts val="0"/>
              </a:spcAft>
              <a:buClr>
                <a:schemeClr val="dk1"/>
              </a:buClr>
              <a:buSzPts val="2800"/>
              <a:buNone/>
            </a:pPr>
            <a:r>
              <a:rPr lang="en-US">
                <a:latin typeface="Arial"/>
                <a:ea typeface="Arial"/>
                <a:cs typeface="Arial"/>
                <a:sym typeface="Arial"/>
              </a:rPr>
              <a:t>           </a:t>
            </a:r>
            <a:endParaRPr b="1">
              <a:latin typeface="Arial"/>
              <a:ea typeface="Arial"/>
              <a:cs typeface="Arial"/>
              <a:sym typeface="Arial"/>
            </a:endParaRPr>
          </a:p>
        </p:txBody>
      </p:sp>
      <p:sp>
        <p:nvSpPr>
          <p:cNvPr id="2067" name="Google Shape;2067;p3"/>
          <p:cNvSpPr/>
          <p:nvPr/>
        </p:nvSpPr>
        <p:spPr>
          <a:xfrm>
            <a:off x="0" y="0"/>
            <a:ext cx="12192000" cy="6858000"/>
          </a:xfrm>
          <a:prstGeom prst="frame">
            <a:avLst>
              <a:gd fmla="val 2304" name="adj1"/>
            </a:avLst>
          </a:prstGeom>
          <a:solidFill>
            <a:srgbClr val="A8D08C"/>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transition spd="slow" p14:dur="2500">
    <p:blinds dir="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65"/>
                                        </p:tgtEl>
                                        <p:attrNameLst>
                                          <p:attrName>style.visibility</p:attrName>
                                        </p:attrNameLst>
                                      </p:cBhvr>
                                      <p:to>
                                        <p:strVal val="visible"/>
                                      </p:to>
                                    </p:set>
                                    <p:animEffect filter="fade" transition="in">
                                      <p:cBhvr>
                                        <p:cTn dur="1000"/>
                                        <p:tgtEl>
                                          <p:spTgt spid="20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DBE5"/>
        </a:solidFill>
      </p:bgPr>
    </p:bg>
    <p:spTree>
      <p:nvGrpSpPr>
        <p:cNvPr id="2068" name="Shape 2068"/>
        <p:cNvGrpSpPr/>
        <p:nvPr/>
      </p:nvGrpSpPr>
      <p:grpSpPr>
        <a:xfrm>
          <a:off x="0" y="0"/>
          <a:ext cx="0" cy="0"/>
          <a:chOff x="0" y="0"/>
          <a:chExt cx="0" cy="0"/>
        </a:xfrm>
      </p:grpSpPr>
      <p:sp>
        <p:nvSpPr>
          <p:cNvPr id="2069" name="Google Shape;2069;p4"/>
          <p:cNvSpPr txBox="1"/>
          <p:nvPr>
            <p:ph type="ctrTitle"/>
          </p:nvPr>
        </p:nvSpPr>
        <p:spPr>
          <a:xfrm>
            <a:off x="343392" y="5379753"/>
            <a:ext cx="3095400" cy="12435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FF0000"/>
              </a:buClr>
              <a:buSzPts val="4320"/>
              <a:buFont typeface="Arial"/>
              <a:buNone/>
            </a:pPr>
            <a:r>
              <a:rPr b="1" lang="en-US" sz="3800">
                <a:solidFill>
                  <a:srgbClr val="FF0000"/>
                </a:solidFill>
                <a:latin typeface="Arial"/>
                <a:ea typeface="Arial"/>
                <a:cs typeface="Arial"/>
                <a:sym typeface="Arial"/>
              </a:rPr>
              <a:t>মীরজাফর </a:t>
            </a:r>
            <a:br>
              <a:rPr b="1" lang="en-US" sz="3800">
                <a:solidFill>
                  <a:srgbClr val="FF0000"/>
                </a:solidFill>
                <a:latin typeface="Arial"/>
                <a:ea typeface="Arial"/>
                <a:cs typeface="Arial"/>
                <a:sym typeface="Arial"/>
              </a:rPr>
            </a:br>
            <a:r>
              <a:rPr b="1" lang="en-US" sz="3800">
                <a:solidFill>
                  <a:srgbClr val="FF0000"/>
                </a:solidFill>
                <a:latin typeface="Arial"/>
                <a:ea typeface="Arial"/>
                <a:cs typeface="Arial"/>
                <a:sym typeface="Arial"/>
              </a:rPr>
              <a:t>(১৭৫৭-১৭৬০)</a:t>
            </a:r>
            <a:endParaRPr b="1" sz="3800">
              <a:solidFill>
                <a:srgbClr val="FF0000"/>
              </a:solidFill>
              <a:latin typeface="Arial"/>
              <a:ea typeface="Arial"/>
              <a:cs typeface="Arial"/>
              <a:sym typeface="Arial"/>
            </a:endParaRPr>
          </a:p>
        </p:txBody>
      </p:sp>
      <p:pic>
        <p:nvPicPr>
          <p:cNvPr id="2070" name="Google Shape;2070;p4"/>
          <p:cNvPicPr preferRelativeResize="0"/>
          <p:nvPr/>
        </p:nvPicPr>
        <p:blipFill rotWithShape="1">
          <a:blip r:embed="rId3">
            <a:alphaModFix/>
          </a:blip>
          <a:srcRect b="0" l="0" r="0" t="0"/>
          <a:stretch/>
        </p:blipFill>
        <p:spPr>
          <a:xfrm>
            <a:off x="430181" y="428178"/>
            <a:ext cx="3008671" cy="4844470"/>
          </a:xfrm>
          <a:prstGeom prst="rect">
            <a:avLst/>
          </a:prstGeom>
          <a:noFill/>
          <a:ln>
            <a:noFill/>
          </a:ln>
        </p:spPr>
      </p:pic>
      <p:sp>
        <p:nvSpPr>
          <p:cNvPr id="2071" name="Google Shape;2071;p4"/>
          <p:cNvSpPr txBox="1"/>
          <p:nvPr/>
        </p:nvSpPr>
        <p:spPr>
          <a:xfrm>
            <a:off x="4187323" y="428178"/>
            <a:ext cx="7256100" cy="6001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Arial"/>
                <a:ea typeface="Arial"/>
                <a:cs typeface="Arial"/>
                <a:sym typeface="Arial"/>
              </a:rPr>
              <a:t>মীর জাফর যার সম্পূর্ণ নাম সৈয়দ মীর জাফর আলী খান।ইংরেজ প্রভাবিত বাংলার একজন নবাব।তাঁর শাসনামল ভারতে কোম্পানির শাসন প্রতিষ্টার শুরু এবং সমগ্র উপমহাদেশে ব্রিটিশ সাম্রাজ্য বিস্তারের ইতিহাসে একটি গুরুত্বপূর্ণ ধাপ।নবাব সিরাজ-উদ-দৌলা নদীয়ার পলাশীর কাছের যুদ্ধে পরাজিত ও নিহত হন।মীরজাফর ছিলেন উক্ত যুদ্ধের প্রধান সেনাপতি।তার অধীনে সৈন্যবাহিনী যুদ্ধে অংশ গ্রহণ না করায় নবাবকে পরাজয় বরণ করতে হয়।ইংরেজদের সাথে মীর জাফরের পূর্বের এই মর্মে চুক্তি ছিল যে,যুদ্ধে ইংরেজরা জয়ী হলে মীর জাফর হবেন বাংলা,বিহার ও উড়িষ্যার নবাব।বিনিময়ে মীর জাফর কোম্পানিকে পাঁচ লক্ষ পাউণ্ড ও কলকাতায় বসবাসকারী ইউরোপীয়দের আড়াই লক্ষ পাউণ্ড প্রদান করবেন।১৭৫৭ সালে নবাব সিরাজ-উদ-দৌলা পরাজিত ,সিংহাসনচ্যুত ও নিহত হলে মীর জাফর বাংলার নবাব হন।কিন্তু ব্রিটিশদের বিপুল অর্থের যোগান দিতে তিনি সমর্থ হননি।১৭৫৮ সালে রবার্ট ক্লাইভ তাঁর প্রতিনিধি খাজা ওয়াজিদের মাধ্যমে জানতে পারেন যে,মীর জাফর ওলান্দাজদের সাথে একটি গোপন চুক্তি করেছে।ফলে সুচতুর ক্লাইভ মীর জাফরকে সিংহাসনচ্যুত করে  মির জাফরের জামাতা মীর কাসিম কে বাংলার সিংহাসনে অধিষ্ঠিত করেন(১৭৬০) খ্রিঃ)।</a:t>
            </a:r>
            <a:endParaRPr b="1" sz="2000">
              <a:solidFill>
                <a:schemeClr val="dk1"/>
              </a:solidFill>
              <a:latin typeface="Arial"/>
              <a:ea typeface="Arial"/>
              <a:cs typeface="Arial"/>
              <a:sym typeface="Arial"/>
            </a:endParaRPr>
          </a:p>
        </p:txBody>
      </p:sp>
      <p:sp>
        <p:nvSpPr>
          <p:cNvPr id="2072" name="Google Shape;2072;p4"/>
          <p:cNvSpPr/>
          <p:nvPr/>
        </p:nvSpPr>
        <p:spPr>
          <a:xfrm>
            <a:off x="0" y="0"/>
            <a:ext cx="12192000" cy="6858000"/>
          </a:xfrm>
          <a:prstGeom prst="frame">
            <a:avLst>
              <a:gd fmla="val 2008" name="adj1"/>
            </a:avLst>
          </a:prstGeom>
          <a:solidFill>
            <a:srgbClr val="7030A0"/>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mc:AlternateContent>
    <mc:Choice Requires="p14">
      <p:transition spd="slow" p14:dur="2250">
        <p14:gallery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70"/>
                                        </p:tgtEl>
                                        <p:attrNameLst>
                                          <p:attrName>style.visibility</p:attrName>
                                        </p:attrNameLst>
                                      </p:cBhvr>
                                      <p:to>
                                        <p:strVal val="visible"/>
                                      </p:to>
                                    </p:set>
                                    <p:animEffect filter="fade" transition="in">
                                      <p:cBhvr>
                                        <p:cTn dur="2000"/>
                                        <p:tgtEl>
                                          <p:spTgt spid="20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69"/>
                                        </p:tgtEl>
                                        <p:attrNameLst>
                                          <p:attrName>style.visibility</p:attrName>
                                        </p:attrNameLst>
                                      </p:cBhvr>
                                      <p:to>
                                        <p:strVal val="visible"/>
                                      </p:to>
                                    </p:set>
                                    <p:animEffect filter="fade" transition="in">
                                      <p:cBhvr>
                                        <p:cTn dur="500"/>
                                        <p:tgtEl>
                                          <p:spTgt spid="20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71"/>
                                        </p:tgtEl>
                                        <p:attrNameLst>
                                          <p:attrName>style.visibility</p:attrName>
                                        </p:attrNameLst>
                                      </p:cBhvr>
                                      <p:to>
                                        <p:strVal val="visible"/>
                                      </p:to>
                                    </p:set>
                                    <p:animEffect filter="fade" transition="in">
                                      <p:cBhvr>
                                        <p:cTn dur="2000"/>
                                        <p:tgtEl>
                                          <p:spTgt spid="20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4E0B2"/>
        </a:solidFill>
      </p:bgPr>
    </p:bg>
    <p:spTree>
      <p:nvGrpSpPr>
        <p:cNvPr id="2073" name="Shape 2073"/>
        <p:cNvGrpSpPr/>
        <p:nvPr/>
      </p:nvGrpSpPr>
      <p:grpSpPr>
        <a:xfrm>
          <a:off x="0" y="0"/>
          <a:ext cx="0" cy="0"/>
          <a:chOff x="0" y="0"/>
          <a:chExt cx="0" cy="0"/>
        </a:xfrm>
      </p:grpSpPr>
      <p:pic>
        <p:nvPicPr>
          <p:cNvPr id="2074" name="Google Shape;2074;p5"/>
          <p:cNvPicPr preferRelativeResize="0"/>
          <p:nvPr/>
        </p:nvPicPr>
        <p:blipFill rotWithShape="1">
          <a:blip r:embed="rId2">
            <a:alphaModFix/>
          </a:blip>
          <a:srcRect b="0" l="0" r="0" t="0"/>
          <a:stretch/>
        </p:blipFill>
        <p:spPr>
          <a:xfrm>
            <a:off x="326974" y="265168"/>
            <a:ext cx="3626047" cy="5036052"/>
          </a:xfrm>
          <a:prstGeom prst="rect">
            <a:avLst/>
          </a:prstGeom>
          <a:noFill/>
          <a:ln>
            <a:noFill/>
          </a:ln>
        </p:spPr>
      </p:pic>
      <p:sp>
        <p:nvSpPr>
          <p:cNvPr id="2075" name="Google Shape;2075;p5"/>
          <p:cNvSpPr txBox="1"/>
          <p:nvPr/>
        </p:nvSpPr>
        <p:spPr>
          <a:xfrm>
            <a:off x="686714" y="5281900"/>
            <a:ext cx="2906700" cy="1569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500">
                <a:solidFill>
                  <a:srgbClr val="FF0000"/>
                </a:solidFill>
                <a:latin typeface="Arial"/>
                <a:ea typeface="Arial"/>
                <a:cs typeface="Arial"/>
                <a:sym typeface="Arial"/>
              </a:rPr>
              <a:t>মীর কাসিম</a:t>
            </a:r>
            <a:endParaRPr b="1" sz="3500">
              <a:solidFill>
                <a:srgbClr val="FF0000"/>
              </a:solidFill>
              <a:latin typeface="Arial"/>
              <a:ea typeface="Arial"/>
              <a:cs typeface="Arial"/>
              <a:sym typeface="Arial"/>
            </a:endParaRPr>
          </a:p>
          <a:p>
            <a:pPr indent="0" lvl="0" marL="0" marR="0" rtl="0" algn="l">
              <a:spcBef>
                <a:spcPts val="0"/>
              </a:spcBef>
              <a:spcAft>
                <a:spcPts val="0"/>
              </a:spcAft>
              <a:buNone/>
            </a:pPr>
            <a:r>
              <a:rPr b="1" lang="en-US" sz="3500">
                <a:solidFill>
                  <a:srgbClr val="FF0000"/>
                </a:solidFill>
                <a:latin typeface="Arial"/>
                <a:ea typeface="Arial"/>
                <a:cs typeface="Arial"/>
                <a:sym typeface="Arial"/>
              </a:rPr>
              <a:t>(১৭৬০-১৭৬৪)</a:t>
            </a:r>
            <a:endParaRPr b="1" sz="3500">
              <a:solidFill>
                <a:srgbClr val="FF0000"/>
              </a:solidFill>
              <a:latin typeface="Arial"/>
              <a:ea typeface="Arial"/>
              <a:cs typeface="Arial"/>
              <a:sym typeface="Arial"/>
            </a:endParaRPr>
          </a:p>
        </p:txBody>
      </p:sp>
      <p:sp>
        <p:nvSpPr>
          <p:cNvPr id="2076" name="Google Shape;2076;p5"/>
          <p:cNvSpPr/>
          <p:nvPr/>
        </p:nvSpPr>
        <p:spPr>
          <a:xfrm>
            <a:off x="3953025" y="181950"/>
            <a:ext cx="7750500" cy="64941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2700">
                <a:solidFill>
                  <a:srgbClr val="202122"/>
                </a:solidFill>
                <a:latin typeface="Arial"/>
                <a:ea typeface="Arial"/>
                <a:cs typeface="Arial"/>
                <a:sym typeface="Arial"/>
              </a:rPr>
              <a:t>১৭৬০ সালে ক্লাইভ ইংল্যান্ডে চলে যান। ক্লাইভের মতো পৃষ্ঠপোষক ও অভিভাবক হারিয়ে মীরজাফর অসহায় হয়ে পড়েন। তা ছাড়া খড়কুটো ধরে বাঁচার লক্ষ্যে ওলন্দাজদের সাথে ষড়যন্ত্র করার পর তিনি ইংরেজদের বিশ্বাস ও সমর্থন হারিয়েছিলেন। অধিকন্তু ইংরেজদের পুনঃপুন টাকার দাবি মেটাতে পারছিলেন না। সে জন্য ইংরেজ কর্তৃপক্ষ হলওয়েল ও ভ্যান্সিটার্ট মীরজাফরকে সরিয়ে তার জামাতা মীর কাসিমকে মসনদে বসানোর পরিকল্পনা করে। তাদের পরিকল্পনা অনুযায়ী ১৭৬০ সালের অক্টোবরে মীর কাসিমকে মসনদে বসায়। নবাবীর বিনিময়ে মীর কাসিম ইংরেজ প্রধানদের বহু অর্থ উপঢৌকন দেন। তা ছাড়া বর্ধমান, মেদেনীপুর ও চট্টগ্রাম জেলা কোম্পানিকে দান করে দিতে বাধ্য হন।</a:t>
            </a:r>
            <a:endParaRPr sz="2700"/>
          </a:p>
        </p:txBody>
      </p:sp>
      <p:sp>
        <p:nvSpPr>
          <p:cNvPr id="2077" name="Google Shape;2077;p5"/>
          <p:cNvSpPr/>
          <p:nvPr/>
        </p:nvSpPr>
        <p:spPr>
          <a:xfrm>
            <a:off x="0" y="0"/>
            <a:ext cx="12192000" cy="6858000"/>
          </a:xfrm>
          <a:prstGeom prst="frame">
            <a:avLst>
              <a:gd fmla="val 2445" name="adj1"/>
            </a:avLst>
          </a:prstGeom>
          <a:solidFill>
            <a:srgbClr val="00B050"/>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mc:AlternateContent>
    <mc:Choice Requires="p14">
      <p:transition spd="slow" p14:dur="2250">
        <p14:flip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74"/>
                                        </p:tgtEl>
                                        <p:attrNameLst>
                                          <p:attrName>style.visibility</p:attrName>
                                        </p:attrNameLst>
                                      </p:cBhvr>
                                      <p:to>
                                        <p:strVal val="visible"/>
                                      </p:to>
                                    </p:set>
                                    <p:animEffect filter="fade" transition="in">
                                      <p:cBhvr>
                                        <p:cTn dur="500"/>
                                        <p:tgtEl>
                                          <p:spTgt spid="20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75"/>
                                        </p:tgtEl>
                                        <p:attrNameLst>
                                          <p:attrName>style.visibility</p:attrName>
                                        </p:attrNameLst>
                                      </p:cBhvr>
                                      <p:to>
                                        <p:strVal val="visible"/>
                                      </p:to>
                                    </p:set>
                                    <p:animEffect filter="fade" transition="in">
                                      <p:cBhvr>
                                        <p:cTn dur="500"/>
                                        <p:tgtEl>
                                          <p:spTgt spid="20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76"/>
                                        </p:tgtEl>
                                        <p:attrNameLst>
                                          <p:attrName>style.visibility</p:attrName>
                                        </p:attrNameLst>
                                      </p:cBhvr>
                                      <p:to>
                                        <p:strVal val="visible"/>
                                      </p:to>
                                    </p:set>
                                    <p:animEffect filter="fade" transition="in">
                                      <p:cBhvr>
                                        <p:cTn dur="2000"/>
                                        <p:tgtEl>
                                          <p:spTgt spid="20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4E0B2"/>
        </a:solidFill>
      </p:bgPr>
    </p:bg>
    <p:spTree>
      <p:nvGrpSpPr>
        <p:cNvPr id="2078" name="Shape 2078"/>
        <p:cNvGrpSpPr/>
        <p:nvPr/>
      </p:nvGrpSpPr>
      <p:grpSpPr>
        <a:xfrm>
          <a:off x="0" y="0"/>
          <a:ext cx="0" cy="0"/>
          <a:chOff x="0" y="0"/>
          <a:chExt cx="0" cy="0"/>
        </a:xfrm>
      </p:grpSpPr>
      <p:pic>
        <p:nvPicPr>
          <p:cNvPr id="2079" name="Google Shape;2079;p6"/>
          <p:cNvPicPr preferRelativeResize="0"/>
          <p:nvPr/>
        </p:nvPicPr>
        <p:blipFill rotWithShape="1">
          <a:blip r:embed="rId2">
            <a:alphaModFix/>
          </a:blip>
          <a:srcRect b="0" l="0" r="0" t="0"/>
          <a:stretch/>
        </p:blipFill>
        <p:spPr>
          <a:xfrm>
            <a:off x="519945" y="772629"/>
            <a:ext cx="5670499" cy="5355772"/>
          </a:xfrm>
          <a:prstGeom prst="rect">
            <a:avLst/>
          </a:prstGeom>
          <a:noFill/>
          <a:ln>
            <a:noFill/>
          </a:ln>
        </p:spPr>
      </p:pic>
      <p:sp>
        <p:nvSpPr>
          <p:cNvPr id="2080" name="Google Shape;2080;p6"/>
          <p:cNvSpPr/>
          <p:nvPr/>
        </p:nvSpPr>
        <p:spPr>
          <a:xfrm>
            <a:off x="6506231" y="403527"/>
            <a:ext cx="4959600" cy="6093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100">
                <a:solidFill>
                  <a:srgbClr val="FF0000"/>
                </a:solidFill>
                <a:latin typeface="Arial"/>
                <a:ea typeface="Arial"/>
                <a:cs typeface="Arial"/>
                <a:sym typeface="Arial"/>
              </a:rPr>
              <a:t>   বক্সারের যুদ্ধ</a:t>
            </a:r>
            <a:endParaRPr sz="3100"/>
          </a:p>
          <a:p>
            <a:pPr indent="0" lvl="0" marL="0" marR="0" rtl="0" algn="l">
              <a:spcBef>
                <a:spcPts val="0"/>
              </a:spcBef>
              <a:spcAft>
                <a:spcPts val="0"/>
              </a:spcAft>
              <a:buNone/>
            </a:pPr>
            <a:r>
              <a:rPr lang="en-US" sz="3100">
                <a:solidFill>
                  <a:srgbClr val="70757A"/>
                </a:solidFill>
                <a:latin typeface="Arial"/>
                <a:ea typeface="Arial"/>
                <a:cs typeface="Arial"/>
                <a:sym typeface="Arial"/>
              </a:rPr>
              <a:t>    </a:t>
            </a:r>
            <a:r>
              <a:rPr lang="en-US" sz="3100">
                <a:solidFill>
                  <a:srgbClr val="00B050"/>
                </a:solidFill>
                <a:latin typeface="Arial"/>
                <a:ea typeface="Arial"/>
                <a:cs typeface="Arial"/>
                <a:sym typeface="Arial"/>
              </a:rPr>
              <a:t>তারিখঃ২২ অক্টোবর, ১৭৬৪</a:t>
            </a:r>
            <a:endParaRPr sz="3100">
              <a:solidFill>
                <a:srgbClr val="00B050"/>
              </a:solidFill>
              <a:latin typeface="Arial"/>
              <a:ea typeface="Arial"/>
              <a:cs typeface="Arial"/>
              <a:sym typeface="Arial"/>
            </a:endParaRPr>
          </a:p>
          <a:p>
            <a:pPr indent="0" lvl="0" marL="0" marR="0" rtl="0" algn="l">
              <a:spcBef>
                <a:spcPts val="0"/>
              </a:spcBef>
              <a:spcAft>
                <a:spcPts val="0"/>
              </a:spcAft>
              <a:buNone/>
            </a:pPr>
            <a:r>
              <a:rPr b="1" lang="en-US" sz="3100">
                <a:solidFill>
                  <a:srgbClr val="70757A"/>
                </a:solidFill>
                <a:latin typeface="Arial"/>
                <a:ea typeface="Arial"/>
                <a:cs typeface="Arial"/>
                <a:sym typeface="Arial"/>
              </a:rPr>
              <a:t>      </a:t>
            </a:r>
            <a:r>
              <a:rPr b="1" lang="en-US" sz="3100">
                <a:solidFill>
                  <a:srgbClr val="0070C0"/>
                </a:solidFill>
                <a:latin typeface="Arial"/>
                <a:ea typeface="Arial"/>
                <a:cs typeface="Arial"/>
                <a:sym typeface="Arial"/>
              </a:rPr>
              <a:t>লোকেশনঃবক্সার,ভারত</a:t>
            </a:r>
            <a:endParaRPr b="1" sz="3100">
              <a:solidFill>
                <a:srgbClr val="0070C0"/>
              </a:solidFill>
              <a:latin typeface="Arial"/>
              <a:ea typeface="Arial"/>
              <a:cs typeface="Arial"/>
              <a:sym typeface="Arial"/>
            </a:endParaRPr>
          </a:p>
          <a:p>
            <a:pPr indent="0" lvl="0" marL="0" marR="0" rtl="0" algn="l">
              <a:spcBef>
                <a:spcPts val="0"/>
              </a:spcBef>
              <a:spcAft>
                <a:spcPts val="0"/>
              </a:spcAft>
              <a:buNone/>
            </a:pPr>
            <a:r>
              <a:rPr b="1" lang="en-US" sz="3100">
                <a:solidFill>
                  <a:srgbClr val="4D5156"/>
                </a:solidFill>
                <a:latin typeface="Arial"/>
                <a:ea typeface="Arial"/>
                <a:cs typeface="Arial"/>
                <a:sym typeface="Arial"/>
              </a:rPr>
              <a:t>বক্সারের যুদ্ধ ব্রিটিশ ইস্ট ইন্ডিয়া কোম্পানির সাথে সম্মিলিত ভাবে মীর কাশিম-এর মধ্যে সংঘটিত হয়েছিল। ব্রিটিশ ইস্ট ইন্ডিইয়া কোম্পানির জয়ের ফলে ভারতবর্ষে ইংরেজ শাসন প্রতিষ্ঠার পথ সূচিত হয়।</a:t>
            </a:r>
            <a:endParaRPr sz="3100"/>
          </a:p>
        </p:txBody>
      </p:sp>
      <p:sp>
        <p:nvSpPr>
          <p:cNvPr id="2081" name="Google Shape;2081;p6"/>
          <p:cNvSpPr/>
          <p:nvPr/>
        </p:nvSpPr>
        <p:spPr>
          <a:xfrm>
            <a:off x="0" y="0"/>
            <a:ext cx="12192000" cy="6858000"/>
          </a:xfrm>
          <a:prstGeom prst="frame">
            <a:avLst>
              <a:gd fmla="val 2664" name="adj1"/>
            </a:avLst>
          </a:prstGeom>
          <a:solidFill>
            <a:srgbClr val="385623"/>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2"/>
              </a:solidFill>
              <a:latin typeface="Calibri"/>
              <a:ea typeface="Calibri"/>
              <a:cs typeface="Calibri"/>
              <a:sym typeface="Calibri"/>
            </a:endParaRPr>
          </a:p>
        </p:txBody>
      </p:sp>
    </p:spTree>
  </p:cSld>
  <p:clrMapOvr>
    <a:masterClrMapping/>
  </p:clrMapOvr>
  <mc:AlternateContent>
    <mc:Choice Requires="p14">
      <p:transition spd="slow" p14:dur="2500">
        <p14:flip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80"/>
                                        </p:tgtEl>
                                        <p:attrNameLst>
                                          <p:attrName>style.visibility</p:attrName>
                                        </p:attrNameLst>
                                      </p:cBhvr>
                                      <p:to>
                                        <p:strVal val="visible"/>
                                      </p:to>
                                    </p:set>
                                    <p:animEffect filter="fade" transition="in">
                                      <p:cBhvr>
                                        <p:cTn dur="500"/>
                                        <p:tgtEl>
                                          <p:spTgt spid="20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2" name="Shape 2082"/>
        <p:cNvGrpSpPr/>
        <p:nvPr/>
      </p:nvGrpSpPr>
      <p:grpSpPr>
        <a:xfrm>
          <a:off x="0" y="0"/>
          <a:ext cx="0" cy="0"/>
          <a:chOff x="0" y="0"/>
          <a:chExt cx="0" cy="0"/>
        </a:xfrm>
      </p:grpSpPr>
      <p:pic>
        <p:nvPicPr>
          <p:cNvPr id="2083" name="Google Shape;2083;p7"/>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2084" name="Google Shape;2084;p7"/>
          <p:cNvSpPr txBox="1"/>
          <p:nvPr/>
        </p:nvSpPr>
        <p:spPr>
          <a:xfrm>
            <a:off x="2133600" y="258950"/>
            <a:ext cx="7536900" cy="1193700"/>
          </a:xfrm>
          <a:prstGeom prst="rect">
            <a:avLst/>
          </a:prstGeom>
          <a:solidFill>
            <a:srgbClr val="00FFFF"/>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5900">
                <a:solidFill>
                  <a:srgbClr val="FF0000"/>
                </a:solidFill>
                <a:latin typeface="Arial"/>
                <a:ea typeface="Arial"/>
                <a:cs typeface="Arial"/>
                <a:sym typeface="Arial"/>
              </a:rPr>
              <a:t>বক্সারের যুদ্ধের কারণ</a:t>
            </a:r>
            <a:endParaRPr b="1" sz="5900">
              <a:solidFill>
                <a:srgbClr val="FF0000"/>
              </a:solidFill>
              <a:latin typeface="Arial"/>
              <a:ea typeface="Arial"/>
              <a:cs typeface="Arial"/>
              <a:sym typeface="Arial"/>
            </a:endParaRPr>
          </a:p>
        </p:txBody>
      </p:sp>
      <p:pic>
        <p:nvPicPr>
          <p:cNvPr descr="https://upload.wikimedia.org/wikipedia/commons/thumb/9/99/Shuja-ud-daula%2C_Nawab_of_Oudh.tif/lossy-page1-800px-Shuja-ud-daula%2C_Nawab_of_Oudh.tif.jpg" id="2085" name="Google Shape;2085;p7"/>
          <p:cNvPicPr preferRelativeResize="0"/>
          <p:nvPr/>
        </p:nvPicPr>
        <p:blipFill rotWithShape="1">
          <a:blip r:embed="rId3">
            <a:alphaModFix/>
          </a:blip>
          <a:srcRect b="0" l="0" r="0" t="0"/>
          <a:stretch/>
        </p:blipFill>
        <p:spPr>
          <a:xfrm>
            <a:off x="390185" y="276539"/>
            <a:ext cx="1743300" cy="1677300"/>
          </a:xfrm>
          <a:prstGeom prst="ellipse">
            <a:avLst/>
          </a:prstGeom>
          <a:noFill/>
          <a:ln cap="rnd" cmpd="sng" w="190500">
            <a:solidFill>
              <a:srgbClr val="FFFF00"/>
            </a:solidFill>
            <a:prstDash val="solid"/>
            <a:round/>
            <a:headEnd len="sm" w="sm" type="none"/>
            <a:tailEnd len="sm" w="sm" type="none"/>
          </a:ln>
          <a:effectLst>
            <a:outerShdw blurRad="127000" rotWithShape="0" algn="bl">
              <a:srgbClr val="000000"/>
            </a:outerShdw>
          </a:effectLst>
        </p:spPr>
      </p:pic>
      <p:pic>
        <p:nvPicPr>
          <p:cNvPr descr="https://upload.wikimedia.org/wikipedia/commons/thumb/7/71/Shahalam.jpg.png/220px-Shahalam.jpg.png" id="2086" name="Google Shape;2086;p7"/>
          <p:cNvPicPr preferRelativeResize="0"/>
          <p:nvPr/>
        </p:nvPicPr>
        <p:blipFill rotWithShape="1">
          <a:blip r:embed="rId4">
            <a:alphaModFix/>
          </a:blip>
          <a:srcRect b="0" l="0" r="0" t="0"/>
          <a:stretch/>
        </p:blipFill>
        <p:spPr>
          <a:xfrm>
            <a:off x="9670473" y="276539"/>
            <a:ext cx="1827000" cy="1827000"/>
          </a:xfrm>
          <a:prstGeom prst="ellipse">
            <a:avLst/>
          </a:prstGeom>
          <a:noFill/>
          <a:ln cap="rnd" cmpd="sng" w="190500">
            <a:solidFill>
              <a:srgbClr val="FFFF00"/>
            </a:solidFill>
            <a:prstDash val="solid"/>
            <a:round/>
            <a:headEnd len="sm" w="sm" type="none"/>
            <a:tailEnd len="sm" w="sm" type="none"/>
          </a:ln>
          <a:effectLst>
            <a:outerShdw blurRad="127000" rotWithShape="0" algn="bl">
              <a:srgbClr val="000000"/>
            </a:outerShdw>
            <a:softEdge rad="127000"/>
          </a:effectLst>
        </p:spPr>
      </p:pic>
      <p:sp>
        <p:nvSpPr>
          <p:cNvPr id="2087" name="Google Shape;2087;p7"/>
          <p:cNvSpPr/>
          <p:nvPr/>
        </p:nvSpPr>
        <p:spPr>
          <a:xfrm>
            <a:off x="0" y="-3405"/>
            <a:ext cx="12192000" cy="6858000"/>
          </a:xfrm>
          <a:prstGeom prst="frame">
            <a:avLst>
              <a:gd fmla="val 2445" name="adj1"/>
            </a:avLst>
          </a:prstGeom>
          <a:solidFill>
            <a:srgbClr val="FFFF00"/>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mc:AlternateContent>
    <mc:Choice Requires="p14">
      <p:transition spd="slow" p14:dur="2500">
        <p14:prism dir="l"/>
      </p:transition>
    </mc:Choice>
    <mc:Fallback>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6.5"/>
</p:tagLst>
</file>

<file path=ppt/tags/tag7.xml><?xml version="1.0" encoding="utf-8"?>
<p:tagLst xmlns:a="http://schemas.openxmlformats.org/drawingml/2006/main" xmlns:r="http://schemas.openxmlformats.org/officeDocument/2006/relationships" xmlns:p="http://schemas.openxmlformats.org/presentationml/2006/main" xmlns:mc="http://schemas.openxmlformats.org/markup-compatibility/2006" xmlns:mv="urn:schemas-microsoft-com:mac:vml">
  <p:tag name="may_ignore_ucw" val="true"/>
  <p:tag name="ppt/slides/slide25.xml" val="2820593852"/>
  <p:tag name="ppt/slides/slide22.xml" val="3294445710"/>
  <p:tag name="ppt/slides/slide27.xml" val="1205006713"/>
  <p:tag name="ppt/slides/slide3.xml" val="15456224"/>
  <p:tag name="ppt/slides/slide4.xml" val="2533370173"/>
  <p:tag name="ppt/slides/slide5.xml" val="3861324355"/>
  <p:tag name="ppt/slides/slide6.xml" val="449339292"/>
  <p:tag name="ppt/slides/slide7.xml" val="3686933787"/>
  <p:tag name="ppt/slides/slide8.xml" val="1996065853"/>
  <p:tag name="ppt/slides/slide9.xml" val="3190525826"/>
  <p:tag name="ppt/slides/slide10.xml" val="842089003"/>
  <p:tag name="ppt/slides/slide11.xml" val="629011993"/>
  <p:tag name="ppt/slides/slide12.xml" val="72093991"/>
  <p:tag name="ppt/slides/slide13.xml" val="1692185563"/>
  <p:tag name="ppt/slides/slide14.xml" val="1287695701"/>
  <p:tag name="ppt/slides/slide15.xml" val="137920397"/>
  <p:tag name="ppt/slides/slide16.xml" val="3407286093"/>
  <p:tag name="ppt/slides/slide17.xml" val="3673984601"/>
  <p:tag name="ppt/slides/slide18.xml" val="3680292748"/>
  <p:tag name="ppt/slides/slide20.xml" val="328884615"/>
  <p:tag name="ppt/slides/slide21.xml" val="1868310483"/>
  <p:tag name="ppt/slides/slide2.xml" val="3360204811"/>
  <p:tag name="ppt/slides/slide19.xml" val="2385285822"/>
  <p:tag name="ppt/slides/slide23.xml" val="1800209644"/>
  <p:tag name="ppt/slides/slide24.xml" val="683181633"/>
  <p:tag name="ppt/slides/slide26.xml" val="2511148229"/>
  <p:tag name="ppt/slideLayouts/slideLayout5.xml" val="2544509628"/>
  <p:tag name="ppt/slideLayouts/slideLayout6.xml" val="3083726452"/>
  <p:tag name="ppt/slideLayouts/slideLayout7.xml" val="2327667664"/>
  <p:tag name="ppt/slideLayouts/slideLayout8.xml" val="3317581606"/>
  <p:tag name="ppt/slideLayouts/slideLayout4.xml" val="3417641238"/>
  <p:tag name="ppt/slideLayouts/slideLayout3.xml" val="195988641"/>
  <p:tag name="ppt/slideLayouts/slideLayout2.xml" val="24844291"/>
  <p:tag name="ppt/slideLayouts/slideLayout1.xml" val="4235495152"/>
  <p:tag name="ppt/slideMasters/slideMaster1.xml" val="3984310689"/>
  <p:tag name="ppt/slideLayouts/slideLayout9.xml" val="2953376011"/>
  <p:tag name="ppt/slideLayouts/slideLayout10.xml" val="381933591"/>
  <p:tag name="ppt/notesSlides/notesSlide2.xml" val="2340290920"/>
  <p:tag name="ppt/slideLayouts/slideLayout11.xml" val="626047881"/>
  <p:tag name="ppt/notesSlides/notesSlide1.xml" val="334261933"/>
  <p:tag name="ppt/notesMasters/notesMaster1.xml" val="1592313460"/>
  <p:tag name="ppt/media/image1.gif" val="2054087613"/>
  <p:tag name="ppt/media/image8.png" val="1558193745"/>
  <p:tag name="ppt/media/image7.jpeg" val="2265161669"/>
  <p:tag name="ppt/media/image6.jpg" val="1774316057"/>
  <p:tag name="ppt/media/image5.png" val="1028738216"/>
  <p:tag name="ppt/media/image4.jpg" val="3360176216"/>
  <p:tag name="ppt/media/image3.png" val="352750026"/>
  <p:tag name="ppt/theme/theme2.xml" val="1159903380"/>
  <p:tag name="ppt/media/image9.jfif" val="762752873"/>
  <p:tag name="ppt/media/image11.jpeg" val="3143501097"/>
  <p:tag name="ppt/theme/theme1.xml" val="1159903380"/>
  <p:tag name="ppt/media/image10.png" val="593284968"/>
  <p:tag name="ppt/media/image16.gif" val="4147735668"/>
  <p:tag name="ppt/media/image14.jpeg" val="2425116501"/>
  <p:tag name="ppt/media/image12.jpeg" val="2300045673"/>
  <p:tag name="ppt/media/image15.jpeg" val="659963935"/>
  <p:tag name="ppt/media/image13.jpeg" val="4190106091"/>
  <p:tag name="ppt/media/image17.jpg" val="400840741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