
<file path=[Content_Types].xml><?xml version="1.0" encoding="utf-8"?>
<Types xmlns="http://schemas.openxmlformats.org/package/2006/content-types">
  <Default ContentType="application/xml" Extension="xml"/>
  <Default ContentType="image/png" Extension="png"/>
  <Default ContentType="image/jpeg" Extension="jpeg"/>
  <Default ContentType="audio/wav" Extension="wav"/>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slideMaster+xml" PartName="/ppt/slideMasters/slideMaster1.xml"/>
  <Override ContentType="application/vnd.openxmlformats-officedocument.presentationml.slideLayout+xml" PartName="/ppt/slideLayouts/slideLayout3.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slideLayout+xml" PartName="/ppt/slideLayouts/slideLayout11.xml"/>
  <Override ContentType="application/vnd.openxmlformats-officedocument.presentationml.slideLayout+xml" PartName="/ppt/slideLayouts/slideLayout2.xml"/>
  <Override ContentType="application/vnd.openxmlformats-officedocument.presentationml.slideLayout+xml" PartName="/ppt/slideLayouts/slideLayout10.xml"/>
  <Override ContentType="application/vnd.openxmlformats-officedocument.presentationml.slideLayout+xml" PartName="/ppt/slideLayouts/slideLayout1.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xml" PartName="/ppt/slides/slide4.xml"/>
  <Override ContentType="application/vnd.openxmlformats-officedocument.presentationml.slide+xml" PartName="/ppt/slides/slide18.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13.xml"/>
  <Override ContentType="application/vnd.openxmlformats-officedocument.presentationml.slide+xml" PartName="/ppt/slides/slide9.xml"/>
  <Override ContentType="application/vnd.openxmlformats-officedocument.presentationml.slide+xml" PartName="/ppt/slides/slide5.xml"/>
  <Override ContentType="application/vnd.openxmlformats-officedocument.presentationml.slide+xml" PartName="/ppt/slides/slide1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7.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16.xml"/>
  <Override ContentType="application/vnd.openxmlformats-officedocument.presentationml.slide+xml" PartName="/ppt/slides/slide6.xml"/>
  <Override ContentType="application/vnd.openxmlformats-officedocument.presentationml.slide+xml" PartName="/ppt/slides/slide14.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1.xml"/>
  <Override ContentType="application/vnd.openxmlformats-officedocument.theme+xml" PartName="/ppt/theme/theme1.xml"/>
  <Override ContentType="application/vnd.openxmlformats-officedocument.theme+xml" PartName="/ppt/theme/theme2.xml"/>
  <Override ContentType="application/vnd.openxmlformats-officedocument.presentationml.tags+xml" PartName="/ppt/tags/tag1.xml"/>
  <Override ContentType="application/vnd.openxmlformats-officedocument.presentationml.viewProps+xml" PartName="/ppt/viewProps1.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 id="263" r:id="rId13"/>
    <p:sldId id="264" r:id="rId14"/>
    <p:sldId id="265" r:id="rId15"/>
    <p:sldId id="266" r:id="rId16"/>
    <p:sldId id="267" r:id="rId17"/>
    <p:sldId id="268" r:id="rId18"/>
    <p:sldId id="269" r:id="rId19"/>
    <p:sldId id="270" r:id="rId20"/>
    <p:sldId id="271" r:id="rId21"/>
    <p:sldId id="272" r:id="rId22"/>
    <p:sldId id="273" r:id="rId23"/>
  </p:sldIdLst>
  <p:sldSz cy="6858000" cx="9144000"/>
  <p:notesSz cx="6858000" cy="9144000"/>
  <p:custDataLst>
    <p:tags r:id="rId24"/>
  </p:custDataLst>
  <p:defaultTextStyle>
    <a:defPPr lvl="0">
      <a:defRPr lang="en-US"/>
    </a:defPPr>
    <a:lvl1pPr defTabSz="914400" eaLnBrk="1" hangingPunct="1" latinLnBrk="0" lvl="0" marL="0" rtl="0" algn="l">
      <a:defRPr kern="1200" sz="1800">
        <a:solidFill>
          <a:schemeClr val="tx1"/>
        </a:solidFill>
        <a:latin typeface="+mn-lt"/>
        <a:ea typeface="+mn-ea"/>
        <a:cs typeface="+mn-cs"/>
      </a:defRPr>
    </a:lvl1pPr>
    <a:lvl2pPr defTabSz="914400" eaLnBrk="1" hangingPunct="1" latinLnBrk="0" lvl="1" marL="457200" rtl="0" algn="l">
      <a:defRPr kern="1200" sz="1800">
        <a:solidFill>
          <a:schemeClr val="tx1"/>
        </a:solidFill>
        <a:latin typeface="+mn-lt"/>
        <a:ea typeface="+mn-ea"/>
        <a:cs typeface="+mn-cs"/>
      </a:defRPr>
    </a:lvl2pPr>
    <a:lvl3pPr defTabSz="914400" eaLnBrk="1" hangingPunct="1" latinLnBrk="0" lvl="2" marL="914400" rtl="0" algn="l">
      <a:defRPr kern="1200" sz="1800">
        <a:solidFill>
          <a:schemeClr val="tx1"/>
        </a:solidFill>
        <a:latin typeface="+mn-lt"/>
        <a:ea typeface="+mn-ea"/>
        <a:cs typeface="+mn-cs"/>
      </a:defRPr>
    </a:lvl3pPr>
    <a:lvl4pPr defTabSz="914400" eaLnBrk="1" hangingPunct="1" latinLnBrk="0" lvl="3" marL="1371600" rtl="0" algn="l">
      <a:defRPr kern="1200" sz="1800">
        <a:solidFill>
          <a:schemeClr val="tx1"/>
        </a:solidFill>
        <a:latin typeface="+mn-lt"/>
        <a:ea typeface="+mn-ea"/>
        <a:cs typeface="+mn-cs"/>
      </a:defRPr>
    </a:lvl4pPr>
    <a:lvl5pPr defTabSz="914400" eaLnBrk="1" hangingPunct="1" latinLnBrk="0" lvl="4" marL="1828800" rtl="0" algn="l">
      <a:defRPr kern="1200" sz="1800">
        <a:solidFill>
          <a:schemeClr val="tx1"/>
        </a:solidFill>
        <a:latin typeface="+mn-lt"/>
        <a:ea typeface="+mn-ea"/>
        <a:cs typeface="+mn-cs"/>
      </a:defRPr>
    </a:lvl5pPr>
    <a:lvl6pPr defTabSz="914400" eaLnBrk="1" hangingPunct="1" latinLnBrk="0" lvl="5" marL="2286000" rtl="0" algn="l">
      <a:defRPr kern="1200" sz="1800">
        <a:solidFill>
          <a:schemeClr val="tx1"/>
        </a:solidFill>
        <a:latin typeface="+mn-lt"/>
        <a:ea typeface="+mn-ea"/>
        <a:cs typeface="+mn-cs"/>
      </a:defRPr>
    </a:lvl6pPr>
    <a:lvl7pPr defTabSz="914400" eaLnBrk="1" hangingPunct="1" latinLnBrk="0" lvl="6" marL="2743200" rtl="0" algn="l">
      <a:defRPr kern="1200" sz="1800">
        <a:solidFill>
          <a:schemeClr val="tx1"/>
        </a:solidFill>
        <a:latin typeface="+mn-lt"/>
        <a:ea typeface="+mn-ea"/>
        <a:cs typeface="+mn-cs"/>
      </a:defRPr>
    </a:lvl7pPr>
    <a:lvl8pPr defTabSz="914400" eaLnBrk="1" hangingPunct="1" latinLnBrk="0" lvl="7" marL="3200400" rtl="0" algn="l">
      <a:defRPr kern="1200" sz="1800">
        <a:solidFill>
          <a:schemeClr val="tx1"/>
        </a:solidFill>
        <a:latin typeface="+mn-lt"/>
        <a:ea typeface="+mn-ea"/>
        <a:cs typeface="+mn-cs"/>
      </a:defRPr>
    </a:lvl8pPr>
    <a:lvl9pPr defTabSz="914400" eaLnBrk="1" hangingPunct="1" latinLnBrk="0" lvl="8" marL="3657600" rtl="0" algn="l">
      <a:defRPr kern="1200" sz="1800">
        <a:solidFill>
          <a:schemeClr val="tx1"/>
        </a:solidFill>
        <a:latin typeface="+mn-lt"/>
        <a:ea typeface="+mn-ea"/>
        <a:cs typeface="+mn-cs"/>
      </a:defRPr>
    </a:lvl9pPr>
  </p:defaultTextStyle>
  <p:extLst>
    <p:ext uri="{EFAFB233-063F-42B5-8137-9DF3F51BA10A}">
      <p15:sldGuideLst>
        <p15:guide id="1" orient="horz" pos="2160">
          <p15:clr>
            <a:srgbClr val="000000"/>
          </p15:clr>
        </p15:guide>
        <p15:guide id="2" pos="2880">
          <p15:clr>
            <a:srgbClr val="000000"/>
          </p15:clr>
        </p15:guide>
      </p15:sldGuideLst>
    </p:ext>
  </p:extLst>
</p:presentation>
</file>

<file path=ppt/presProps1.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1.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20" Type="http://schemas.openxmlformats.org/officeDocument/2006/relationships/slide" Target="slides/slide15.xml"/><Relationship Id="rId11" Type="http://schemas.openxmlformats.org/officeDocument/2006/relationships/slide" Target="slides/slide6.xml"/><Relationship Id="rId22" Type="http://schemas.openxmlformats.org/officeDocument/2006/relationships/slide" Target="slides/slide17.xml"/><Relationship Id="rId10" Type="http://schemas.openxmlformats.org/officeDocument/2006/relationships/slide" Target="slides/slide5.xml"/><Relationship Id="rId21" Type="http://schemas.openxmlformats.org/officeDocument/2006/relationships/slide" Target="slides/slide16.xml"/><Relationship Id="rId13" Type="http://schemas.openxmlformats.org/officeDocument/2006/relationships/slide" Target="slides/slide8.xml"/><Relationship Id="rId24" Type="http://schemas.openxmlformats.org/officeDocument/2006/relationships/tags" Target="tags/tag1.xml"/><Relationship Id="rId12" Type="http://schemas.openxmlformats.org/officeDocument/2006/relationships/slide" Target="slides/slide7.xml"/><Relationship Id="rId23" Type="http://schemas.openxmlformats.org/officeDocument/2006/relationships/slide" Target="slides/slide18.xml"/><Relationship Id="rId1" Type="http://schemas.openxmlformats.org/officeDocument/2006/relationships/theme" Target="theme/theme1.xml"/><Relationship Id="rId2" Type="http://schemas.openxmlformats.org/officeDocument/2006/relationships/viewProps" Target="viewProps1.xml"/><Relationship Id="rId3" Type="http://schemas.openxmlformats.org/officeDocument/2006/relationships/presProps" Target="presProps1.xml"/><Relationship Id="rId4" Type="http://schemas.openxmlformats.org/officeDocument/2006/relationships/slideMaster" Target="slideMasters/slideMaster1.xml"/><Relationship Id="rId9" Type="http://schemas.openxmlformats.org/officeDocument/2006/relationships/slide" Target="slides/slide4.xml"/><Relationship Id="rId15" Type="http://schemas.openxmlformats.org/officeDocument/2006/relationships/slide" Target="slides/slide10.xml"/><Relationship Id="rId14" Type="http://schemas.openxmlformats.org/officeDocument/2006/relationships/slide" Target="slides/slide9.xml"/><Relationship Id="rId17" Type="http://schemas.openxmlformats.org/officeDocument/2006/relationships/slide" Target="slides/slide12.xml"/><Relationship Id="rId16" Type="http://schemas.openxmlformats.org/officeDocument/2006/relationships/slide" Target="slides/slide11.xml"/><Relationship Id="rId5" Type="http://schemas.openxmlformats.org/officeDocument/2006/relationships/notesMaster" Target="notesMasters/notesMaster1.xml"/><Relationship Id="rId19" Type="http://schemas.openxmlformats.org/officeDocument/2006/relationships/slide" Target="slides/slide14.xml"/><Relationship Id="rId6" Type="http://schemas.openxmlformats.org/officeDocument/2006/relationships/slide" Target="slides/slide1.xml"/><Relationship Id="rId18" Type="http://schemas.openxmlformats.org/officeDocument/2006/relationships/slide" Target="slides/slide13.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8EDF15E-5276-488A-B9A4-A4D3CA9C9A80}" type="datetimeFigureOut">
              <a:rPr lang="en-US" smtClean="0"/>
              <a:pPr/>
              <a:t>12/1/2020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A076E22-5294-4262-8106-64A955881D87}"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076E22-5294-4262-8106-64A955881D87}" type="slidenum">
              <a:rPr lang="en-US" smtClean="0"/>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8A076E22-5294-4262-8106-64A955881D87}" type="slidenum">
              <a:rPr lang="en-US" smtClean="0"/>
              <a:pPr/>
              <a:t>17</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64AC741E-A265-49B8-BF4E-CB65FECBE4BF}" type="datetimeFigureOut">
              <a:rPr lang="en-US" smtClean="0"/>
              <a:pPr/>
              <a:t>12/1/2020</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F648F206-58C2-4495-9ACC-2F9F6C97EF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AC741E-A265-49B8-BF4E-CB65FECBE4BF}"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AC741E-A265-49B8-BF4E-CB65FECBE4BF}"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64AC741E-A265-49B8-BF4E-CB65FECBE4BF}"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64AC741E-A265-49B8-BF4E-CB65FECBE4BF}" type="datetimeFigureOut">
              <a:rPr lang="en-US" smtClean="0"/>
              <a:pPr/>
              <a:t>12/1/2020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648F206-58C2-4495-9ACC-2F9F6C97EF06}"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AC741E-A265-49B8-BF4E-CB65FECBE4BF}"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64AC741E-A265-49B8-BF4E-CB65FECBE4BF}" type="datetimeFigureOut">
              <a:rPr lang="en-US" smtClean="0"/>
              <a:pPr/>
              <a:t>12/1/2020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64AC741E-A265-49B8-BF4E-CB65FECBE4BF}" type="datetimeFigureOut">
              <a:rPr lang="en-US" smtClean="0"/>
              <a:pPr/>
              <a:t>12/1/2020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AC741E-A265-49B8-BF4E-CB65FECBE4BF}" type="datetimeFigureOut">
              <a:rPr lang="en-US" smtClean="0"/>
              <a:pPr/>
              <a:t>12/1/2020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64AC741E-A265-49B8-BF4E-CB65FECBE4BF}"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648F206-58C2-4495-9ACC-2F9F6C97EF06}"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64AC741E-A265-49B8-BF4E-CB65FECBE4BF}" type="datetimeFigureOut">
              <a:rPr lang="en-US" smtClean="0"/>
              <a:pPr/>
              <a:t>12/1/2020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F648F206-58C2-4495-9ACC-2F9F6C97EF06}"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64AC741E-A265-49B8-BF4E-CB65FECBE4BF}" type="datetimeFigureOut">
              <a:rPr lang="en-US" smtClean="0"/>
              <a:pPr/>
              <a:t>12/1/2020</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F648F206-58C2-4495-9ACC-2F9F6C97EF06}"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audio" Target="../media/audio1.wav"/><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mailto:sirajulmrgc@gmail.com" TargetMode="External"/><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audio" Target="../media/audio2.wav"/><Relationship Id="rId1" Type="http://schemas.openxmlformats.org/officeDocument/2006/relationships/slideLayout" Target="../slideLayouts/slideLayout1.xml"/><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audio" Target="../media/audio1.wav"/><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8"/>
          <p:cNvSpPr/>
          <p:nvPr/>
        </p:nvSpPr>
        <p:spPr>
          <a:xfrm>
            <a:off x="1762488" y="973942"/>
            <a:ext cx="6162311" cy="923330"/>
          </a:xfrm>
          <a:prstGeom prst="rect">
            <a:avLst/>
          </a:prstGeom>
          <a:noFill/>
        </p:spPr>
        <p:txBody>
          <a:bodyPr wrap="square" lIns="91440" tIns="45720" rIns="91440" bIns="45720">
            <a:spAutoFit/>
          </a:bodyPr>
          <a:lstStyle/>
          <a:p>
            <a:pPr algn="ctr"/>
            <a:r>
              <a:rPr lang="en-US"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সবাইকে</a:t>
            </a:r>
            <a:r>
              <a:rPr lang="en-US" sz="5400" b="1" dirty="0"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 </a:t>
            </a:r>
            <a:r>
              <a:rPr lang="en-US" sz="5400" b="1" dirty="0" err="1" smtClean="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rPr>
              <a:t>স্বাগতম</a:t>
            </a:r>
            <a:endParaRPr lang="en-US" sz="5400" b="1" cap="none" spc="0" dirty="0">
              <a:ln w="31550" cmpd="sng">
                <a:gradFill>
                  <a:gsLst>
                    <a:gs pos="70000">
                      <a:schemeClr val="accent6">
                        <a:shade val="50000"/>
                        <a:satMod val="190000"/>
                      </a:schemeClr>
                    </a:gs>
                    <a:gs pos="0">
                      <a:schemeClr val="accent6">
                        <a:tint val="77000"/>
                        <a:satMod val="180000"/>
                      </a:schemeClr>
                    </a:gs>
                  </a:gsLst>
                  <a:lin ang="5400000"/>
                </a:gradFill>
                <a:prstDash val="solid"/>
              </a:ln>
              <a:solidFill>
                <a:schemeClr val="accent6">
                  <a:tint val="15000"/>
                  <a:satMod val="200000"/>
                </a:schemeClr>
              </a:solidFill>
              <a:effectLst>
                <a:outerShdw blurRad="50800" dist="40000" dir="5400000" algn="tl" rotWithShape="0">
                  <a:srgbClr val="000000">
                    <a:shade val="5000"/>
                    <a:satMod val="120000"/>
                    <a:alpha val="33000"/>
                  </a:srgbClr>
                </a:outerShdw>
              </a:effectLst>
            </a:endParaRPr>
          </a:p>
        </p:txBody>
      </p:sp>
      <p:pic>
        <p:nvPicPr>
          <p:cNvPr id="1026" name="Picture 2"/>
          <p:cNvPicPr>
            <a:picLocks noChangeAspect="1" noChangeArrowheads="1"/>
          </p:cNvPicPr>
          <p:nvPr/>
        </p:nvPicPr>
        <p:blipFill>
          <a:blip r:embed="rId4"/>
          <a:srcRect/>
          <a:stretch>
            <a:fillRect/>
          </a:stretch>
        </p:blipFill>
        <p:spPr bwMode="auto">
          <a:xfrm>
            <a:off x="762000" y="2362200"/>
            <a:ext cx="7620000" cy="3987800"/>
          </a:xfrm>
          <a:prstGeom prst="rect">
            <a:avLst/>
          </a:prstGeom>
          <a:noFill/>
          <a:ln w="9525">
            <a:noFill/>
            <a:miter lim="800000"/>
            <a:headEnd/>
            <a:tailEnd/>
          </a:ln>
          <a:effectLst/>
        </p:spPr>
      </p:pic>
    </p:spTree>
  </p:cSld>
  <p:clrMapOvr>
    <a:masterClrMapping/>
  </p:clrMapOvr>
  <p:transition spd="med">
    <p:wipe dir="r"/>
    <p:sndAc>
      <p:stSnd>
        <p:snd r:embed="rId3"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26"/>
                                        </p:tgtEl>
                                        <p:attrNameLst>
                                          <p:attrName>style.visibility</p:attrName>
                                        </p:attrNameLst>
                                      </p:cBhvr>
                                      <p:to>
                                        <p:strVal val="visible"/>
                                      </p:to>
                                    </p:set>
                                    <p:anim calcmode="lin" valueType="num">
                                      <p:cBhvr additive="base">
                                        <p:cTn id="7" dur="500" fill="hold"/>
                                        <p:tgtEl>
                                          <p:spTgt spid="1026"/>
                                        </p:tgtEl>
                                        <p:attrNameLst>
                                          <p:attrName>ppt_x</p:attrName>
                                        </p:attrNameLst>
                                      </p:cBhvr>
                                      <p:tavLst>
                                        <p:tav tm="0">
                                          <p:val>
                                            <p:strVal val="#ppt_x"/>
                                          </p:val>
                                        </p:tav>
                                        <p:tav tm="100000">
                                          <p:val>
                                            <p:strVal val="#ppt_x"/>
                                          </p:val>
                                        </p:tav>
                                      </p:tavLst>
                                    </p:anim>
                                    <p:anim calcmode="lin" valueType="num">
                                      <p:cBhvr additive="base">
                                        <p:cTn id="8"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457200" y="1143000"/>
            <a:ext cx="8229600" cy="3139321"/>
          </a:xfrm>
          <a:prstGeom prst="rect">
            <a:avLst/>
          </a:prstGeom>
        </p:spPr>
        <p:txBody>
          <a:bodyPr wrap="square">
            <a:spAutoFit/>
          </a:bodyPr>
          <a:lstStyle/>
          <a:p>
            <a:r>
              <a:rPr lang="as-IN" dirty="0" smtClean="0"/>
              <a:t>৫. আইয়ুব সরকারের আমলে অর্জিত প্রবৃদ্ধি পশ্চিম পাকিস্তানের কয়েকটি ধনাঢ্য পরিবারের নিয়ন্ত্রণে চলে যায় । ইলে ঐ তথাকথিত কয়েকটি পরিবারের হাতে বিপুল অর্থ ও সম্পদের সমাবেশ ঘটে ফলে পূর্ব পাকিস্তানে অর্থনৈতিক বৈষম্যের সাথে সাথে দরিদ্রতা বৃদ্ধি পায় । এর পটভূমিতে গণঅভুথান সূচিত হয়। </a:t>
            </a:r>
            <a:br>
              <a:rPr lang="as-IN" dirty="0" smtClean="0"/>
            </a:br>
            <a:r>
              <a:rPr lang="as-IN" dirty="0" smtClean="0"/>
              <a:t>৬. ছাত্র জনতার ১১ দফা এবং ছয়দফার ভিত্তিতে শিক্ষার সুযে</a:t>
            </a:r>
            <a:r>
              <a:rPr lang="en-US" dirty="0" smtClean="0"/>
              <a:t>া</a:t>
            </a:r>
            <a:r>
              <a:rPr lang="as-IN" dirty="0" smtClean="0"/>
              <a:t>গ বৃদ্ধি এবং স্বায়ত্তশাসনের দাবিতে গণঅ্যুথান ঘটিত হয় । ৭. বাঙালি জনমানুষ তার অস্তিত্ব টিকিয়ে রাখার জন্য গণঅভুথানে অংশগ্রহণ করে । </a:t>
            </a:r>
            <a:br>
              <a:rPr lang="as-IN" dirty="0" smtClean="0"/>
            </a:br>
            <a:r>
              <a:rPr lang="as-IN" dirty="0" smtClean="0"/>
              <a:t>৮. জরুরি আইন প্রত্যাহার এবং সংসদীয় গণতন্ত্র প্রতিষ্ঠার দাবিতে জনগণ ১৯৬৯ এর গণঅত্থানে শরিক হয় । </a:t>
            </a:r>
            <a:br>
              <a:rPr lang="as-IN" dirty="0" smtClean="0"/>
            </a:br>
            <a:r>
              <a:rPr lang="as-IN" dirty="0" smtClean="0"/>
              <a:t>৯. জাতীয়তাবাদী ও স্বাধিকার আন্দোলনের গতিকে ত্বরান্বিত করার জন্য জনগণ আন্দোলনে অংগ্রহণ করে ।</a:t>
            </a:r>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90600" y="1143001"/>
            <a:ext cx="7086600" cy="5355312"/>
          </a:xfrm>
          <a:prstGeom prst="rect">
            <a:avLst/>
          </a:prstGeom>
        </p:spPr>
        <p:txBody>
          <a:bodyPr wrap="square">
            <a:spAutoFit/>
          </a:bodyPr>
          <a:lstStyle/>
          <a:p>
            <a:r>
              <a:rPr lang="as-IN" dirty="0" smtClean="0"/>
              <a:t>ছয়দফা আন্দোলন যখন সারা দেশে প্রচারিত হচ্ছিল তখন ছাত্রলীগ , ছাত্র ইউনিয়নসহ য়েকটি ছাত্র সংগত নর সময়ে সর্বন ছাত্র সংগ্রাম কমিটি গঠিত হয় এই কমিটি ১১ দফা দাবি উত্থাপন করে যা অত্থানকে সফল করে ১১ দফা দাবির ভিত্তিতে ছাত্র সংগ্রাম কমিটি আন্দোলনের যে ছক তৈরি করেছিল তা নিম্নরূপ।</a:t>
            </a:r>
            <a:br>
              <a:rPr lang="as-IN" dirty="0" smtClean="0"/>
            </a:br>
            <a:r>
              <a:rPr lang="as-IN" b="1" dirty="0" smtClean="0">
                <a:solidFill>
                  <a:srgbClr val="FF0000"/>
                </a:solidFill>
              </a:rPr>
              <a:t>১৭ জানুয়ারি ১৯৬৯ </a:t>
            </a:r>
            <a:r>
              <a:rPr lang="as-IN" dirty="0" smtClean="0"/>
              <a:t>: এ দিনে ডাকসুর সহ সভাপতি তে</a:t>
            </a:r>
            <a:r>
              <a:rPr lang="en-US" dirty="0" smtClean="0"/>
              <a:t>া</a:t>
            </a:r>
            <a:r>
              <a:rPr lang="as-IN" dirty="0" smtClean="0"/>
              <a:t>ফায়েল আহমেদের নেতৃত্বে ঢাকা বিশ্ববিদ্যালয়ের বটত জনসভা ও শে</a:t>
            </a:r>
            <a:r>
              <a:rPr lang="en-US" dirty="0" smtClean="0"/>
              <a:t>া</a:t>
            </a:r>
            <a:r>
              <a:rPr lang="as-IN" dirty="0" smtClean="0"/>
              <a:t>ভাযাত্রার মাধ্যমে ১৪৪ ধারা ভঙ্গ করা হয় । এতে পুলিশ লাঠিচার্জ ও কাঁদুনে গ্যাস নিক্ষেপ করে । </a:t>
            </a:r>
            <a:br>
              <a:rPr lang="as-IN" dirty="0" smtClean="0"/>
            </a:br>
            <a:r>
              <a:rPr lang="as-IN" b="1" dirty="0" smtClean="0">
                <a:solidFill>
                  <a:srgbClr val="FF0000"/>
                </a:solidFill>
              </a:rPr>
              <a:t>১৮ জানুয়ারি ১৯৬৯ </a:t>
            </a:r>
            <a:r>
              <a:rPr lang="as-IN" dirty="0" smtClean="0"/>
              <a:t>: ঢাকায় ধর্মঘট ও ১৪৪ ধারা ভঙ্গ এবং পুলিশের সাথে সংঘর্ষে ২৫ জন আহত হয় । </a:t>
            </a:r>
            <a:br>
              <a:rPr lang="as-IN" dirty="0" smtClean="0"/>
            </a:br>
            <a:r>
              <a:rPr lang="as-IN" b="1" dirty="0" smtClean="0">
                <a:solidFill>
                  <a:srgbClr val="FF0000"/>
                </a:solidFill>
              </a:rPr>
              <a:t>২০ জানুয়ারি ১৯৬৯ </a:t>
            </a:r>
            <a:r>
              <a:rPr lang="as-IN" dirty="0" smtClean="0"/>
              <a:t>: রমনা এলাকায় বিক্ষুব্ধ জনতা ১৪৪ ধারা ভঙ্গ করে । ছাত্রনেতা আসাদুজ্জামানকে নৃশংসভাবে হত্যা করা হয় । এ হত্যার প্রতিবাদে ঢাকা বিশ্ববিদ্যালয়ের শিক্ষকরা নগ্ন পদে মিছিল করেন । একই দিনে রাজশাহসহ অন্যান্য শহরেও ধর্মঘট পালিত হয় । </a:t>
            </a:r>
            <a:br>
              <a:rPr lang="as-IN" dirty="0" smtClean="0"/>
            </a:br>
            <a:r>
              <a:rPr lang="as-IN" b="1" dirty="0" smtClean="0">
                <a:solidFill>
                  <a:srgbClr val="FF0000"/>
                </a:solidFill>
              </a:rPr>
              <a:t>২৪ জানুয়ারি ১৯৬৯ </a:t>
            </a:r>
            <a:r>
              <a:rPr lang="as-IN" dirty="0" smtClean="0"/>
              <a:t>: নারায়ণগঞ্জে পূর্ণ দিবস হরতাল পালিত হয় এবং ময়মনসিংহে পুলিশের গুলিতে ২ জন নিহত ও ২০ জন আহত হয় । </a:t>
            </a:r>
            <a:br>
              <a:rPr lang="as-IN" dirty="0" smtClean="0"/>
            </a:br>
            <a:r>
              <a:rPr lang="as-IN" b="1" dirty="0" smtClean="0">
                <a:solidFill>
                  <a:srgbClr val="FF0000"/>
                </a:solidFill>
              </a:rPr>
              <a:t>২৬ জানুয়ারি ১৯৬৯ </a:t>
            </a:r>
            <a:r>
              <a:rPr lang="as-IN" dirty="0" smtClean="0"/>
              <a:t>: এই দিনে ন্যাপ ( ওয়ালী ) সভাপতি অধ্যাপক মে</a:t>
            </a:r>
            <a:r>
              <a:rPr lang="en-US" dirty="0" smtClean="0"/>
              <a:t>া</a:t>
            </a:r>
            <a:r>
              <a:rPr lang="as-IN" dirty="0" smtClean="0"/>
              <a:t>জাফফর আহমদসহ অনেকেই গ্রেপ্তার হন ।</a:t>
            </a:r>
            <a:endParaRPr lang="en-US" dirty="0"/>
          </a:p>
        </p:txBody>
      </p:sp>
      <p:sp>
        <p:nvSpPr>
          <p:cNvPr id="4" name="TextBox 3"/>
          <p:cNvSpPr txBox="1"/>
          <p:nvPr/>
        </p:nvSpPr>
        <p:spPr>
          <a:xfrm>
            <a:off x="1676400" y="609600"/>
            <a:ext cx="5029200" cy="523220"/>
          </a:xfrm>
          <a:prstGeom prst="rect">
            <a:avLst/>
          </a:prstGeom>
          <a:noFill/>
        </p:spPr>
        <p:txBody>
          <a:bodyPr wrap="square" rtlCol="0">
            <a:spAutoFit/>
          </a:bodyPr>
          <a:lstStyle/>
          <a:p>
            <a:pPr algn="ctr"/>
            <a:r>
              <a:rPr lang="as-IN" sz="2800" b="1" dirty="0" smtClean="0"/>
              <a:t>গণঅভুত্থানের বিভিন্ন পর্যায়</a:t>
            </a:r>
            <a:endParaRPr lang="en-US" sz="2800" b="1"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1066800"/>
            <a:ext cx="8534400" cy="5016758"/>
          </a:xfrm>
          <a:prstGeom prst="rect">
            <a:avLst/>
          </a:prstGeom>
        </p:spPr>
        <p:txBody>
          <a:bodyPr wrap="square">
            <a:spAutoFit/>
          </a:bodyPr>
          <a:lstStyle/>
          <a:p>
            <a:r>
              <a:rPr lang="as-IN" sz="1600" b="1" dirty="0" smtClean="0">
                <a:solidFill>
                  <a:srgbClr val="FF0000"/>
                </a:solidFill>
              </a:rPr>
              <a:t>১ ফে</a:t>
            </a:r>
            <a:r>
              <a:rPr lang="en-US" sz="1600" b="1" dirty="0" err="1" smtClean="0">
                <a:solidFill>
                  <a:srgbClr val="FF0000"/>
                </a:solidFill>
              </a:rPr>
              <a:t>ব্রুয়ারি</a:t>
            </a:r>
            <a:r>
              <a:rPr lang="as-IN" sz="1600" b="1" dirty="0" smtClean="0">
                <a:solidFill>
                  <a:srgbClr val="FF0000"/>
                </a:solidFill>
              </a:rPr>
              <a:t> ১৯৬৯ </a:t>
            </a:r>
            <a:r>
              <a:rPr lang="as-IN" sz="1600" dirty="0" smtClean="0"/>
              <a:t>: এ দিন আইয়ুব খান গে</a:t>
            </a:r>
            <a:r>
              <a:rPr lang="en-US" sz="1600" dirty="0" err="1" smtClean="0"/>
              <a:t>াল</a:t>
            </a:r>
            <a:r>
              <a:rPr lang="as-IN" sz="1600" dirty="0" smtClean="0"/>
              <a:t>টেবিল বৈঠকের আহ্বান জানান এবং ইত্তেফাকের ওপর থেকে নিষেধাজ্ঞা প্রত্যাহার করেন । </a:t>
            </a:r>
            <a:br>
              <a:rPr lang="as-IN" sz="1600" dirty="0" smtClean="0"/>
            </a:br>
            <a:r>
              <a:rPr lang="as-IN" sz="1600" dirty="0" smtClean="0">
                <a:solidFill>
                  <a:srgbClr val="FF0000"/>
                </a:solidFill>
              </a:rPr>
              <a:t>৫ ফেব্রুয়ারি ১৯৬</a:t>
            </a:r>
            <a:r>
              <a:rPr lang="as-IN" sz="1600" dirty="0" smtClean="0"/>
              <a:t>৯ : ছাত্র সংগ্রাম পরিষদ প্রদেশব্যাপী ছাত্র ধর্মঘট আহ্বান করে । </a:t>
            </a:r>
            <a:br>
              <a:rPr lang="as-IN" sz="1600" dirty="0" smtClean="0"/>
            </a:br>
            <a:r>
              <a:rPr lang="as-IN" sz="1600" b="1" dirty="0" smtClean="0">
                <a:solidFill>
                  <a:srgbClr val="FF0000"/>
                </a:solidFill>
              </a:rPr>
              <a:t>১৫ ফেব্রুয়ারি ১৯৬৯ </a:t>
            </a:r>
            <a:r>
              <a:rPr lang="as-IN" sz="1600" dirty="0" smtClean="0"/>
              <a:t>: কুর্মিটোলা সেনানিবাসে সার্জেন্ট জহুরুল হককে নির্মমভাবে হত্যা করা হয়  </a:t>
            </a:r>
            <a:br>
              <a:rPr lang="as-IN" sz="1600" dirty="0" smtClean="0"/>
            </a:br>
            <a:r>
              <a:rPr lang="as-IN" sz="1600" b="1" dirty="0" smtClean="0">
                <a:solidFill>
                  <a:srgbClr val="FF0000"/>
                </a:solidFill>
              </a:rPr>
              <a:t>১৬ ফেব্রুয়ারি ১৯৬</a:t>
            </a:r>
            <a:r>
              <a:rPr lang="as-IN" sz="1600" dirty="0" smtClean="0"/>
              <a:t>৯ : পল্টন ময়দানে মওলানা ভাসানী এক জনসভায় ভাষণ দেন এবং এক দফার বাস্তবায়ন শেষ মুজিবের মুক্তির কঠিন শপথ ব্যক্ত করেন । </a:t>
            </a:r>
            <a:br>
              <a:rPr lang="as-IN" sz="1600" dirty="0" smtClean="0"/>
            </a:br>
            <a:r>
              <a:rPr lang="as-IN" sz="1600" b="1" dirty="0" smtClean="0">
                <a:solidFill>
                  <a:srgbClr val="FF0000"/>
                </a:solidFill>
              </a:rPr>
              <a:t>১৮ ফেব্রুয়ারি ১৯৬৯ :</a:t>
            </a:r>
            <a:r>
              <a:rPr lang="as-IN" sz="1600" dirty="0" smtClean="0"/>
              <a:t> রাজশাহী বিশ্ববিদ্যালয়ের প্রক্টর ড . শামসুজ্জোহাকে সেনাবাহিনী গুলি করে হত্যা করে । </a:t>
            </a:r>
            <a:br>
              <a:rPr lang="as-IN" sz="1600" dirty="0" smtClean="0"/>
            </a:br>
            <a:r>
              <a:rPr lang="as-IN" sz="1600" b="1" dirty="0" smtClean="0">
                <a:solidFill>
                  <a:srgbClr val="FF0000"/>
                </a:solidFill>
              </a:rPr>
              <a:t>২০ ফেব্রুয়ারি ১৯৬৯ </a:t>
            </a:r>
            <a:r>
              <a:rPr lang="as-IN" sz="1600" dirty="0" smtClean="0"/>
              <a:t>: এই দিন ঢাকা মিছিলের নগরীতে পরিণত হয় এবং সেদিনের স্লোগান ছিল একটাই “ জেলে তালা ভাঙবে শেখ মুজিবকে আনব । " এরই প্রেক্ষিতে পরদিন শেখ মুজিবকে মুক্তি দেওয়া হবে বলে ঘে</a:t>
            </a:r>
            <a:r>
              <a:rPr lang="en-US" sz="1600" dirty="0" smtClean="0"/>
              <a:t>া</a:t>
            </a:r>
            <a:r>
              <a:rPr lang="as-IN" sz="1600" dirty="0" smtClean="0"/>
              <a:t>ষণা করা হয় । </a:t>
            </a:r>
            <a:br>
              <a:rPr lang="as-IN" sz="1600" dirty="0" smtClean="0"/>
            </a:br>
            <a:r>
              <a:rPr lang="as-IN" sz="1600" b="1" dirty="0" smtClean="0">
                <a:solidFill>
                  <a:srgbClr val="FF0000"/>
                </a:solidFill>
              </a:rPr>
              <a:t>২১ ফেব্রুয়ারি ১৯৬৯ </a:t>
            </a:r>
            <a:r>
              <a:rPr lang="as-IN" sz="1600" dirty="0" smtClean="0"/>
              <a:t>: এই দিন আইয়ুব খান ঘে</a:t>
            </a:r>
            <a:r>
              <a:rPr lang="en-US" sz="1600" dirty="0" smtClean="0"/>
              <a:t>া</a:t>
            </a:r>
            <a:r>
              <a:rPr lang="as-IN" sz="1600" dirty="0" smtClean="0"/>
              <a:t>ষণা করেন যে , তিনি আর নির্বাচনে প্রতিদ্বন্দ্বিতা করবেন না । </a:t>
            </a:r>
            <a:br>
              <a:rPr lang="as-IN" sz="1600" dirty="0" smtClean="0"/>
            </a:br>
            <a:r>
              <a:rPr lang="as-IN" sz="1600" b="1" dirty="0" smtClean="0">
                <a:solidFill>
                  <a:srgbClr val="FF0000"/>
                </a:solidFill>
              </a:rPr>
              <a:t>২২ ফেব্রুয়ারি ১৯৬৯ </a:t>
            </a:r>
            <a:r>
              <a:rPr lang="as-IN" sz="1600" dirty="0" smtClean="0"/>
              <a:t>: বঙ্গবন্ধু শেখ মুজিবুর রহমানকে মুক্তি দেওয়া হয় এবং আগরতলা মামলা প্রত্যাহার করা হয়।</a:t>
            </a:r>
            <a:br>
              <a:rPr lang="as-IN" sz="1600" dirty="0" smtClean="0"/>
            </a:br>
            <a:r>
              <a:rPr lang="as-IN" sz="1600" b="1" dirty="0" smtClean="0">
                <a:solidFill>
                  <a:srgbClr val="FF0000"/>
                </a:solidFill>
              </a:rPr>
              <a:t>৪ মার্চ ১৯৬৯ </a:t>
            </a:r>
            <a:r>
              <a:rPr lang="as-IN" sz="1600" dirty="0" smtClean="0"/>
              <a:t>: এই দিনে পূর্ব পাকিস্তানে সর্বাহক হরতাল পালন করা হয় । </a:t>
            </a:r>
            <a:br>
              <a:rPr lang="as-IN" sz="1600" dirty="0" smtClean="0"/>
            </a:br>
            <a:r>
              <a:rPr lang="as-IN" sz="1600" b="1" dirty="0" smtClean="0">
                <a:solidFill>
                  <a:srgbClr val="FF0000"/>
                </a:solidFill>
              </a:rPr>
              <a:t>১০ মার্চ ১৯৬৯ </a:t>
            </a:r>
            <a:r>
              <a:rPr lang="as-IN" sz="1600" dirty="0" smtClean="0"/>
              <a:t>: রাওয়াল পিণ্ডিতে গে</a:t>
            </a:r>
            <a:r>
              <a:rPr lang="en-US" sz="1600" dirty="0" smtClean="0"/>
              <a:t>া</a:t>
            </a:r>
            <a:r>
              <a:rPr lang="as-IN" sz="1600" dirty="0" smtClean="0"/>
              <a:t>লটেবিল বৈঠক শুরু হয় । শেখ মুজিবুর রহমান ৬ দফা ও ১১ দফার কথা বলেন । </a:t>
            </a:r>
            <a:br>
              <a:rPr lang="as-IN" sz="1600" dirty="0" smtClean="0"/>
            </a:br>
            <a:r>
              <a:rPr lang="as-IN" sz="1600" b="1" dirty="0" smtClean="0">
                <a:solidFill>
                  <a:srgbClr val="FF0000"/>
                </a:solidFill>
              </a:rPr>
              <a:t>২৫ মার্চ ১৯৬৯</a:t>
            </a:r>
            <a:r>
              <a:rPr lang="as-IN" sz="1600" dirty="0" smtClean="0"/>
              <a:t> : এ দিন রাত ৮-১৫ মিনিটে আইয়ুব খান দেশের শাসন ভার সেনাবাহিনীর হাতে ছেড়ে দেন এই অর্ডারের কারণে আন্দোলনের তীব্রতা হ্রাস পায় ।</a:t>
            </a:r>
            <a:endParaRPr lang="en-US" sz="1600"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09600"/>
            <a:ext cx="8305800" cy="627888"/>
          </a:xfrm>
        </p:spPr>
        <p:txBody>
          <a:bodyPr>
            <a:normAutofit/>
          </a:bodyPr>
          <a:lstStyle/>
          <a:p>
            <a:pPr algn="ctr"/>
            <a:r>
              <a:rPr lang="as-IN" sz="2800" dirty="0" smtClean="0"/>
              <a:t>১৯</a:t>
            </a:r>
            <a:r>
              <a:rPr lang="en-US" sz="2800" dirty="0" smtClean="0"/>
              <a:t>৬</a:t>
            </a:r>
            <a:r>
              <a:rPr lang="as-IN" sz="2800" dirty="0" smtClean="0"/>
              <a:t>৯ সালের গণঅত্যুত্থানের ফলাফল ও তাৎপর্যঃ</a:t>
            </a:r>
            <a:endParaRPr lang="en-US" sz="2800" dirty="0"/>
          </a:p>
        </p:txBody>
      </p:sp>
      <p:sp>
        <p:nvSpPr>
          <p:cNvPr id="1026" name="AutoShape 2" descr="Displaying Photo note"/>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5" name="Rectangle 4"/>
          <p:cNvSpPr/>
          <p:nvPr/>
        </p:nvSpPr>
        <p:spPr>
          <a:xfrm>
            <a:off x="914400" y="1443841"/>
            <a:ext cx="7543800" cy="4524315"/>
          </a:xfrm>
          <a:prstGeom prst="rect">
            <a:avLst/>
          </a:prstGeom>
        </p:spPr>
        <p:txBody>
          <a:bodyPr wrap="square">
            <a:spAutoFit/>
          </a:bodyPr>
          <a:lstStyle/>
          <a:p>
            <a:r>
              <a:rPr lang="as-IN" dirty="0" smtClean="0"/>
              <a:t>১৯৪৭ সালে দেশ বিভাগের পর থেকে ১৯৭১ সাল পর্যন্ত ১০ বছরেথ যুক্ত পাকিস্তানের রাজনৈতিক ইতিহাসে যত " টেছে তার মধ্যে ১৯৯৯ সালের গণজাগান ' একটি ঐতিহাসিক ও তাৎপর্যপূর্ণ ঘটনা । এ অখানে আর সেথ মধ্য দিয়ে পূর্ব বাংলার গণমানুষের বিজয় অর্জিত হয় । এ বিজয় এটা প্রমাণ করে যে পূর্ব বাংলার মা পাকিস্বাণিদের শাসন - শে</a:t>
            </a:r>
            <a:r>
              <a:rPr lang="en-US" dirty="0" smtClean="0"/>
              <a:t>া</a:t>
            </a:r>
            <a:r>
              <a:rPr lang="as-IN" dirty="0" smtClean="0"/>
              <a:t>ষণ থেকে মুক্তি চায় । এ আন্দোলনের বিশেষ ফলাফল ও তাৎপর্য ছিল </a:t>
            </a:r>
            <a:r>
              <a:rPr lang="as-IN" b="1" dirty="0" smtClean="0">
                <a:solidFill>
                  <a:srgbClr val="FF0000"/>
                </a:solidFill>
              </a:rPr>
              <a:t/>
            </a:r>
            <a:br>
              <a:rPr lang="as-IN" b="1" dirty="0" smtClean="0">
                <a:solidFill>
                  <a:srgbClr val="FF0000"/>
                </a:solidFill>
              </a:rPr>
            </a:br>
            <a:r>
              <a:rPr lang="as-IN" b="1" dirty="0" smtClean="0">
                <a:solidFill>
                  <a:srgbClr val="FF0000"/>
                </a:solidFill>
              </a:rPr>
              <a:t>( ক ) বাক্সবন্দিদের মুক্তি ও আগরতলা মামলা প্রত্যাহার</a:t>
            </a:r>
            <a:r>
              <a:rPr lang="en-US" b="1" dirty="0" smtClean="0">
                <a:solidFill>
                  <a:srgbClr val="FF0000"/>
                </a:solidFill>
              </a:rPr>
              <a:t>ঃ</a:t>
            </a:r>
            <a:r>
              <a:rPr lang="as-IN" dirty="0" smtClean="0"/>
              <a:t> ১৯৪৯ - এর গণঅত্যুথানে গুরুত্বপূর্ণ ভুমিকা রেখেছিল সর্বদলীয় মাত্র সাম কমিটি ( </a:t>
            </a:r>
            <a:r>
              <a:rPr lang="en-US" dirty="0" smtClean="0"/>
              <a:t>Student Action </a:t>
            </a:r>
            <a:r>
              <a:rPr lang="en-US" dirty="0" err="1" smtClean="0"/>
              <a:t>Countinice</a:t>
            </a:r>
            <a:r>
              <a:rPr lang="en-US" dirty="0" smtClean="0"/>
              <a:t> : SAC ) </a:t>
            </a:r>
            <a:r>
              <a:rPr lang="as-IN" dirty="0" smtClean="0"/>
              <a:t>এবং গণতান্ত্রিক সংগ্রাম কমিটি ( </a:t>
            </a:r>
            <a:r>
              <a:rPr lang="en-US" dirty="0" smtClean="0"/>
              <a:t>Democratic Action </a:t>
            </a:r>
            <a:r>
              <a:rPr lang="en-US" dirty="0" err="1" smtClean="0"/>
              <a:t>Countinice</a:t>
            </a:r>
            <a:r>
              <a:rPr lang="en-US" dirty="0" smtClean="0"/>
              <a:t> : DAC) । SAC </a:t>
            </a:r>
            <a:r>
              <a:rPr lang="as-IN" dirty="0" smtClean="0"/>
              <a:t>এর ১১ দফা এবং </a:t>
            </a:r>
            <a:r>
              <a:rPr lang="en-US" dirty="0" smtClean="0"/>
              <a:t>DAC </a:t>
            </a:r>
            <a:r>
              <a:rPr lang="as-IN" dirty="0" smtClean="0"/>
              <a:t>এর ৮ দফার ভিত্তিতে গণঅত্যুথান পরিচালিত হয় । ১১ দফা ও </a:t>
            </a:r>
            <a:r>
              <a:rPr lang="en-US" dirty="0" smtClean="0"/>
              <a:t>W </a:t>
            </a:r>
            <a:r>
              <a:rPr lang="as-IN" dirty="0" smtClean="0"/>
              <a:t>লর অন্যতম দাবি ছিল সকল রাজবন্দিদের মুক্তি ও আগরতলা মামলা প্রত্যাজ্যর । এছাড়া সভা - সমাবেশে , নিষ্ঠিত এখানে মানুষের দাবি ছিল এটা । সুতরাং গণঅচ্যুত্থানের প্রবল জনদাবির মুখে সরকার বাধ্য হয়ে ১৯৬৯ সালের ২৯ শে ফেব্রুয়ারি আগরতলা মামলা প্রত্যাহার করে বঙ্গবন্ধুসহ সকল রাজবন্দিদের নিঃশর্ত মুক্তি দেয় ।</a:t>
            </a:r>
            <a:r>
              <a:rPr lang="as-IN" b="1" dirty="0" smtClean="0"/>
              <a:t>  </a:t>
            </a:r>
            <a:endParaRPr lang="en-US"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914400" y="671691"/>
            <a:ext cx="7239000" cy="5909310"/>
          </a:xfrm>
          <a:prstGeom prst="rect">
            <a:avLst/>
          </a:prstGeom>
        </p:spPr>
        <p:txBody>
          <a:bodyPr wrap="square">
            <a:spAutoFit/>
          </a:bodyPr>
          <a:lstStyle/>
          <a:p>
            <a:r>
              <a:rPr lang="as-IN" b="1" dirty="0" smtClean="0">
                <a:solidFill>
                  <a:srgbClr val="FF0000"/>
                </a:solidFill>
              </a:rPr>
              <a:t>( খ ) গে</a:t>
            </a:r>
            <a:r>
              <a:rPr lang="en-US" b="1" dirty="0" smtClean="0">
                <a:solidFill>
                  <a:srgbClr val="FF0000"/>
                </a:solidFill>
              </a:rPr>
              <a:t>া</a:t>
            </a:r>
            <a:r>
              <a:rPr lang="as-IN" b="1" dirty="0" smtClean="0">
                <a:solidFill>
                  <a:srgbClr val="FF0000"/>
                </a:solidFill>
              </a:rPr>
              <a:t>লটেবিল বৈঠকের আহবান</a:t>
            </a:r>
            <a:r>
              <a:rPr lang="en-US" b="1" dirty="0" smtClean="0">
                <a:solidFill>
                  <a:srgbClr val="FF0000"/>
                </a:solidFill>
              </a:rPr>
              <a:t>ঃ </a:t>
            </a:r>
            <a:r>
              <a:rPr lang="as-IN" dirty="0" smtClean="0"/>
              <a:t>গণঅভ্যুত্থানের চাপে পড়ে আইয়ুব খান ১৭ ই ফেব্রঙ্কারি রাগআলপিন্ডিতে গে</a:t>
            </a:r>
            <a:r>
              <a:rPr lang="en-US" dirty="0" smtClean="0"/>
              <a:t>া</a:t>
            </a:r>
            <a:r>
              <a:rPr lang="as-IN" dirty="0" smtClean="0"/>
              <a:t>লটেবিল বৈঠকের ঘে</a:t>
            </a:r>
            <a:r>
              <a:rPr lang="en-US" dirty="0" smtClean="0"/>
              <a:t>া</a:t>
            </a:r>
            <a:r>
              <a:rPr lang="as-IN" dirty="0" smtClean="0"/>
              <a:t>ষণা দেন । কিন্তু তখনও শেখ মুজিবুর রহমান এর নিঃশর্ত মুক্তি ও আগরতলা মামলা প্রত্যাহার না করায় বৈঠক অফিক হয়নি । অবশ্য ২২ শে ফেবাকি কাজঙ্গিদে মুক্তির পর ২৬ শে ফেব্রুয়াবি উক্ত গে</a:t>
            </a:r>
            <a:r>
              <a:rPr lang="en-US" dirty="0" smtClean="0"/>
              <a:t>া</a:t>
            </a:r>
            <a:r>
              <a:rPr lang="as-IN" dirty="0" smtClean="0"/>
              <a:t>লটেবিল বৈঠক অনুষ্ঠিত হয় । সরকার মূলত গণআন্দোলনে নতি স্বীকার করে গে</a:t>
            </a:r>
            <a:r>
              <a:rPr lang="en-US" dirty="0" smtClean="0"/>
              <a:t>া</a:t>
            </a:r>
            <a:r>
              <a:rPr lang="as-IN" dirty="0" smtClean="0"/>
              <a:t>লটেবিল বৈঠকের আয়ে</a:t>
            </a:r>
            <a:r>
              <a:rPr lang="en-US" dirty="0" smtClean="0"/>
              <a:t>া</a:t>
            </a:r>
            <a:r>
              <a:rPr lang="as-IN" dirty="0" smtClean="0"/>
              <a:t>জন করতে বাধ্য হয় । </a:t>
            </a:r>
            <a:br>
              <a:rPr lang="as-IN" dirty="0" smtClean="0"/>
            </a:br>
            <a:r>
              <a:rPr lang="as-IN" b="1" dirty="0" smtClean="0">
                <a:solidFill>
                  <a:srgbClr val="FF0000"/>
                </a:solidFill>
              </a:rPr>
              <a:t>( গ ) আইয়ুব ও মে</a:t>
            </a:r>
            <a:r>
              <a:rPr lang="en-US" b="1" dirty="0" smtClean="0">
                <a:solidFill>
                  <a:srgbClr val="FF0000"/>
                </a:solidFill>
              </a:rPr>
              <a:t>া</a:t>
            </a:r>
            <a:r>
              <a:rPr lang="as-IN" b="1" dirty="0" smtClean="0">
                <a:solidFill>
                  <a:srgbClr val="FF0000"/>
                </a:solidFill>
              </a:rPr>
              <a:t>নায়</a:t>
            </a:r>
            <a:r>
              <a:rPr lang="en-US" b="1" dirty="0" smtClean="0">
                <a:solidFill>
                  <a:srgbClr val="FF0000"/>
                </a:solidFill>
              </a:rPr>
              <a:t>ে</a:t>
            </a:r>
            <a:r>
              <a:rPr lang="as-IN" b="1" dirty="0" smtClean="0">
                <a:solidFill>
                  <a:srgbClr val="FF0000"/>
                </a:solidFill>
              </a:rPr>
              <a:t>মের পতন</a:t>
            </a:r>
            <a:r>
              <a:rPr lang="en-US" b="1" dirty="0" smtClean="0">
                <a:solidFill>
                  <a:srgbClr val="FF0000"/>
                </a:solidFill>
              </a:rPr>
              <a:t>ঃ</a:t>
            </a:r>
            <a:r>
              <a:rPr lang="as-IN" dirty="0" smtClean="0"/>
              <a:t> ১৯৯৯ সালে গণঅভুথানের ফলে স্বৈরাচারী আইয়ুব খানের পতন ঘটে । ১৯৫৮ সাইল এক আকাশের মধ্য দিয়ে আইয়ুব খান জাখ করে পাকিস্থানের ক্ষমতা গ্রহণ করেন এবং মে</a:t>
            </a:r>
            <a:r>
              <a:rPr lang="en-US" dirty="0" smtClean="0"/>
              <a:t>া</a:t>
            </a:r>
            <a:r>
              <a:rPr lang="as-IN" dirty="0" smtClean="0"/>
              <a:t>নায়</a:t>
            </a:r>
            <a:r>
              <a:rPr lang="en-US" dirty="0" smtClean="0"/>
              <a:t>ে</a:t>
            </a:r>
            <a:r>
              <a:rPr lang="as-IN" dirty="0" smtClean="0"/>
              <a:t>ম</a:t>
            </a:r>
            <a:r>
              <a:rPr lang="en-US" dirty="0" smtClean="0"/>
              <a:t> </a:t>
            </a:r>
            <a:r>
              <a:rPr lang="as-IN" dirty="0" smtClean="0"/>
              <a:t>খান পুৰ পাকিস্তানের প্রাদেশিক গভর্ণবের পল গ্রহণ করেন । গণআন্দোলনের মুখে ১৯৬৯ সালের ২০ শে মার্চ বাংলার দ্বিতীয় মীর জাফর নামে খ্যাত মেশায়েম খান অপলারি হয় । ২৫ শে মার্চ আইয়ুব খানা পাণ্ড্যান্স করত নাথ হন । </a:t>
            </a:r>
            <a:br>
              <a:rPr lang="as-IN" dirty="0" smtClean="0"/>
            </a:br>
            <a:r>
              <a:rPr lang="as-IN" b="1" dirty="0" smtClean="0">
                <a:solidFill>
                  <a:srgbClr val="FF0000"/>
                </a:solidFill>
              </a:rPr>
              <a:t>( ঘ) স্বৈরাচার বিৰোধী মনে</a:t>
            </a:r>
            <a:r>
              <a:rPr lang="en-US" b="1" dirty="0" smtClean="0">
                <a:solidFill>
                  <a:srgbClr val="FF0000"/>
                </a:solidFill>
              </a:rPr>
              <a:t>া</a:t>
            </a:r>
            <a:r>
              <a:rPr lang="as-IN" b="1" dirty="0" smtClean="0">
                <a:solidFill>
                  <a:srgbClr val="FF0000"/>
                </a:solidFill>
              </a:rPr>
              <a:t>ভাব সৃষ্টিঃ </a:t>
            </a:r>
            <a:r>
              <a:rPr lang="as-IN" dirty="0" smtClean="0"/>
              <a:t>১৯৯৯ সালে গণঅভুথানের মধ্য দিয়ে জন</a:t>
            </a:r>
            <a:r>
              <a:rPr lang="en-US" dirty="0" err="1" smtClean="0"/>
              <a:t>সাধারনে</a:t>
            </a:r>
            <a:r>
              <a:rPr lang="as-IN" dirty="0" smtClean="0"/>
              <a:t>র মাঝে স্বৈরাচার বিরোধী আন্দোলন জাগ্রত হয় । জেনারেল আইয়ুব খান একজন স্বৈরাচারী শাসক হলেও এখন লিকে তার বিরুদ্ধে তেমন কোনো আন্দোলন দানা বাঁধতে পারেনি । আইয়ুব খান কা কঠোরভাবে দমন করতে পেরেগিলেন কি উনসওকে স্বৈরাচারের বিরুদ্ধে যে গণঅভুত্থানের জোয়ার সৃষ্টি হয়েছিল সে জোয়ারে আয়ুব - মে</a:t>
            </a:r>
            <a:r>
              <a:rPr lang="en-US" dirty="0" smtClean="0"/>
              <a:t>া</a:t>
            </a:r>
            <a:r>
              <a:rPr lang="as-IN" dirty="0" smtClean="0"/>
              <a:t>নায়েমের গ</a:t>
            </a:r>
            <a:r>
              <a:rPr lang="en-US" dirty="0" err="1" smtClean="0"/>
              <a:t>দি</a:t>
            </a:r>
            <a:r>
              <a:rPr lang="as-IN" dirty="0" smtClean="0"/>
              <a:t> </a:t>
            </a:r>
            <a:r>
              <a:rPr lang="en-US" dirty="0" err="1" smtClean="0"/>
              <a:t>ভেসে</a:t>
            </a:r>
            <a:r>
              <a:rPr lang="as-IN" dirty="0" smtClean="0"/>
              <a:t> যায় ।</a:t>
            </a:r>
            <a:endParaRPr lang="en-US" b="1"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88" name="Shape 16388"/>
        <p:cNvGrpSpPr/>
        <p:nvPr/>
      </p:nvGrpSpPr>
      <p:grpSpPr>
        <a:xfrm>
          <a:off x="0" y="0"/>
          <a:ext cx="0" cy="0"/>
          <a:chOff x="0" y="0"/>
          <a:chExt cx="0" cy="0"/>
        </a:xfrm>
      </p:grpSpPr>
      <p:sp>
        <p:nvSpPr>
          <p:cNvPr id="16389" name="Google Shape;16389;p1"/>
          <p:cNvSpPr/>
          <p:nvPr/>
        </p:nvSpPr>
        <p:spPr>
          <a:xfrm>
            <a:off x="1143000" y="1371600"/>
            <a:ext cx="7467600" cy="53553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as-IN" sz="1800">
                <a:solidFill>
                  <a:srgbClr val="FF0000"/>
                </a:solidFill>
                <a:latin typeface="Constantia"/>
                <a:ea typeface="Constantia"/>
                <a:cs typeface="Constantia"/>
                <a:sym typeface="Constantia"/>
              </a:rPr>
              <a:t>( ঙ) অবিসংবাদিত নেতা হিসেবে শেখ মুজিবুর রহমানের আত্মপরিচিতিঃ</a:t>
            </a:r>
            <a:r>
              <a:rPr lang="as-IN" sz="1800">
                <a:solidFill>
                  <a:schemeClr val="dk1"/>
                </a:solidFill>
                <a:latin typeface="Constantia"/>
                <a:ea typeface="Constantia"/>
                <a:cs typeface="Constantia"/>
                <a:sym typeface="Constantia"/>
              </a:rPr>
              <a:t> ১৯৬৬ সালে ৬ দফা ঘোষণার মাধ্যমে শেখ মুজিবুর রহমান গণমানুষের নেতা হয়ে উঠেছিলেন । ইশগুরের গণঅভুথানের মধ্য দিয়ে তিনি অবিসংবাদিত নেতায় পরিণত হন । এ মান্দালনে এটা প্রমাণিত হয় যে শেখ মুজিবুর রহমান গণমানুষের কত প্রিয় নেয় এবং এর প্রমাণ হয় । যে তাঁর বিরুদ্ধে দায়েরকৃত আগরতলা একটি বড়খয় মামলা । গণঅভু্যত্থানের অন্যতম একটি দাবি ছিল শেখ মুজিবুর কমানের নিঃশর্ত মুক্তি , তিনি এবং অন্যান্য রাজবন্দিরা ২৯ শে ফেব্রুয়ারি নিঃশর্ত মুক্তি লাভ করেন । ২৩ শে ফেব্রুয়ারি হায় সং tr ম কমিটির ( SAC ) উদ্যোগে শেখ মুজিবুর রহমানকে গণসংবর্ধনা দেওয়া হয় । এ দিন প্রায় ১০ লক্ষ লােকের উপস্থিতিতে জাকসুর তৎকালীন ভিপি তােফায়েল আহমদ শেখ মুজিবুর রহমানকে বঙ্গবন্ধু ' ( বাংলার বন্ধু ) উপাধিতে ভূষিত কবেন । এভাবে শেখ মুজিবুর রহমান হয়ে ওঠেন বঙ্গবন্ধু ও গণমানুষের অবিসংবাদিত নেতা । </a:t>
            </a:r>
            <a:br>
              <a:rPr lang="as-IN" sz="1800">
                <a:solidFill>
                  <a:schemeClr val="dk1"/>
                </a:solidFill>
                <a:latin typeface="Constantia"/>
                <a:ea typeface="Constantia"/>
                <a:cs typeface="Constantia"/>
                <a:sym typeface="Constantia"/>
              </a:rPr>
            </a:br>
            <a:r>
              <a:rPr b="1" lang="as-IN" sz="1800">
                <a:solidFill>
                  <a:srgbClr val="FF0000"/>
                </a:solidFill>
                <a:latin typeface="Constantia"/>
                <a:ea typeface="Constantia"/>
                <a:cs typeface="Constantia"/>
                <a:sym typeface="Constantia"/>
              </a:rPr>
              <a:t>( চ ) বাঙালি জাতীয়তাবাদের দৃঢ়করণ ও একাৰদ্ধকরণ : </a:t>
            </a:r>
            <a:r>
              <a:rPr lang="as-IN" sz="1800">
                <a:solidFill>
                  <a:schemeClr val="dk1"/>
                </a:solidFill>
                <a:latin typeface="Constantia"/>
                <a:ea typeface="Constantia"/>
                <a:cs typeface="Constantia"/>
                <a:sym typeface="Constantia"/>
              </a:rPr>
              <a:t>বাঙালি জাতীয়তাবাদ ও স্বতন্ত্র জাতিসত্তার প্রথম পুর হয়েছিল ভাষা আন্দোলনের মাধ্যমে । ভাষা আন্দোলনের পর থেকে বিভিন্ন আন্দোলন ও সংগ্রামের মাধ্যমে এ জাতীয়তাবাদ আস্তে আস্তে বিস্তার লাভ করতে থাকে । ১৯৬৯ সালে গণঅভূত্থান জাতীয়তাবাদ জাগ্রতর একটি ফল মাইলফলক । এ অ্যুত্থানের মাধ্যমে বাঙালি জাতি ঐক্যবদ্ধ হয়ে চূড়ান্ত লক্ষ্যে এগিয়ে যায়।</a:t>
            </a:r>
            <a:endParaRPr sz="1800">
              <a:solidFill>
                <a:schemeClr val="dk1"/>
              </a:solidFill>
              <a:latin typeface="Constantia"/>
              <a:ea typeface="Constantia"/>
              <a:cs typeface="Constantia"/>
              <a:sym typeface="Constantia"/>
            </a:endParaRPr>
          </a:p>
        </p:txBody>
      </p:sp>
    </p:spTree>
  </p:cSld>
  <p:clrMapOvr>
    <a:masterClrMapping/>
  </p:clrMapOvr>
</p:sld>
</file>

<file path=ppt/slides/slide1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90" name="Shape 16390"/>
        <p:cNvGrpSpPr/>
        <p:nvPr/>
      </p:nvGrpSpPr>
      <p:grpSpPr>
        <a:xfrm>
          <a:off x="0" y="0"/>
          <a:ext cx="0" cy="0"/>
          <a:chOff x="0" y="0"/>
          <a:chExt cx="0" cy="0"/>
        </a:xfrm>
      </p:grpSpPr>
      <p:sp>
        <p:nvSpPr>
          <p:cNvPr id="16391" name="Google Shape;16391;p2"/>
          <p:cNvSpPr/>
          <p:nvPr/>
        </p:nvSpPr>
        <p:spPr>
          <a:xfrm>
            <a:off x="914400" y="1676400"/>
            <a:ext cx="7620000" cy="4247400"/>
          </a:xfrm>
          <a:prstGeom prst="rect">
            <a:avLst/>
          </a:prstGeom>
          <a:noFill/>
          <a:ln>
            <a:noFill/>
          </a:ln>
        </p:spPr>
        <p:txBody>
          <a:bodyPr anchorCtr="0" anchor="t" bIns="45700" lIns="91425" spcFirstLastPara="1" rIns="91425" wrap="square" tIns="45700">
            <a:spAutoFit/>
          </a:bodyPr>
          <a:lstStyle/>
          <a:p>
            <a:pPr indent="0" lvl="0" marL="0" marR="0" rtl="0" algn="l">
              <a:spcBef>
                <a:spcPts val="0"/>
              </a:spcBef>
              <a:spcAft>
                <a:spcPts val="0"/>
              </a:spcAft>
              <a:buNone/>
            </a:pPr>
            <a:r>
              <a:rPr b="1" lang="as-IN" sz="1800">
                <a:solidFill>
                  <a:srgbClr val="FF0000"/>
                </a:solidFill>
                <a:latin typeface="Constantia"/>
                <a:ea typeface="Constantia"/>
                <a:cs typeface="Constantia"/>
                <a:sym typeface="Constantia"/>
              </a:rPr>
              <a:t>( ছ ) ১৯৭০ সালের নির্বাচনে আওয়ামী লীগের জয় । </a:t>
            </a:r>
            <a:r>
              <a:rPr lang="as-IN" sz="1800">
                <a:solidFill>
                  <a:schemeClr val="dk1"/>
                </a:solidFill>
                <a:latin typeface="Constantia"/>
                <a:ea typeface="Constantia"/>
                <a:cs typeface="Constantia"/>
                <a:sym typeface="Constantia"/>
              </a:rPr>
              <a:t>১৯১৯ সালের গণঅত্যুত্থানের মাধ্যমে যে জাতীয়তাবাল অ A হয়েছিল তার প্রভাবেই ১৯৭০ সালে সাধারণ নির্বাচনে আওয়ামী লীগ নিরঙ্কুশ বিজয় লাভ করে ।</a:t>
            </a:r>
            <a:br>
              <a:rPr lang="as-IN" sz="1800">
                <a:solidFill>
                  <a:schemeClr val="dk1"/>
                </a:solidFill>
                <a:latin typeface="Constantia"/>
                <a:ea typeface="Constantia"/>
                <a:cs typeface="Constantia"/>
                <a:sym typeface="Constantia"/>
              </a:rPr>
            </a:br>
            <a:br>
              <a:rPr lang="as-IN" sz="1800">
                <a:solidFill>
                  <a:schemeClr val="dk1"/>
                </a:solidFill>
                <a:latin typeface="Constantia"/>
                <a:ea typeface="Constantia"/>
                <a:cs typeface="Constantia"/>
                <a:sym typeface="Constantia"/>
              </a:rPr>
            </a:br>
            <a:r>
              <a:rPr b="1" lang="as-IN" sz="1800">
                <a:solidFill>
                  <a:srgbClr val="FF0000"/>
                </a:solidFill>
                <a:latin typeface="Constantia"/>
                <a:ea typeface="Constantia"/>
                <a:cs typeface="Constantia"/>
                <a:sym typeface="Constantia"/>
              </a:rPr>
              <a:t>(জ)স্বাধীনতার ক্ষেত্র প্রস্তুত :</a:t>
            </a:r>
            <a:r>
              <a:rPr lang="as-IN" sz="1800">
                <a:solidFill>
                  <a:schemeClr val="dk1"/>
                </a:solidFill>
                <a:latin typeface="Constantia"/>
                <a:ea typeface="Constantia"/>
                <a:cs typeface="Constantia"/>
                <a:sym typeface="Constantia"/>
              </a:rPr>
              <a:t> ১৯৬৯ সালের গণঅভ্যুত্থান ছিল ১৯৭১ সালের বাংলাদেশের স্বাধীনতা সংগ্রামের পূর্ব এতি । এ আন্দোলনের ফলে পাকিস্তানি শাসকগােষ্ঠীর মুখােশ উন্মোচিত হয় । গণঅভ্যুত্থানের প্রত্যক্ষ পরিণতি হিসেবে আইয়ুব খানের পতন হয় । আইয়ুব খানের এ পতন বাংলাদেশি স্বায়ত্তশাসন আন্দোলনে অত্যন্ত তাৎপর্যবহ । গণঅভ্যুত্থানের প্রভাবেই সত্তর - এর নির্বাচনে আওয়ামী লীগ জয় লাভ করে । বাঙালিদের হাতে ক্ষমতা যাতে হস্তান্তর করতে না হয় সেজন্য ১৯৭১ সালের ২৫ শে মার্চ ইতিহাসের জঘন্যতম গণহত্যা চালায় পাকিস্তানি সেনাবাহিনী । বাঙালিরা ঝাঁপিয়ে পড়ে চূড়ান্ত স্বাধীনতা সংগ্রামে । অর্জন করে হাজার বছরের লালিত স্বপ্ন স্বাধীনতা । মূলত উনসত্তরের গণঅভ্যুত্থানের সাফল্যই জনগণকে স্বাধীনতা সংগ্রামে অংশ নিতে উদ্বুদ্ধ করেছিল ।</a:t>
            </a:r>
            <a:endParaRPr sz="1800">
              <a:solidFill>
                <a:schemeClr val="dk1"/>
              </a:solidFill>
              <a:latin typeface="Constantia"/>
              <a:ea typeface="Constantia"/>
              <a:cs typeface="Constantia"/>
              <a:sym typeface="Constantia"/>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মূল্যায়ন</a:t>
            </a:r>
            <a:endParaRPr lang="en-US" dirty="0"/>
          </a:p>
        </p:txBody>
      </p:sp>
      <p:sp>
        <p:nvSpPr>
          <p:cNvPr id="3" name="Rectangle 2"/>
          <p:cNvSpPr/>
          <p:nvPr/>
        </p:nvSpPr>
        <p:spPr>
          <a:xfrm>
            <a:off x="685800" y="2590800"/>
            <a:ext cx="7620000" cy="1754326"/>
          </a:xfrm>
          <a:prstGeom prst="rect">
            <a:avLst/>
          </a:prstGeom>
        </p:spPr>
        <p:txBody>
          <a:bodyPr wrap="square">
            <a:spAutoFit/>
          </a:bodyPr>
          <a:lstStyle/>
          <a:p>
            <a:r>
              <a:rPr lang="en-US" b="1" dirty="0" smtClean="0">
                <a:solidFill>
                  <a:srgbClr val="00B0F0"/>
                </a:solidFill>
              </a:rPr>
              <a:t>👉</a:t>
            </a:r>
            <a:r>
              <a:rPr lang="as-IN" b="1" dirty="0" smtClean="0"/>
              <a:t> উনসত্তরের গণঅভ্যুত্থান</a:t>
            </a:r>
            <a:r>
              <a:rPr lang="en-US" b="1" dirty="0" err="1" smtClean="0"/>
              <a:t>ের</a:t>
            </a:r>
            <a:r>
              <a:rPr lang="en-US" b="1" dirty="0" smtClean="0"/>
              <a:t> </a:t>
            </a:r>
            <a:r>
              <a:rPr lang="en-US" b="1" dirty="0" err="1" smtClean="0"/>
              <a:t>উদ্দেশ্য</a:t>
            </a:r>
            <a:r>
              <a:rPr lang="as-IN" b="1" dirty="0" smtClean="0">
                <a:solidFill>
                  <a:srgbClr val="00B0F0"/>
                </a:solidFill>
              </a:rPr>
              <a:t>?</a:t>
            </a:r>
            <a:r>
              <a:rPr lang="as-IN" b="1" dirty="0" smtClean="0"/>
              <a:t/>
            </a:r>
            <a:br>
              <a:rPr lang="as-IN" b="1" dirty="0" smtClean="0"/>
            </a:br>
            <a:r>
              <a:rPr lang="en-US" b="1" dirty="0" smtClean="0"/>
              <a:t>👉 </a:t>
            </a:r>
            <a:r>
              <a:rPr lang="as-IN" b="1" dirty="0" smtClean="0"/>
              <a:t>উনসত্তরের গণঅভ্যুত্থান</a:t>
            </a:r>
            <a:r>
              <a:rPr lang="en-US" b="1" dirty="0" err="1" smtClean="0"/>
              <a:t>ের</a:t>
            </a:r>
            <a:r>
              <a:rPr lang="en-US" b="1" dirty="0" smtClean="0"/>
              <a:t> </a:t>
            </a:r>
            <a:r>
              <a:rPr lang="en-US" b="1" dirty="0" err="1" smtClean="0"/>
              <a:t>কারণ</a:t>
            </a:r>
            <a:r>
              <a:rPr lang="as-IN" b="1" dirty="0" smtClean="0"/>
              <a:t> </a:t>
            </a:r>
            <a:r>
              <a:rPr lang="en-US" b="1" dirty="0" err="1" smtClean="0"/>
              <a:t>ব্যাখ্যা</a:t>
            </a:r>
            <a:r>
              <a:rPr lang="en-US" b="1" dirty="0" smtClean="0"/>
              <a:t> </a:t>
            </a:r>
            <a:r>
              <a:rPr lang="en-US" b="1" dirty="0" err="1" smtClean="0"/>
              <a:t>কর</a:t>
            </a:r>
            <a:r>
              <a:rPr lang="as-IN" b="1" dirty="0" smtClean="0"/>
              <a:t>?</a:t>
            </a:r>
            <a:br>
              <a:rPr lang="as-IN" b="1" dirty="0" smtClean="0"/>
            </a:br>
            <a:r>
              <a:rPr lang="en-US" b="1" dirty="0" smtClean="0"/>
              <a:t>👉 </a:t>
            </a:r>
            <a:r>
              <a:rPr lang="as-IN" b="1" dirty="0" smtClean="0"/>
              <a:t>উনসত্তরের গণঅভ্যুত্থান</a:t>
            </a:r>
            <a:r>
              <a:rPr lang="en-US" b="1" dirty="0" err="1" smtClean="0"/>
              <a:t>ের</a:t>
            </a:r>
            <a:r>
              <a:rPr lang="en-US" b="1" dirty="0" smtClean="0"/>
              <a:t> </a:t>
            </a:r>
            <a:r>
              <a:rPr lang="en-US" b="1" dirty="0" err="1" smtClean="0"/>
              <a:t>ফলাফল</a:t>
            </a:r>
            <a:r>
              <a:rPr lang="en-US" b="1" dirty="0" smtClean="0"/>
              <a:t> ও </a:t>
            </a:r>
            <a:r>
              <a:rPr lang="en-US" b="1" dirty="0" err="1" smtClean="0"/>
              <a:t>তাৎপর্য</a:t>
            </a:r>
            <a:r>
              <a:rPr lang="as-IN" b="1" dirty="0" smtClean="0">
                <a:solidFill>
                  <a:srgbClr val="002060"/>
                </a:solidFill>
              </a:rPr>
              <a:t> </a:t>
            </a:r>
            <a:r>
              <a:rPr lang="en-US" b="1" dirty="0" err="1" smtClean="0"/>
              <a:t>আলোচনা</a:t>
            </a:r>
            <a:r>
              <a:rPr lang="en-US" b="1" dirty="0" smtClean="0"/>
              <a:t> </a:t>
            </a:r>
            <a:r>
              <a:rPr lang="en-US" b="1" dirty="0" err="1" smtClean="0"/>
              <a:t>কর</a:t>
            </a:r>
            <a:r>
              <a:rPr lang="en-US" b="1" dirty="0" smtClean="0"/>
              <a:t>।</a:t>
            </a:r>
          </a:p>
          <a:p>
            <a:endParaRPr lang="en-US" b="1" dirty="0" smtClean="0"/>
          </a:p>
          <a:p>
            <a:endParaRPr lang="en-US" b="1" dirty="0" smtClean="0"/>
          </a:p>
          <a:p>
            <a:endParaRPr lang="en-US" b="1"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6392" name="Shape 16392"/>
        <p:cNvGrpSpPr/>
        <p:nvPr/>
      </p:nvGrpSpPr>
      <p:grpSpPr>
        <a:xfrm>
          <a:off x="0" y="0"/>
          <a:ext cx="0" cy="0"/>
          <a:chOff x="0" y="0"/>
          <a:chExt cx="0" cy="0"/>
        </a:xfrm>
      </p:grpSpPr>
      <p:sp>
        <p:nvSpPr>
          <p:cNvPr id="16393" name="Google Shape;16393;p3"/>
          <p:cNvSpPr/>
          <p:nvPr/>
        </p:nvSpPr>
        <p:spPr>
          <a:xfrm>
            <a:off x="2438400" y="2667000"/>
            <a:ext cx="4404300" cy="923400"/>
          </a:xfrm>
          <a:prstGeom prst="rect">
            <a:avLst/>
          </a:prstGeom>
          <a:solidFill>
            <a:srgbClr val="00FFFF"/>
          </a:solidFill>
          <a:ln>
            <a:noFill/>
          </a:ln>
        </p:spPr>
        <p:txBody>
          <a:bodyPr anchorCtr="0" anchor="t" bIns="45700" lIns="91425" spcFirstLastPara="1" rIns="91425" wrap="square" tIns="45700">
            <a:spAutoFit/>
          </a:bodyPr>
          <a:lstStyle/>
          <a:p>
            <a:pPr indent="0" lvl="0" marL="0" rtl="0" algn="ctr">
              <a:spcBef>
                <a:spcPts val="0"/>
              </a:spcBef>
              <a:spcAft>
                <a:spcPts val="0"/>
              </a:spcAft>
              <a:buNone/>
            </a:pPr>
            <a:r>
              <a:rPr b="1" lang="as-IN" sz="4600">
                <a:solidFill>
                  <a:srgbClr val="FF00FF"/>
                </a:solidFill>
              </a:rPr>
              <a:t>ধন্যবাদ </a:t>
            </a:r>
            <a:endParaRPr b="1" sz="4600">
              <a:solidFill>
                <a:srgbClr val="FF00FF"/>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err="1" smtClean="0"/>
              <a:t>শিক্ষক</a:t>
            </a:r>
            <a:r>
              <a:rPr lang="en-US" dirty="0" smtClean="0"/>
              <a:t> </a:t>
            </a:r>
            <a:r>
              <a:rPr lang="en-US" dirty="0" err="1" smtClean="0"/>
              <a:t>পরিচিতি</a:t>
            </a:r>
            <a:endParaRPr lang="en-US" dirty="0"/>
          </a:p>
        </p:txBody>
      </p:sp>
      <p:pic>
        <p:nvPicPr>
          <p:cNvPr id="16386" name="Picture 2"/>
          <p:cNvPicPr>
            <a:picLocks noGrp="1" noChangeAspect="1" noChangeArrowheads="1"/>
          </p:cNvPicPr>
          <p:nvPr>
            <p:ph idx="1"/>
          </p:nvPr>
        </p:nvPicPr>
        <p:blipFill>
          <a:blip r:embed="rId2"/>
          <a:srcRect/>
          <a:stretch>
            <a:fillRect/>
          </a:stretch>
        </p:blipFill>
        <p:spPr bwMode="auto">
          <a:xfrm>
            <a:off x="2830830" y="1958340"/>
            <a:ext cx="2807970" cy="2689860"/>
          </a:xfrm>
          <a:prstGeom prst="rect">
            <a:avLst/>
          </a:prstGeom>
          <a:noFill/>
          <a:ln w="9525">
            <a:noFill/>
            <a:miter lim="800000"/>
            <a:headEnd/>
            <a:tailEnd/>
          </a:ln>
          <a:effectLst/>
        </p:spPr>
      </p:pic>
      <p:sp>
        <p:nvSpPr>
          <p:cNvPr id="5" name="Rectangle 4"/>
          <p:cNvSpPr/>
          <p:nvPr/>
        </p:nvSpPr>
        <p:spPr>
          <a:xfrm>
            <a:off x="1981200" y="4876800"/>
            <a:ext cx="4572000" cy="1477328"/>
          </a:xfrm>
          <a:prstGeom prst="rect">
            <a:avLst/>
          </a:prstGeom>
        </p:spPr>
        <p:txBody>
          <a:bodyPr>
            <a:spAutoFit/>
          </a:bodyPr>
          <a:lstStyle/>
          <a:p>
            <a:r>
              <a:rPr lang="as-IN" b="1" dirty="0" smtClean="0">
                <a:solidFill>
                  <a:srgbClr val="0070C0"/>
                </a:solidFill>
              </a:rPr>
              <a:t>সিরাজুল ইসলাম </a:t>
            </a:r>
            <a:br>
              <a:rPr lang="as-IN" b="1" dirty="0" smtClean="0">
                <a:solidFill>
                  <a:srgbClr val="0070C0"/>
                </a:solidFill>
              </a:rPr>
            </a:br>
            <a:r>
              <a:rPr lang="as-IN" b="1" dirty="0" smtClean="0">
                <a:solidFill>
                  <a:srgbClr val="0070C0"/>
                </a:solidFill>
              </a:rPr>
              <a:t>প্রভাষক, ইতিহাস বিভাগ </a:t>
            </a:r>
            <a:br>
              <a:rPr lang="as-IN" b="1" dirty="0" smtClean="0">
                <a:solidFill>
                  <a:srgbClr val="0070C0"/>
                </a:solidFill>
              </a:rPr>
            </a:br>
            <a:r>
              <a:rPr lang="as-IN" b="1" dirty="0" smtClean="0">
                <a:solidFill>
                  <a:srgbClr val="0070C0"/>
                </a:solidFill>
              </a:rPr>
              <a:t>শ্রীপুর মুক্তিযোদ্ধা রহমত আলী সরকারি কলেজ, শ্রীপুর, গাজীপুর। </a:t>
            </a:r>
            <a:br>
              <a:rPr lang="as-IN" b="1" dirty="0" smtClean="0">
                <a:solidFill>
                  <a:srgbClr val="0070C0"/>
                </a:solidFill>
              </a:rPr>
            </a:br>
            <a:r>
              <a:rPr lang="en-US" b="1" dirty="0" smtClean="0">
                <a:solidFill>
                  <a:srgbClr val="0070C0"/>
                </a:solidFill>
              </a:rPr>
              <a:t>Email: </a:t>
            </a:r>
            <a:r>
              <a:rPr lang="en-US" b="1" dirty="0" smtClean="0">
                <a:solidFill>
                  <a:srgbClr val="002060"/>
                </a:solidFill>
                <a:hlinkClick r:id="rId3"/>
              </a:rPr>
              <a:t>sirajulmrgc@gmail.com</a:t>
            </a:r>
            <a:endParaRPr lang="en-US" b="1" dirty="0">
              <a:solidFill>
                <a:srgbClr val="00206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8"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amond(in)">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16386"/>
                                        </p:tgtEl>
                                        <p:attrNameLst>
                                          <p:attrName>style.visibility</p:attrName>
                                        </p:attrNameLst>
                                      </p:cBhvr>
                                      <p:to>
                                        <p:strVal val="visible"/>
                                      </p:to>
                                    </p:set>
                                    <p:animEffect transition="in" filter="box(in)">
                                      <p:cBhvr>
                                        <p:cTn id="12" dur="500"/>
                                        <p:tgtEl>
                                          <p:spTgt spid="16386"/>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xit" presetSubtype="4" fill="hold" grpId="0" nodeType="clickEffect">
                                  <p:stCondLst>
                                    <p:cond delay="0"/>
                                  </p:stCondLst>
                                  <p:childTnLst>
                                    <p:anim calcmode="lin" valueType="num">
                                      <p:cBhvr additive="base">
                                        <p:cTn id="16" dur="500"/>
                                        <p:tgtEl>
                                          <p:spTgt spid="5"/>
                                        </p:tgtEl>
                                        <p:attrNameLst>
                                          <p:attrName>ppt_x</p:attrName>
                                        </p:attrNameLst>
                                      </p:cBhvr>
                                      <p:tavLst>
                                        <p:tav tm="0">
                                          <p:val>
                                            <p:strVal val="ppt_x"/>
                                          </p:val>
                                        </p:tav>
                                        <p:tav tm="100000">
                                          <p:val>
                                            <p:strVal val="ppt_x"/>
                                          </p:val>
                                        </p:tav>
                                      </p:tavLst>
                                    </p:anim>
                                    <p:anim calcmode="lin" valueType="num">
                                      <p:cBhvr additive="base">
                                        <p:cTn id="17" dur="500"/>
                                        <p:tgtEl>
                                          <p:spTgt spid="5"/>
                                        </p:tgtEl>
                                        <p:attrNameLst>
                                          <p:attrName>ppt_y</p:attrName>
                                        </p:attrNameLst>
                                      </p:cBhvr>
                                      <p:tavLst>
                                        <p:tav tm="0">
                                          <p:val>
                                            <p:strVal val="ppt_y"/>
                                          </p:val>
                                        </p:tav>
                                        <p:tav tm="100000">
                                          <p:val>
                                            <p:strVal val="1+ppt_h/2"/>
                                          </p:val>
                                        </p:tav>
                                      </p:tavLst>
                                    </p:anim>
                                    <p:set>
                                      <p:cBhvr>
                                        <p:cTn id="18"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667000" y="990600"/>
            <a:ext cx="4495800" cy="856488"/>
          </a:xfrm>
        </p:spPr>
        <p:txBody>
          <a:bodyPr/>
          <a:lstStyle/>
          <a:p>
            <a:pPr algn="ctr"/>
            <a:r>
              <a:rPr lang="as-IN" dirty="0" smtClean="0"/>
              <a:t>পাঠ পরিচিতি</a:t>
            </a:r>
            <a:endParaRPr lang="en-US" dirty="0"/>
          </a:p>
        </p:txBody>
      </p:sp>
      <p:sp>
        <p:nvSpPr>
          <p:cNvPr id="3" name="Rectangle 2"/>
          <p:cNvSpPr/>
          <p:nvPr/>
        </p:nvSpPr>
        <p:spPr>
          <a:xfrm>
            <a:off x="152400" y="2362200"/>
            <a:ext cx="8839200" cy="2062103"/>
          </a:xfrm>
          <a:prstGeom prst="rect">
            <a:avLst/>
          </a:prstGeom>
        </p:spPr>
        <p:txBody>
          <a:bodyPr wrap="square">
            <a:spAutoFit/>
          </a:bodyPr>
          <a:lstStyle/>
          <a:p>
            <a:pPr algn="ctr"/>
            <a:r>
              <a:rPr lang="as-IN" sz="3200" b="1" dirty="0" smtClean="0">
                <a:solidFill>
                  <a:srgbClr val="00B0F0"/>
                </a:solidFill>
              </a:rPr>
              <a:t>শ্রেণিঃ একাদশ শ্রেণি</a:t>
            </a:r>
            <a:br>
              <a:rPr lang="as-IN" sz="3200" b="1" dirty="0" smtClean="0">
                <a:solidFill>
                  <a:srgbClr val="00B0F0"/>
                </a:solidFill>
              </a:rPr>
            </a:br>
            <a:r>
              <a:rPr lang="as-IN" sz="3200" b="1" dirty="0" smtClean="0">
                <a:solidFill>
                  <a:srgbClr val="00B0F0"/>
                </a:solidFill>
              </a:rPr>
              <a:t>অধ্যায়ঃ পঞ্চম </a:t>
            </a:r>
            <a:endParaRPr lang="en-US" sz="3200" b="1" dirty="0" smtClean="0">
              <a:solidFill>
                <a:srgbClr val="00B0F0"/>
              </a:solidFill>
            </a:endParaRPr>
          </a:p>
          <a:p>
            <a:pPr algn="ctr"/>
            <a:r>
              <a:rPr lang="as-IN" sz="3200" b="1" dirty="0" smtClean="0">
                <a:solidFill>
                  <a:srgbClr val="00B0F0"/>
                </a:solidFill>
              </a:rPr>
              <a:t>পূর্ব বাংলার স্বায়ত্তশাসন ও স্বাধিকার</a:t>
            </a:r>
            <a:r>
              <a:rPr lang="en-US" sz="3200" b="1" dirty="0" smtClean="0">
                <a:solidFill>
                  <a:srgbClr val="00B0F0"/>
                </a:solidFill>
              </a:rPr>
              <a:t> </a:t>
            </a:r>
            <a:r>
              <a:rPr lang="as-IN" sz="3200" b="1" dirty="0" smtClean="0">
                <a:solidFill>
                  <a:srgbClr val="00B0F0"/>
                </a:solidFill>
              </a:rPr>
              <a:t>আন্দোলন </a:t>
            </a:r>
            <a:br>
              <a:rPr lang="as-IN" sz="3200" b="1" dirty="0" smtClean="0">
                <a:solidFill>
                  <a:srgbClr val="00B0F0"/>
                </a:solidFill>
              </a:rPr>
            </a:br>
            <a:r>
              <a:rPr lang="as-IN" sz="3200" b="1" dirty="0" smtClean="0">
                <a:solidFill>
                  <a:srgbClr val="00B0F0"/>
                </a:solidFill>
              </a:rPr>
              <a:t>তারিখঃ </a:t>
            </a:r>
            <a:r>
              <a:rPr lang="en-US" sz="3200" b="1" dirty="0" smtClean="0">
                <a:solidFill>
                  <a:srgbClr val="00B0F0"/>
                </a:solidFill>
              </a:rPr>
              <a:t>৩০</a:t>
            </a:r>
            <a:r>
              <a:rPr lang="as-IN" sz="3200" b="1" dirty="0" smtClean="0">
                <a:solidFill>
                  <a:srgbClr val="00B0F0"/>
                </a:solidFill>
              </a:rPr>
              <a:t>/১১/২০২০ ইং</a:t>
            </a:r>
            <a:endParaRPr lang="en-US" sz="3200" b="1" dirty="0">
              <a:solidFill>
                <a:srgbClr val="00B0F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xit" presetSubtype="4" fill="hold" grpId="0" nodeType="clickEffect">
                                  <p:stCondLst>
                                    <p:cond delay="0"/>
                                  </p:stCondLst>
                                  <p:childTnLst>
                                    <p:anim calcmode="lin" valueType="num">
                                      <p:cBhvr additive="base">
                                        <p:cTn id="12" dur="500"/>
                                        <p:tgtEl>
                                          <p:spTgt spid="3"/>
                                        </p:tgtEl>
                                        <p:attrNameLst>
                                          <p:attrName>ppt_x</p:attrName>
                                        </p:attrNameLst>
                                      </p:cBhvr>
                                      <p:tavLst>
                                        <p:tav tm="0">
                                          <p:val>
                                            <p:strVal val="ppt_x"/>
                                          </p:val>
                                        </p:tav>
                                        <p:tav tm="100000">
                                          <p:val>
                                            <p:strVal val="ppt_x"/>
                                          </p:val>
                                        </p:tav>
                                      </p:tavLst>
                                    </p:anim>
                                    <p:anim calcmode="lin" valueType="num">
                                      <p:cBhvr additive="base">
                                        <p:cTn id="13" dur="500"/>
                                        <p:tgtEl>
                                          <p:spTgt spid="3"/>
                                        </p:tgtEl>
                                        <p:attrNameLst>
                                          <p:attrName>ppt_y</p:attrName>
                                        </p:attrNameLst>
                                      </p:cBhvr>
                                      <p:tavLst>
                                        <p:tav tm="0">
                                          <p:val>
                                            <p:strVal val="ppt_y"/>
                                          </p:val>
                                        </p:tav>
                                        <p:tav tm="100000">
                                          <p:val>
                                            <p:strVal val="1+ppt_h/2"/>
                                          </p:val>
                                        </p:tav>
                                      </p:tavLst>
                                    </p:anim>
                                    <p:set>
                                      <p:cBhvr>
                                        <p:cTn id="14" dur="1" fill="hold">
                                          <p:stCondLst>
                                            <p:cond delay="499"/>
                                          </p:stCondLst>
                                        </p:cTn>
                                        <p:tgtEl>
                                          <p:spTgt spid="3"/>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8" presetClass="entr" presetSubtype="16" fill="hold" grpId="1" nodeType="clickEffect">
                                  <p:stCondLst>
                                    <p:cond delay="0"/>
                                  </p:stCondLst>
                                  <p:childTnLst>
                                    <p:set>
                                      <p:cBhvr>
                                        <p:cTn id="18" dur="1" fill="hold">
                                          <p:stCondLst>
                                            <p:cond delay="0"/>
                                          </p:stCondLst>
                                        </p:cTn>
                                        <p:tgtEl>
                                          <p:spTgt spid="3"/>
                                        </p:tgtEl>
                                        <p:attrNameLst>
                                          <p:attrName>style.visibility</p:attrName>
                                        </p:attrNameLst>
                                      </p:cBhvr>
                                      <p:to>
                                        <p:strVal val="visible"/>
                                      </p:to>
                                    </p:set>
                                    <p:animEffect transition="in" filter="diamond(in)">
                                      <p:cBhvr>
                                        <p:cTn id="19"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6" name="AutoShape 2" descr="আজ ঐতিহাসিক ৬ দফা দিব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28" name="AutoShape 4" descr="আজ ঐতিহাসিক ৬ দফা দিব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0" name="AutoShape 6" descr="আজ ঐতিহাসিক ৬ দফা দিব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2" name="AutoShape 8" descr="আজ ঐতিহাসিক ৬ দফা দিব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sp>
        <p:nvSpPr>
          <p:cNvPr id="1034" name="AutoShape 10" descr="আজ ঐতিহাসিক ৬ দফা দিবস"/>
          <p:cNvSpPr>
            <a:spLocks noChangeAspect="1" noChangeArrowheads="1"/>
          </p:cNvSpPr>
          <p:nvPr/>
        </p:nvSpPr>
        <p:spPr bwMode="auto">
          <a:xfrm>
            <a:off x="155575" y="-144463"/>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n-US"/>
          </a:p>
        </p:txBody>
      </p:sp>
      <p:pic>
        <p:nvPicPr>
          <p:cNvPr id="1027" name="Picture 3" descr="C:\Users\USER\Desktop\BACKGROUND IMAGE\download.jpg"/>
          <p:cNvPicPr>
            <a:picLocks noChangeAspect="1" noChangeArrowheads="1"/>
          </p:cNvPicPr>
          <p:nvPr/>
        </p:nvPicPr>
        <p:blipFill>
          <a:blip r:embed="rId3"/>
          <a:srcRect/>
          <a:stretch>
            <a:fillRect/>
          </a:stretch>
        </p:blipFill>
        <p:spPr bwMode="auto">
          <a:xfrm>
            <a:off x="4648200" y="1219200"/>
            <a:ext cx="4213860" cy="4114800"/>
          </a:xfrm>
          <a:prstGeom prst="rect">
            <a:avLst/>
          </a:prstGeom>
          <a:noFill/>
        </p:spPr>
      </p:pic>
      <p:pic>
        <p:nvPicPr>
          <p:cNvPr id="3" name="Picture 4" descr="C:\Users\USER\Desktop\BACKGROUND IMAGE\images (9).jpg"/>
          <p:cNvPicPr>
            <a:picLocks noChangeAspect="1" noChangeArrowheads="1"/>
          </p:cNvPicPr>
          <p:nvPr/>
        </p:nvPicPr>
        <p:blipFill>
          <a:blip r:embed="rId4"/>
          <a:srcRect/>
          <a:stretch>
            <a:fillRect/>
          </a:stretch>
        </p:blipFill>
        <p:spPr bwMode="auto">
          <a:xfrm>
            <a:off x="381000" y="1219200"/>
            <a:ext cx="4015032" cy="4038600"/>
          </a:xfrm>
          <a:prstGeom prst="rect">
            <a:avLst/>
          </a:prstGeom>
          <a:noFill/>
        </p:spPr>
      </p:pic>
    </p:spTree>
  </p:cSld>
  <p:clrMapOvr>
    <a:masterClrMapping/>
  </p:clrMapOvr>
  <p:transition spd="med">
    <p:wipe dir="r"/>
    <p:sndAc>
      <p:stSnd>
        <p:snd r:embed="rId2" name="chimes.wav" builtIn="1"/>
      </p:stSnd>
    </p:sndAc>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1752600"/>
            <a:ext cx="5791200" cy="1066800"/>
          </a:xfrm>
        </p:spPr>
        <p:txBody>
          <a:bodyPr>
            <a:noAutofit/>
          </a:bodyPr>
          <a:lstStyle/>
          <a:p>
            <a:pPr algn="ctr"/>
            <a:r>
              <a:rPr lang="as-IN" sz="3200" b="1" dirty="0" smtClean="0"/>
              <a:t>উনসত্তরের গণঅভ্যুত্থান</a:t>
            </a:r>
            <a:r>
              <a:rPr lang="en-US" sz="3200" b="1" dirty="0" smtClean="0"/>
              <a:t/>
            </a:r>
            <a:br>
              <a:rPr lang="en-US" sz="3200" b="1" dirty="0" smtClean="0"/>
            </a:br>
            <a:r>
              <a:rPr lang="as-IN" sz="3200" b="1" dirty="0" smtClean="0"/>
              <a:t> (</a:t>
            </a:r>
            <a:r>
              <a:rPr lang="en-US" sz="3200" b="1" dirty="0" smtClean="0"/>
              <a:t>Mass Upsurge of 1969)</a:t>
            </a:r>
            <a:endParaRPr lang="en-US" sz="3200" b="1" u="sng" dirty="0">
              <a:solidFill>
                <a:srgbClr val="002060"/>
              </a:solidFill>
            </a:endParaRPr>
          </a:p>
        </p:txBody>
      </p:sp>
      <p:sp>
        <p:nvSpPr>
          <p:cNvPr id="3" name="Rectangle 2"/>
          <p:cNvSpPr/>
          <p:nvPr/>
        </p:nvSpPr>
        <p:spPr>
          <a:xfrm>
            <a:off x="2514600" y="762000"/>
            <a:ext cx="4267200" cy="769441"/>
          </a:xfrm>
          <a:prstGeom prst="rect">
            <a:avLst/>
          </a:prstGeom>
        </p:spPr>
        <p:txBody>
          <a:bodyPr wrap="square">
            <a:spAutoFit/>
          </a:bodyPr>
          <a:lstStyle/>
          <a:p>
            <a:r>
              <a:rPr lang="en-US" sz="4400" b="1" dirty="0" err="1" smtClean="0"/>
              <a:t>আলোচ্য</a:t>
            </a:r>
            <a:r>
              <a:rPr lang="en-US" sz="4400" b="1" dirty="0" smtClean="0"/>
              <a:t> </a:t>
            </a:r>
            <a:r>
              <a:rPr lang="en-US" sz="4400" b="1" dirty="0" err="1" smtClean="0"/>
              <a:t>বিষয়</a:t>
            </a:r>
            <a:endParaRPr lang="en-US" sz="4400" b="1" dirty="0"/>
          </a:p>
        </p:txBody>
      </p:sp>
    </p:spTree>
  </p:cSld>
  <p:clrMapOvr>
    <a:masterClrMapping/>
  </p:clrMapOvr>
  <p:transition spd="med">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20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5"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checkerboard(across)">
                                      <p:cBhvr>
                                        <p:cTn id="12" dur="5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grpId="1" nodeType="clickEffect">
                                  <p:stCondLst>
                                    <p:cond delay="0"/>
                                  </p:stCondLst>
                                  <p:childTnLst>
                                    <p:set>
                                      <p:cBhvr>
                                        <p:cTn id="16" dur="1" fill="hold">
                                          <p:stCondLst>
                                            <p:cond delay="0"/>
                                          </p:stCondLst>
                                        </p:cTn>
                                        <p:tgtEl>
                                          <p:spTgt spid="2"/>
                                        </p:tgtEl>
                                        <p:attrNameLst>
                                          <p:attrName>style.visibility</p:attrName>
                                        </p:attrNameLst>
                                      </p:cBhvr>
                                      <p:to>
                                        <p:strVal val="visible"/>
                                      </p:to>
                                    </p:set>
                                    <p:anim calcmode="lin" valueType="num">
                                      <p:cBhvr additive="base">
                                        <p:cTn id="17" dur="500" fill="hold"/>
                                        <p:tgtEl>
                                          <p:spTgt spid="2"/>
                                        </p:tgtEl>
                                        <p:attrNameLst>
                                          <p:attrName>ppt_x</p:attrName>
                                        </p:attrNameLst>
                                      </p:cBhvr>
                                      <p:tavLst>
                                        <p:tav tm="0">
                                          <p:val>
                                            <p:strVal val="#ppt_x"/>
                                          </p:val>
                                        </p:tav>
                                        <p:tav tm="100000">
                                          <p:val>
                                            <p:strVal val="#ppt_x"/>
                                          </p:val>
                                        </p:tav>
                                      </p:tavLst>
                                    </p:anim>
                                    <p:anim calcmode="lin" valueType="num">
                                      <p:cBhvr additive="base">
                                        <p:cTn id="1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 grpId="1"/>
      <p:bldP spid="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as-IN" b="1" dirty="0" smtClean="0"/>
              <a:t>শিখনফল</a:t>
            </a:r>
            <a:endParaRPr lang="en-US" b="1" dirty="0"/>
          </a:p>
        </p:txBody>
      </p:sp>
      <p:sp>
        <p:nvSpPr>
          <p:cNvPr id="6" name="Rectangle 5"/>
          <p:cNvSpPr/>
          <p:nvPr/>
        </p:nvSpPr>
        <p:spPr>
          <a:xfrm>
            <a:off x="1371600" y="2209800"/>
            <a:ext cx="7010400" cy="1477328"/>
          </a:xfrm>
          <a:prstGeom prst="rect">
            <a:avLst/>
          </a:prstGeom>
        </p:spPr>
        <p:txBody>
          <a:bodyPr wrap="square">
            <a:spAutoFit/>
          </a:bodyPr>
          <a:lstStyle/>
          <a:p>
            <a:pPr lvl="1"/>
            <a:r>
              <a:rPr lang="en-US" b="1" dirty="0" smtClean="0">
                <a:solidFill>
                  <a:srgbClr val="002060"/>
                </a:solidFill>
              </a:rPr>
              <a:t>👉</a:t>
            </a:r>
            <a:r>
              <a:rPr lang="en-US" b="1" dirty="0" smtClean="0"/>
              <a:t> </a:t>
            </a:r>
            <a:r>
              <a:rPr lang="as-IN" b="1" dirty="0" smtClean="0"/>
              <a:t>উনসত্তরের গণঅভ্যুত্থান </a:t>
            </a:r>
            <a:r>
              <a:rPr lang="as-IN" b="1" dirty="0" smtClean="0">
                <a:solidFill>
                  <a:srgbClr val="002060"/>
                </a:solidFill>
              </a:rPr>
              <a:t>কি জানতে পারবে।</a:t>
            </a:r>
            <a:br>
              <a:rPr lang="as-IN" b="1" dirty="0" smtClean="0">
                <a:solidFill>
                  <a:srgbClr val="002060"/>
                </a:solidFill>
              </a:rPr>
            </a:br>
            <a:r>
              <a:rPr lang="en-US" b="1" dirty="0" smtClean="0">
                <a:solidFill>
                  <a:srgbClr val="002060"/>
                </a:solidFill>
              </a:rPr>
              <a:t>👉</a:t>
            </a:r>
            <a:r>
              <a:rPr lang="en-US" b="1" dirty="0" smtClean="0"/>
              <a:t> </a:t>
            </a:r>
            <a:r>
              <a:rPr lang="as-IN" b="1" dirty="0" smtClean="0"/>
              <a:t>উনসত্তরের গণঅভ্যুত্থান</a:t>
            </a:r>
            <a:r>
              <a:rPr lang="en-US" b="1" dirty="0" err="1" smtClean="0"/>
              <a:t>ের</a:t>
            </a:r>
            <a:r>
              <a:rPr lang="en-US" b="1" dirty="0" smtClean="0"/>
              <a:t> </a:t>
            </a:r>
            <a:r>
              <a:rPr lang="en-US" b="1" dirty="0" err="1" smtClean="0"/>
              <a:t>উদ্দেশ্য</a:t>
            </a:r>
            <a:r>
              <a:rPr lang="en-US" b="1" dirty="0" smtClean="0"/>
              <a:t> </a:t>
            </a:r>
            <a:r>
              <a:rPr lang="as-IN" b="1" dirty="0" smtClean="0">
                <a:solidFill>
                  <a:srgbClr val="002060"/>
                </a:solidFill>
              </a:rPr>
              <a:t>বলতে পারবে।</a:t>
            </a:r>
            <a:br>
              <a:rPr lang="as-IN" b="1" dirty="0" smtClean="0">
                <a:solidFill>
                  <a:srgbClr val="002060"/>
                </a:solidFill>
              </a:rPr>
            </a:br>
            <a:r>
              <a:rPr lang="en-US" b="1" dirty="0" smtClean="0">
                <a:solidFill>
                  <a:srgbClr val="002060"/>
                </a:solidFill>
              </a:rPr>
              <a:t>👉</a:t>
            </a:r>
            <a:r>
              <a:rPr lang="en-US" b="1" dirty="0" smtClean="0"/>
              <a:t> </a:t>
            </a:r>
            <a:r>
              <a:rPr lang="as-IN" b="1" dirty="0" smtClean="0"/>
              <a:t>উনসত্তরের গণঅভ্যুত্থান</a:t>
            </a:r>
            <a:r>
              <a:rPr lang="en-US" b="1" dirty="0" err="1" smtClean="0"/>
              <a:t>ের</a:t>
            </a:r>
            <a:r>
              <a:rPr lang="en-US" b="1" dirty="0" smtClean="0"/>
              <a:t> </a:t>
            </a:r>
            <a:r>
              <a:rPr lang="en-US" b="1" dirty="0" err="1" smtClean="0"/>
              <a:t>কারণ</a:t>
            </a:r>
            <a:r>
              <a:rPr lang="as-IN" b="1" dirty="0" smtClean="0"/>
              <a:t> </a:t>
            </a:r>
            <a:r>
              <a:rPr lang="as-IN" b="1" dirty="0" smtClean="0">
                <a:solidFill>
                  <a:srgbClr val="002060"/>
                </a:solidFill>
              </a:rPr>
              <a:t>বলতে পারবে।</a:t>
            </a:r>
            <a:br>
              <a:rPr lang="as-IN" b="1" dirty="0" smtClean="0">
                <a:solidFill>
                  <a:srgbClr val="002060"/>
                </a:solidFill>
              </a:rPr>
            </a:br>
            <a:r>
              <a:rPr lang="en-US" b="1" dirty="0" smtClean="0">
                <a:solidFill>
                  <a:srgbClr val="002060"/>
                </a:solidFill>
              </a:rPr>
              <a:t>👉</a:t>
            </a:r>
            <a:r>
              <a:rPr lang="en-US" b="1" dirty="0" smtClean="0"/>
              <a:t> </a:t>
            </a:r>
            <a:r>
              <a:rPr lang="as-IN" b="1" dirty="0" smtClean="0"/>
              <a:t>উনসত্তরের গণঅভ্যুত্থান</a:t>
            </a:r>
            <a:r>
              <a:rPr lang="en-US" b="1" dirty="0" err="1" smtClean="0"/>
              <a:t>ের</a:t>
            </a:r>
            <a:r>
              <a:rPr lang="en-US" b="1" dirty="0" smtClean="0"/>
              <a:t> </a:t>
            </a:r>
            <a:r>
              <a:rPr lang="en-US" b="1" dirty="0" err="1" smtClean="0"/>
              <a:t>ফলাফল</a:t>
            </a:r>
            <a:r>
              <a:rPr lang="as-IN" b="1" dirty="0" smtClean="0">
                <a:solidFill>
                  <a:srgbClr val="002060"/>
                </a:solidFill>
              </a:rPr>
              <a:t> বলতে পারবে।</a:t>
            </a:r>
            <a:r>
              <a:rPr lang="as-IN" dirty="0" smtClean="0"/>
              <a:t/>
            </a:r>
            <a:br>
              <a:rPr lang="as-IN" dirty="0" smtClean="0"/>
            </a:br>
            <a:endParaRPr lang="en-US" b="1" dirty="0">
              <a:solidFill>
                <a:srgbClr val="002060"/>
              </a:solidFill>
            </a:endParaRPr>
          </a:p>
        </p:txBody>
      </p:sp>
    </p:spTree>
  </p:cSld>
  <p:clrMapOvr>
    <a:masterClrMapping/>
  </p:clrMapOvr>
  <p:transition>
    <p:sndAc>
      <p:stSnd>
        <p:snd r:embed="rId2" name="arrow.wav" builtIn="1"/>
      </p:stSnd>
    </p:sndAc>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2" presetClass="entr" presetSubtype="4" fill="hold" nodeType="clickEffect">
                                  <p:stCondLst>
                                    <p:cond delay="0"/>
                                  </p:stCondLst>
                                  <p:childTnLst>
                                    <p:set>
                                      <p:cBhvr>
                                        <p:cTn id="11" dur="1" fill="hold">
                                          <p:stCondLst>
                                            <p:cond delay="0"/>
                                          </p:stCondLst>
                                        </p:cTn>
                                        <p:tgtEl>
                                          <p:spTgt spid="6">
                                            <p:txEl>
                                              <p:pRg st="0" end="0"/>
                                            </p:txEl>
                                          </p:spTgt>
                                        </p:tgtEl>
                                        <p:attrNameLst>
                                          <p:attrName>style.visibility</p:attrName>
                                        </p:attrNameLst>
                                      </p:cBhvr>
                                      <p:to>
                                        <p:strVal val="visible"/>
                                      </p:to>
                                    </p:set>
                                    <p:anim calcmode="lin" valueType="num">
                                      <p:cBhvr additive="base">
                                        <p:cTn id="12" dur="5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13" dur="5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14600" y="457200"/>
            <a:ext cx="4343400" cy="914400"/>
          </a:xfrm>
        </p:spPr>
        <p:txBody>
          <a:bodyPr/>
          <a:lstStyle/>
          <a:p>
            <a:pPr algn="ctr"/>
            <a:r>
              <a:rPr lang="en-US" b="1" dirty="0" err="1" smtClean="0"/>
              <a:t>প্রেক্ষাপট</a:t>
            </a:r>
            <a:endParaRPr lang="en-US" b="1" dirty="0"/>
          </a:p>
        </p:txBody>
      </p:sp>
      <p:sp>
        <p:nvSpPr>
          <p:cNvPr id="3" name="Content Placeholder 2"/>
          <p:cNvSpPr>
            <a:spLocks noGrp="1"/>
          </p:cNvSpPr>
          <p:nvPr>
            <p:ph idx="1"/>
          </p:nvPr>
        </p:nvSpPr>
        <p:spPr>
          <a:xfrm>
            <a:off x="457200" y="1600200"/>
            <a:ext cx="8229600" cy="4419600"/>
          </a:xfrm>
        </p:spPr>
        <p:txBody>
          <a:bodyPr>
            <a:normAutofit lnSpcReduction="10000"/>
          </a:bodyPr>
          <a:lstStyle/>
          <a:p>
            <a:pPr>
              <a:buNone/>
            </a:pPr>
            <a:r>
              <a:rPr lang="en-US" b="1" dirty="0" smtClean="0"/>
              <a:t>    </a:t>
            </a:r>
            <a:r>
              <a:rPr lang="as-IN" b="1" dirty="0" smtClean="0"/>
              <a:t>তৎকালীন পাকিস্তানের ইতিহাসে আইয়ুব সরকারের বিরুদ্ধে ১৯৬৯ সালের গণঅভ্যুত্থান একটি গুরুত্বপূর্ণ ঘটনা । গণতন্ত্র পুনরুদ্ধার , স্বাধিকার প্রতিষ্ঠা , অর্থনৈতিক বৈষম্যের অবসান , আগরতলা ষড়যন্ত্র মামলা প্রত্যাহার , আমলা ও সামরিক চক্রের কর্তৃত্ব বিলে</a:t>
            </a:r>
            <a:r>
              <a:rPr lang="en-US" b="1" dirty="0" smtClean="0"/>
              <a:t>া</a:t>
            </a:r>
            <a:r>
              <a:rPr lang="as-IN" b="1" dirty="0" smtClean="0"/>
              <a:t>পের সিদ্ধান্তের ভিত্তিতে ৮ টি বিরে</a:t>
            </a:r>
            <a:r>
              <a:rPr lang="en-US" b="1" dirty="0" smtClean="0"/>
              <a:t>া</a:t>
            </a:r>
            <a:r>
              <a:rPr lang="as-IN" b="1" dirty="0" smtClean="0"/>
              <a:t>ধী দল ১৯৬৯ সালের ৮ জানুয়ারি একত্রিত হয় । তারা গণতান্ত্রিক সংগ্রাম পরিষদ ' নামে একটি জোট গঠন করে দুর্বার গণআন্দোলন গড়ে তে</a:t>
            </a:r>
            <a:r>
              <a:rPr lang="en-US" b="1" dirty="0" smtClean="0"/>
              <a:t>া</a:t>
            </a:r>
            <a:r>
              <a:rPr lang="as-IN" b="1" dirty="0" smtClean="0"/>
              <a:t>লে । ফলে পাকিস্তানের মসনদ থেকে বিদায় নিতে হয় ১৯৫৮ সালের অক্টোবর বিপ্লবের নায়ক প্রেসিডেন্ট আইয়ুব খানকে ।</a:t>
            </a:r>
            <a:endParaRPr lang="en-US" sz="3200" b="1"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16"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ox(in)">
                                      <p:cBhvr>
                                        <p:cTn id="7" dur="500"/>
                                        <p:tgtEl>
                                          <p:spTgt spid="2"/>
                                        </p:tgtEl>
                                      </p:cBhvr>
                                    </p:animEffect>
                                  </p:childTnLst>
                                </p:cTn>
                              </p:par>
                            </p:childTnLst>
                          </p:cTn>
                        </p:par>
                      </p:childTnLst>
                    </p:cTn>
                  </p:par>
                  <p:par>
                    <p:cTn id="8" fill="hold">
                      <p:stCondLst>
                        <p:cond delay="indefinite"/>
                      </p:stCondLst>
                      <p:childTnLst>
                        <p:par>
                          <p:cTn id="9" fill="hold">
                            <p:stCondLst>
                              <p:cond delay="0"/>
                            </p:stCondLst>
                            <p:childTnLst>
                              <p:par>
                                <p:cTn id="10" presetID="8" presetClass="entr" presetSubtype="16"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amond(in)">
                                      <p:cBhvr>
                                        <p:cTn id="12"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780288"/>
          </a:xfrm>
        </p:spPr>
        <p:txBody>
          <a:bodyPr>
            <a:normAutofit/>
          </a:bodyPr>
          <a:lstStyle/>
          <a:p>
            <a:pPr algn="ctr"/>
            <a:r>
              <a:rPr lang="as-IN" sz="3600" b="1" dirty="0" smtClean="0"/>
              <a:t>উনসত্তরের গণঅভ্যুত্থান</a:t>
            </a:r>
            <a:r>
              <a:rPr lang="en-US" sz="3600" b="1" dirty="0" err="1" smtClean="0"/>
              <a:t>ের</a:t>
            </a:r>
            <a:r>
              <a:rPr lang="en-US" sz="3600" b="1" dirty="0" smtClean="0"/>
              <a:t> </a:t>
            </a:r>
            <a:r>
              <a:rPr lang="as-IN" sz="3600" b="1" dirty="0" smtClean="0"/>
              <a:t>উদ্দেশ্য </a:t>
            </a:r>
            <a:endParaRPr lang="en-US" sz="3600" dirty="0"/>
          </a:p>
        </p:txBody>
      </p:sp>
      <p:sp>
        <p:nvSpPr>
          <p:cNvPr id="3" name="Content Placeholder 2"/>
          <p:cNvSpPr>
            <a:spLocks noGrp="1"/>
          </p:cNvSpPr>
          <p:nvPr>
            <p:ph idx="1"/>
          </p:nvPr>
        </p:nvSpPr>
        <p:spPr>
          <a:xfrm>
            <a:off x="228600" y="1935480"/>
            <a:ext cx="8763000" cy="4617720"/>
          </a:xfrm>
        </p:spPr>
        <p:txBody>
          <a:bodyPr>
            <a:normAutofit fontScale="92500" lnSpcReduction="10000"/>
          </a:bodyPr>
          <a:lstStyle/>
          <a:p>
            <a:pPr>
              <a:buNone/>
            </a:pPr>
            <a:r>
              <a:rPr lang="en-US" dirty="0" smtClean="0"/>
              <a:t>    </a:t>
            </a:r>
            <a:r>
              <a:rPr lang="as-IN" dirty="0" smtClean="0"/>
              <a:t>ছাত্রসংগ্রাম পরিষদের ১১ দফা দাবি ছিল বাঙালির স্বায়ত্তশাসনের দাবি , বাঙালি সত্তার বিকাশ ঘটানে</a:t>
            </a:r>
            <a:r>
              <a:rPr lang="en-US" dirty="0" smtClean="0"/>
              <a:t>া</a:t>
            </a:r>
            <a:r>
              <a:rPr lang="as-IN" dirty="0" smtClean="0"/>
              <a:t>র দাবি । সম</a:t>
            </a:r>
            <a:r>
              <a:rPr lang="en-US" dirty="0" err="1" smtClean="0"/>
              <a:t>গ্র</a:t>
            </a:r>
            <a:r>
              <a:rPr lang="as-IN" dirty="0" smtClean="0"/>
              <a:t> বাঙালি জাতি এ আন্দোলনে অংশ নিয়ে নিজেদের অধিকারকে আদায় করেছে । ১১ দফা কর্মসূচি বাস্তবায়ন ও ঐতিহাসিক আগরতলা মামলার আসামি বঙ্গবন্ধুর মুক্তির জন্য গণঅভ্যুত্থান সারাদেশে ছড়িয়ে পড়ে । সে আন্দোলনের প্রধান উদ্দেশ্য হল</a:t>
            </a:r>
            <a:r>
              <a:rPr lang="en-US" dirty="0" smtClean="0"/>
              <a:t>ো</a:t>
            </a:r>
            <a:r>
              <a:rPr lang="as-IN" dirty="0" smtClean="0"/>
              <a:t> নিম্নরূপ-</a:t>
            </a:r>
            <a:br>
              <a:rPr lang="as-IN" dirty="0" smtClean="0"/>
            </a:br>
            <a:r>
              <a:rPr lang="as-IN" dirty="0" smtClean="0"/>
              <a:t>১ . গণতন্ত্রের পূর্ণ বাস্তবায়ন ; </a:t>
            </a:r>
            <a:br>
              <a:rPr lang="as-IN" dirty="0" smtClean="0"/>
            </a:br>
            <a:r>
              <a:rPr lang="as-IN" dirty="0" smtClean="0"/>
              <a:t>২. স্বায়ত্তশাসন প্রতিষ্ঠা ; </a:t>
            </a:r>
            <a:br>
              <a:rPr lang="as-IN" dirty="0" smtClean="0"/>
            </a:br>
            <a:r>
              <a:rPr lang="as-IN" dirty="0" smtClean="0"/>
              <a:t>৩. সকল গণবির</a:t>
            </a:r>
            <a:r>
              <a:rPr lang="en-US" dirty="0" smtClean="0"/>
              <a:t>ো</a:t>
            </a:r>
            <a:r>
              <a:rPr lang="as-IN" dirty="0" smtClean="0"/>
              <a:t>ধী ও অশুভশক্তির মূল</a:t>
            </a:r>
            <a:r>
              <a:rPr lang="en-US" dirty="0" smtClean="0"/>
              <a:t>ো</a:t>
            </a:r>
            <a:r>
              <a:rPr lang="as-IN" dirty="0" smtClean="0"/>
              <a:t>ৎপাটন ; </a:t>
            </a:r>
            <a:br>
              <a:rPr lang="as-IN" dirty="0" smtClean="0"/>
            </a:br>
            <a:r>
              <a:rPr lang="as-IN" dirty="0" smtClean="0"/>
              <a:t>৪. সামরিক - বেসামরিক আমলাতন্ত্রের কর্তৃত্ব ল</a:t>
            </a:r>
            <a:r>
              <a:rPr lang="en-US" dirty="0" smtClean="0"/>
              <a:t>ো</a:t>
            </a:r>
            <a:r>
              <a:rPr lang="as-IN" dirty="0" smtClean="0"/>
              <a:t>প ; </a:t>
            </a:r>
            <a:br>
              <a:rPr lang="as-IN" dirty="0" smtClean="0"/>
            </a:br>
            <a:r>
              <a:rPr lang="as-IN" dirty="0" smtClean="0"/>
              <a:t>৫. সকল মিথ্যা মামলা প্রত্যাহার ও বঙ্গবন্ধু শেখ মুজিবুর </a:t>
            </a:r>
            <a:r>
              <a:rPr lang="en-US" dirty="0" smtClean="0"/>
              <a:t>  </a:t>
            </a:r>
            <a:r>
              <a:rPr lang="as-IN" dirty="0" smtClean="0"/>
              <a:t>রহমানসহ অন্য আসামিদের অবিলম্বে মুক্তি দেওয়া ; </a:t>
            </a:r>
            <a:br>
              <a:rPr lang="as-IN" dirty="0" smtClean="0"/>
            </a:br>
            <a:r>
              <a:rPr lang="as-IN" dirty="0" smtClean="0"/>
              <a:t>৬. পাকিস্তানের দুই অংশের মধ্যকার বৈষম্য দূরীকরণ।</a:t>
            </a: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as-IN" dirty="0" smtClean="0"/>
              <a:t>১৯৬৯ সালে গণঅত্যুথানের </a:t>
            </a:r>
            <a:r>
              <a:rPr lang="en-US" dirty="0" err="1" smtClean="0">
                <a:solidFill>
                  <a:srgbClr val="002060"/>
                </a:solidFill>
              </a:rPr>
              <a:t>কারণ</a:t>
            </a:r>
            <a:endParaRPr lang="en-US" dirty="0"/>
          </a:p>
        </p:txBody>
      </p:sp>
      <p:sp>
        <p:nvSpPr>
          <p:cNvPr id="3" name="Rectangle 2"/>
          <p:cNvSpPr/>
          <p:nvPr/>
        </p:nvSpPr>
        <p:spPr>
          <a:xfrm>
            <a:off x="685800" y="2057400"/>
            <a:ext cx="7848600" cy="3693319"/>
          </a:xfrm>
          <a:prstGeom prst="rect">
            <a:avLst/>
          </a:prstGeom>
        </p:spPr>
        <p:txBody>
          <a:bodyPr wrap="square">
            <a:spAutoFit/>
          </a:bodyPr>
          <a:lstStyle/>
          <a:p>
            <a:pPr marL="342900" indent="-342900"/>
            <a:r>
              <a:rPr lang="en-US" dirty="0" smtClean="0"/>
              <a:t>      </a:t>
            </a:r>
            <a:r>
              <a:rPr lang="as-IN" dirty="0" smtClean="0"/>
              <a:t>১. ১৯৫৮ সালের সামরিক শাসন গণতন্ত্রের চলার পথকে রুদ্ধ করে পাঙ্কিানি সামরিক ও বেসামরিক আমলাতন্ত্রের রে</a:t>
            </a:r>
            <a:r>
              <a:rPr lang="en-US" dirty="0" smtClean="0"/>
              <a:t>া</a:t>
            </a:r>
            <a:r>
              <a:rPr lang="as-IN" dirty="0" smtClean="0"/>
              <a:t>ষানলে পড়ে পূর্ব বাংলার জনগণের আশা - আকাঙ্ক্ষা শেষ হয়ে যায় । ফলে বঞ্চিত জনতা একনায়ক আইয়ুব সরকারের বিরুদ্ধে আন্দোলনে ঝাঁপিয়ে পড়ে । সংগঠিত হয় গণঅভুথান ।</a:t>
            </a:r>
            <a:br>
              <a:rPr lang="as-IN" dirty="0" smtClean="0"/>
            </a:br>
            <a:r>
              <a:rPr lang="as-IN" dirty="0" smtClean="0"/>
              <a:t>২. আইয়ুব সরকারের তথা পাকিস্তানি শাসকদের বৈষম্যমূলক আচরণ ও কার্যকলাপের ফলে গণঅভ্যুত্থান সূচিত </a:t>
            </a:r>
            <a:br>
              <a:rPr lang="as-IN" dirty="0" smtClean="0"/>
            </a:br>
            <a:r>
              <a:rPr lang="as-IN" dirty="0" smtClean="0"/>
              <a:t>৩. পশ্চিম পাকিস্তান ও পূর্ব পাকিস্তানে গণবিরে</a:t>
            </a:r>
            <a:r>
              <a:rPr lang="en-US" dirty="0" smtClean="0"/>
              <a:t>া</a:t>
            </a:r>
            <a:r>
              <a:rPr lang="as-IN" dirty="0" smtClean="0"/>
              <a:t>ধী ও অযাচিত ক্ষমতা বৃদ্ধি পায় । এছাড়া মৌলিক গণতন্ত্র ( </a:t>
            </a:r>
            <a:r>
              <a:rPr lang="en-US" dirty="0" smtClean="0"/>
              <a:t>Basic Democracy ) </a:t>
            </a:r>
            <a:r>
              <a:rPr lang="as-IN" dirty="0" smtClean="0"/>
              <a:t>চালু হওয়ার ফলে অশুভ ক্ষমতা বৃদ্ধি পায় এবং তাদের ক্ষমতার অপব্যবহারের ফলে গণঅভুথান ত্বরান্বিত </a:t>
            </a:r>
            <a:br>
              <a:rPr lang="as-IN" dirty="0" smtClean="0"/>
            </a:br>
            <a:r>
              <a:rPr lang="as-IN" dirty="0" smtClean="0"/>
              <a:t>৪. পূর্ব পাকিস্তানের জনগণের সামাজিক , অর্থনৈতিক , সাংস্কৃতিক ও রাজনৈতিক ক্ষেত্রে স্বকীয়তা বজায় রাখা দুরূহ হয়ে পড়ে যা কার্যত উনসত্তরের গণঅভ্যুত্থানের মুখ্য কারণ হিসেবে বিবেচিত হয় ।</a:t>
            </a:r>
            <a:endParaRPr lang="en-US" dirty="0"/>
          </a:p>
        </p:txBody>
      </p:sp>
    </p:spTree>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xmlns:mc="http://schemas.openxmlformats.org/markup-compatibility/2006" xmlns:mv="urn:schemas-microsoft-com:mac:vml">
  <p:tag name="may_ignore_ucw" val="true"/>
  <p:tag name="ppt/slides/slide18.xml" val="3273453295"/>
  <p:tag name="ppt/slides/slide16.xml" val="995205843"/>
  <p:tag name="ppt/slides/slide15.xml" val="10913861"/>
  <p:tag name="ppt/slides/slide1.xml" val="758945008"/>
  <p:tag name="ppt/slides/slide11.xml" val="3222156920"/>
  <p:tag name="ppt/slides/slide12.xml" val="92933916"/>
  <p:tag name="ppt/slides/slide13.xml" val="2606300779"/>
  <p:tag name="ppt/slides/slide14.xml" val="1874339663"/>
  <p:tag name="ppt/slides/slide17.xml" val="1584635264"/>
  <p:tag name="ppt/slides/slide10.xml" val="535756523"/>
  <p:tag name="ppt/slides/slide8.xml" val="1396334040"/>
  <p:tag name="ppt/slides/slide2.xml" val="3711930780"/>
  <p:tag name="ppt/slides/slide3.xml" val="3588342982"/>
  <p:tag name="ppt/slides/slide4.xml" val="3581475106"/>
  <p:tag name="ppt/slides/slide9.xml" val="2052965464"/>
  <p:tag name="ppt/slides/slide6.xml" val="31550709"/>
  <p:tag name="ppt/slides/slide7.xml" val="1454766556"/>
  <p:tag name="ppt/slides/slide5.xml" val="1850089354"/>
  <p:tag name="ppt/slideMasters/slideMaster1.xml" val="4225927147"/>
  <p:tag name="ppt/slideLayouts/slideLayout6.xml" val="2207917228"/>
  <p:tag name="ppt/slideLayouts/slideLayout7.xml" val="3125893348"/>
  <p:tag name="ppt/slideLayouts/slideLayout8.xml" val="745333519"/>
  <p:tag name="ppt/slideLayouts/slideLayout9.xml" val="711300802"/>
  <p:tag name="ppt/slideLayouts/slideLayout10.xml" val="900203"/>
  <p:tag name="ppt/notesSlides/notesSlide1.xml" val="447761048"/>
  <p:tag name="ppt/slideLayouts/slideLayout11.xml" val="1362211618"/>
  <p:tag name="ppt/slideLayouts/slideLayout5.xml" val="1064086447"/>
  <p:tag name="ppt/notesSlides/notesSlide2.xml" val="1295934898"/>
  <p:tag name="ppt/slideLayouts/slideLayout4.xml" val="3627702576"/>
  <p:tag name="ppt/slideLayouts/slideLayout1.xml" val="1086527553"/>
  <p:tag name="ppt/slideLayouts/slideLayout3.xml" val="575672252"/>
  <p:tag name="ppt/slideLayouts/slideLayout2.xml" val="1191907429"/>
  <p:tag name="ppt/media/image1.jpeg" val="4114937224"/>
  <p:tag name="ppt/theme/theme1.xml" val="2201869963"/>
  <p:tag name="ppt/theme/theme2.xml" val="956944377"/>
  <p:tag name="ppt/media/image2.png" val="3349726999"/>
  <p:tag name="ppt/notesMasters/notesMaster1.xml" val="2268820005"/>
  <p:tag name="ppt/media/image5.jpeg" val="2128899956"/>
  <p:tag name="ppt/media/image4.jpeg" val="911074487"/>
  <p:tag name="ppt/media/image3.png" val="3785666574"/>
  <p:tag name="ppt/media/audio1.wav" val="2629534540"/>
  <p:tag name="ppt/media/audio2.wav" val="480394006"/>
</p:tagLst>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