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72" r:id="rId8"/>
    <p:sldId id="27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E24E26"/>
    <a:srgbClr val="CC00FF"/>
    <a:srgbClr val="CC00CC"/>
    <a:srgbClr val="CC0099"/>
    <a:srgbClr val="FF0000"/>
    <a:srgbClr val="6F6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E7D4-606A-4782-AC98-7732802AB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C5A48-D41C-48CF-A2BE-73591898B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46A03-BC23-42C8-BC5B-B9C4F72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01766-AA7E-4822-B5F9-B5B41A60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5BDF6-F7A8-449B-BE73-4BE00CE9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9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FC51-296B-404C-AA62-21BF7D86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7E64E-191B-4158-8717-A69456F80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DD05B-BB6F-4C42-8619-5FFEBA1F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5EA1F-C484-48C2-A913-C80029FB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F4819-244F-4C15-9397-0706C35F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B1803-A9E9-4250-AB84-25EE981F4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7E322-B49B-453D-B903-6347AE032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34623-9BC3-4EFF-87D1-07AD3406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0A097-11B9-4404-8875-4E2E83AC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73CA4-BD5B-46BD-BE7C-29C787F2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4ADC-5ED1-4E98-94B8-97FD215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AD99-8FC1-4BF4-9CDD-64C96DE7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33311-6618-4EB2-B591-0EB5546E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727B9-F8B9-4838-8F37-EC5AC64E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5596-5FDD-4146-BBC8-14BBC507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2E5C-ED74-48C6-9E84-87790A15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32FB-2DCF-4421-A99A-E742BA78D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552D-3131-450C-8F90-5072920D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C8E6-5B7E-453E-8124-8B6F1E80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BB8B-3632-453A-987F-7E9A1F2E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8DFB-79B2-4E2A-A6FE-CF9C84D4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B24D-E271-4866-8943-FBE38551A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F829-8291-4A85-856D-6401D3EB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35729-B357-4EC7-9313-2B7B79DE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3B61D-2BB3-429D-9362-F01EEB76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429F5-9A7B-4265-A55A-10333F89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0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E5A9-D38D-4B64-883E-BEAB83B6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70871-59A3-44BB-8B6A-24A1E4D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20FB8-A9FD-4FD4-8780-1EA6D5A98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F06E0-F03C-4C93-977C-6716828F4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59772-88E3-43C9-B2C1-B58BD5342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6ACA8-BC0C-4DDC-B9BE-EDA08C07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F68EF-8751-4C7A-A755-3CD5CA1D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DF07F-B4EA-4A53-B729-F1F7FC0B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277A-D3F3-4B16-B152-A6FCEF56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6556B-DCB9-4A2C-B524-234AFC3E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DAE90-354A-4594-A34D-2FA7FBF9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0D86A-ACD4-451D-AC9F-71679E9A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D3218-C32B-44A6-ADBB-4C5C0362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D8F01-2421-4948-8C95-ECFE8B80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CE9F6-2A1C-4023-813A-2B366D06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26B1-AD8B-41EA-B15B-11CA2CED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DD22-454E-46A3-976D-A20A9183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A2B0A-DC49-4EA9-9542-547DDF56B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C61A3-D615-411F-A5A5-9AE8BA0F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9F7A-FC8E-4324-B93E-7D486BDC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79D54-ED70-4827-8736-52DD4F2A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9C84-DD3E-4C28-9390-1B4DC74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444EE-3872-4DA7-B9C1-CE342EB33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BD8B4-DDAB-4919-83DA-29E45D54B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BCA74-9690-42A2-B892-89677BD9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4577-3BB8-44B2-A202-BCA5E70B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CB455-7646-4BCC-BCD1-4F212CF8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C78F5-6988-494E-B9EC-0035DBB9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4FFCB-E08E-4E6A-A813-C2F2FB41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7BE33-8738-4847-B35E-E97878837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026F-4E9A-4473-AC3B-5DEDC977699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56E8-8B02-4D47-B89C-29E10D565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1644F-AE2E-4882-AC0C-9D5171C50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17C8-A648-45A3-991B-AC66717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CAA1C-4092-46AF-9F15-71199D278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6221" r="10268" b="6689"/>
          <a:stretch/>
        </p:blipFill>
        <p:spPr>
          <a:xfrm>
            <a:off x="0" y="0"/>
            <a:ext cx="12019722" cy="66525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C5AEAD-2865-46FD-8540-02C3003D8510}"/>
              </a:ext>
            </a:extLst>
          </p:cNvPr>
          <p:cNvSpPr/>
          <p:nvPr/>
        </p:nvSpPr>
        <p:spPr>
          <a:xfrm>
            <a:off x="649357" y="265043"/>
            <a:ext cx="10734259" cy="5989984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438A4-3E01-44A7-BBFA-13A9221B97C0}"/>
              </a:ext>
            </a:extLst>
          </p:cNvPr>
          <p:cNvSpPr txBox="1"/>
          <p:nvPr/>
        </p:nvSpPr>
        <p:spPr>
          <a:xfrm>
            <a:off x="7871791" y="1855378"/>
            <a:ext cx="2438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স্বাগত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AA1E8-28AF-497A-8459-D5B49C2F3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291548"/>
            <a:ext cx="5897217" cy="596347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269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4DE7E-FFBB-4DD3-9C30-CAEAF52DA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7032" r="9459" b="6761"/>
          <a:stretch/>
        </p:blipFill>
        <p:spPr>
          <a:xfrm>
            <a:off x="116875" y="0"/>
            <a:ext cx="113486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F9F22-AD53-4B34-8719-B49167BB60AE}"/>
              </a:ext>
            </a:extLst>
          </p:cNvPr>
          <p:cNvSpPr txBox="1"/>
          <p:nvPr/>
        </p:nvSpPr>
        <p:spPr>
          <a:xfrm>
            <a:off x="490330" y="291548"/>
            <a:ext cx="2279375" cy="707886"/>
          </a:xfrm>
          <a:prstGeom prst="rect">
            <a:avLst/>
          </a:prstGeom>
          <a:solidFill>
            <a:srgbClr val="CC00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 করণ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452F2-F855-4057-A08D-C8D9DF197967}"/>
              </a:ext>
            </a:extLst>
          </p:cNvPr>
          <p:cNvSpPr txBox="1"/>
          <p:nvPr/>
        </p:nvSpPr>
        <p:spPr>
          <a:xfrm>
            <a:off x="543338" y="1170365"/>
            <a:ext cx="5552662" cy="646331"/>
          </a:xfrm>
          <a:prstGeom prst="rect">
            <a:avLst/>
          </a:prstGeom>
          <a:solidFill>
            <a:srgbClr val="6F610B"/>
          </a:solidFill>
          <a:ln w="7620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বাংলাদেশসহ দেশ আছে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6DAE1-01BB-45D7-8CB3-81CBDACCCDC8}"/>
              </a:ext>
            </a:extLst>
          </p:cNvPr>
          <p:cNvSpPr txBox="1"/>
          <p:nvPr/>
        </p:nvSpPr>
        <p:spPr>
          <a:xfrm>
            <a:off x="993913" y="2195278"/>
            <a:ext cx="4055165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প্রতিষ্ঠিত হয়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DD360-62D5-4D7B-B244-A6E837423129}"/>
              </a:ext>
            </a:extLst>
          </p:cNvPr>
          <p:cNvSpPr txBox="1"/>
          <p:nvPr/>
        </p:nvSpPr>
        <p:spPr>
          <a:xfrm>
            <a:off x="1040296" y="3187560"/>
            <a:ext cx="4803913" cy="707886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প্রধান শাখা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476A1-6B9E-4B73-B824-4E546D02D769}"/>
              </a:ext>
            </a:extLst>
          </p:cNvPr>
          <p:cNvSpPr txBox="1"/>
          <p:nvPr/>
        </p:nvSpPr>
        <p:spPr>
          <a:xfrm>
            <a:off x="1007164" y="4241398"/>
            <a:ext cx="5155097" cy="707886"/>
          </a:xfrm>
          <a:prstGeom prst="rect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ঘ)জাতিসংঘ দিবস পালিত হয়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AC0F-A9A8-4FAC-8EE1-5681FB1F69F0}"/>
              </a:ext>
            </a:extLst>
          </p:cNvPr>
          <p:cNvSpPr txBox="1"/>
          <p:nvPr/>
        </p:nvSpPr>
        <p:spPr>
          <a:xfrm>
            <a:off x="940904" y="5297710"/>
            <a:ext cx="5155096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ঙ)বর্তমানে এর সদস্য সংখ্যা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CFBF7-2A7D-434C-8F29-B36D72F0F6C5}"/>
              </a:ext>
            </a:extLst>
          </p:cNvPr>
          <p:cNvSpPr txBox="1"/>
          <p:nvPr/>
        </p:nvSpPr>
        <p:spPr>
          <a:xfrm>
            <a:off x="4267201" y="291548"/>
            <a:ext cx="2769704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FD34D-4CF8-4A12-980E-6835DEE69734}"/>
              </a:ext>
            </a:extLst>
          </p:cNvPr>
          <p:cNvSpPr txBox="1"/>
          <p:nvPr/>
        </p:nvSpPr>
        <p:spPr>
          <a:xfrm>
            <a:off x="6215272" y="1139587"/>
            <a:ext cx="3763615" cy="707886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শে অক্টোবর।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D23C9-3B76-4389-BA1F-6448949079AC}"/>
              </a:ext>
            </a:extLst>
          </p:cNvPr>
          <p:cNvSpPr txBox="1"/>
          <p:nvPr/>
        </p:nvSpPr>
        <p:spPr>
          <a:xfrm>
            <a:off x="5334001" y="2139021"/>
            <a:ext cx="2126974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012245-C2DD-4E11-8BC8-89B3717C8584}"/>
              </a:ext>
            </a:extLst>
          </p:cNvPr>
          <p:cNvSpPr txBox="1"/>
          <p:nvPr/>
        </p:nvSpPr>
        <p:spPr>
          <a:xfrm>
            <a:off x="6162261" y="3133966"/>
            <a:ext cx="2491409" cy="646331"/>
          </a:xfrm>
          <a:prstGeom prst="rect">
            <a:avLst/>
          </a:prstGeom>
          <a:solidFill>
            <a:srgbClr val="CC00FF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১৯৫টি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F41A6F-C8A2-443C-A5D5-52D97192E86B}"/>
              </a:ext>
            </a:extLst>
          </p:cNvPr>
          <p:cNvSpPr txBox="1"/>
          <p:nvPr/>
        </p:nvSpPr>
        <p:spPr>
          <a:xfrm>
            <a:off x="6513445" y="4128911"/>
            <a:ext cx="3094382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১৯৪৫ সালে।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62D56-B8A2-4092-B7EC-B2E22D5254FA}"/>
              </a:ext>
            </a:extLst>
          </p:cNvPr>
          <p:cNvSpPr txBox="1"/>
          <p:nvPr/>
        </p:nvSpPr>
        <p:spPr>
          <a:xfrm>
            <a:off x="6549888" y="5297710"/>
            <a:ext cx="1918251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0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4DE7E-FFBB-4DD3-9C30-CAEAF52DA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7032" r="9459" b="6761"/>
          <a:stretch/>
        </p:blipFill>
        <p:spPr>
          <a:xfrm>
            <a:off x="116875" y="0"/>
            <a:ext cx="113486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F9F22-AD53-4B34-8719-B49167BB60AE}"/>
              </a:ext>
            </a:extLst>
          </p:cNvPr>
          <p:cNvSpPr txBox="1"/>
          <p:nvPr/>
        </p:nvSpPr>
        <p:spPr>
          <a:xfrm>
            <a:off x="490330" y="291548"/>
            <a:ext cx="2279375" cy="707886"/>
          </a:xfrm>
          <a:prstGeom prst="rect">
            <a:avLst/>
          </a:prstGeom>
          <a:solidFill>
            <a:srgbClr val="CC00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 করণ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452F2-F855-4057-A08D-C8D9DF197967}"/>
              </a:ext>
            </a:extLst>
          </p:cNvPr>
          <p:cNvSpPr txBox="1"/>
          <p:nvPr/>
        </p:nvSpPr>
        <p:spPr>
          <a:xfrm>
            <a:off x="543338" y="1170365"/>
            <a:ext cx="5552662" cy="646331"/>
          </a:xfrm>
          <a:prstGeom prst="rect">
            <a:avLst/>
          </a:prstGeom>
          <a:solidFill>
            <a:srgbClr val="6F610B"/>
          </a:solidFill>
          <a:ln w="7620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বাংলাদেশসহ দেশ আছে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6DAE1-01BB-45D7-8CB3-81CBDACCCDC8}"/>
              </a:ext>
            </a:extLst>
          </p:cNvPr>
          <p:cNvSpPr txBox="1"/>
          <p:nvPr/>
        </p:nvSpPr>
        <p:spPr>
          <a:xfrm>
            <a:off x="993913" y="2195278"/>
            <a:ext cx="4055165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প্রতিষ্ঠিত হয়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DD360-62D5-4D7B-B244-A6E837423129}"/>
              </a:ext>
            </a:extLst>
          </p:cNvPr>
          <p:cNvSpPr txBox="1"/>
          <p:nvPr/>
        </p:nvSpPr>
        <p:spPr>
          <a:xfrm>
            <a:off x="1040296" y="3187560"/>
            <a:ext cx="4803913" cy="707886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প্রধান শাখা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476A1-6B9E-4B73-B824-4E546D02D769}"/>
              </a:ext>
            </a:extLst>
          </p:cNvPr>
          <p:cNvSpPr txBox="1"/>
          <p:nvPr/>
        </p:nvSpPr>
        <p:spPr>
          <a:xfrm>
            <a:off x="1007164" y="4241398"/>
            <a:ext cx="5155097" cy="707886"/>
          </a:xfrm>
          <a:prstGeom prst="rect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ঘ)জাতিসংঘ দিবস পালিত হয়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AC0F-A9A8-4FAC-8EE1-5681FB1F69F0}"/>
              </a:ext>
            </a:extLst>
          </p:cNvPr>
          <p:cNvSpPr txBox="1"/>
          <p:nvPr/>
        </p:nvSpPr>
        <p:spPr>
          <a:xfrm>
            <a:off x="940904" y="5382977"/>
            <a:ext cx="5155096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ঙ)বর্তমানে এর সদস্য সংখ্যা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CFBF7-2A7D-434C-8F29-B36D72F0F6C5}"/>
              </a:ext>
            </a:extLst>
          </p:cNvPr>
          <p:cNvSpPr txBox="1"/>
          <p:nvPr/>
        </p:nvSpPr>
        <p:spPr>
          <a:xfrm>
            <a:off x="4267201" y="291548"/>
            <a:ext cx="1577008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FD34D-4CF8-4A12-980E-6835DEE69734}"/>
              </a:ext>
            </a:extLst>
          </p:cNvPr>
          <p:cNvSpPr txBox="1"/>
          <p:nvPr/>
        </p:nvSpPr>
        <p:spPr>
          <a:xfrm>
            <a:off x="7167312" y="4373331"/>
            <a:ext cx="3763615" cy="707886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শে অক্টোবর।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D23C9-3B76-4389-BA1F-6448949079AC}"/>
              </a:ext>
            </a:extLst>
          </p:cNvPr>
          <p:cNvSpPr txBox="1"/>
          <p:nvPr/>
        </p:nvSpPr>
        <p:spPr>
          <a:xfrm>
            <a:off x="7258879" y="5382977"/>
            <a:ext cx="2126974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012245-C2DD-4E11-8BC8-89B3717C8584}"/>
              </a:ext>
            </a:extLst>
          </p:cNvPr>
          <p:cNvSpPr txBox="1"/>
          <p:nvPr/>
        </p:nvSpPr>
        <p:spPr>
          <a:xfrm>
            <a:off x="7222434" y="1185839"/>
            <a:ext cx="2491409" cy="646331"/>
          </a:xfrm>
          <a:prstGeom prst="rect">
            <a:avLst/>
          </a:prstGeom>
          <a:solidFill>
            <a:srgbClr val="CC00FF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১৯৫টি।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F41A6F-C8A2-443C-A5D5-52D97192E86B}"/>
              </a:ext>
            </a:extLst>
          </p:cNvPr>
          <p:cNvSpPr txBox="1"/>
          <p:nvPr/>
        </p:nvSpPr>
        <p:spPr>
          <a:xfrm>
            <a:off x="6705601" y="2094423"/>
            <a:ext cx="3094382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১৯৪৫ সালে।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62D56-B8A2-4092-B7EC-B2E22D5254FA}"/>
              </a:ext>
            </a:extLst>
          </p:cNvPr>
          <p:cNvSpPr txBox="1"/>
          <p:nvPr/>
        </p:nvSpPr>
        <p:spPr>
          <a:xfrm>
            <a:off x="7130869" y="3280262"/>
            <a:ext cx="1918251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FC5F71C-C50B-4D30-A46F-9D8AC47FD785}"/>
              </a:ext>
            </a:extLst>
          </p:cNvPr>
          <p:cNvSpPr/>
          <p:nvPr/>
        </p:nvSpPr>
        <p:spPr>
          <a:xfrm>
            <a:off x="6278219" y="1298713"/>
            <a:ext cx="798442" cy="30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F97EF90-01ED-4E91-831A-0B1AE449529D}"/>
              </a:ext>
            </a:extLst>
          </p:cNvPr>
          <p:cNvSpPr/>
          <p:nvPr/>
        </p:nvSpPr>
        <p:spPr>
          <a:xfrm>
            <a:off x="5420141" y="2223177"/>
            <a:ext cx="954155" cy="30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1278DBD-251E-4FAC-8BF2-AF1576AB88D9}"/>
              </a:ext>
            </a:extLst>
          </p:cNvPr>
          <p:cNvSpPr/>
          <p:nvPr/>
        </p:nvSpPr>
        <p:spPr>
          <a:xfrm>
            <a:off x="6026428" y="3445958"/>
            <a:ext cx="954155" cy="30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1A0EC2E-5109-45D2-B8B8-1E505E0DE434}"/>
              </a:ext>
            </a:extLst>
          </p:cNvPr>
          <p:cNvSpPr/>
          <p:nvPr/>
        </p:nvSpPr>
        <p:spPr>
          <a:xfrm>
            <a:off x="6213157" y="4485090"/>
            <a:ext cx="954155" cy="30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1EF51C3-3A4C-4A2B-A8F8-AC059C31164B}"/>
              </a:ext>
            </a:extLst>
          </p:cNvPr>
          <p:cNvSpPr/>
          <p:nvPr/>
        </p:nvSpPr>
        <p:spPr>
          <a:xfrm>
            <a:off x="6226410" y="5527955"/>
            <a:ext cx="954155" cy="30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DAB3E-1336-47D5-989E-B449FF0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EDB509-8ADC-46F5-9C82-FEADFC43473A}"/>
              </a:ext>
            </a:extLst>
          </p:cNvPr>
          <p:cNvSpPr/>
          <p:nvPr/>
        </p:nvSpPr>
        <p:spPr>
          <a:xfrm>
            <a:off x="1351723" y="563816"/>
            <a:ext cx="9515060" cy="5598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সসস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9038A-ADA9-410F-8317-CE6A7FE9EFF8}"/>
              </a:ext>
            </a:extLst>
          </p:cNvPr>
          <p:cNvSpPr txBox="1"/>
          <p:nvPr/>
        </p:nvSpPr>
        <p:spPr>
          <a:xfrm>
            <a:off x="1543878" y="563816"/>
            <a:ext cx="170953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E700C-3740-4EE5-82B2-F05CB42428D6}"/>
              </a:ext>
            </a:extLst>
          </p:cNvPr>
          <p:cNvSpPr txBox="1"/>
          <p:nvPr/>
        </p:nvSpPr>
        <p:spPr>
          <a:xfrm>
            <a:off x="1543878" y="1306037"/>
            <a:ext cx="6082748" cy="646331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ক)জাতিসংঘের উদ্দেশ্য কী?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0706-79D3-4B31-AA3D-A1058EA53FA0}"/>
              </a:ext>
            </a:extLst>
          </p:cNvPr>
          <p:cNvSpPr txBox="1"/>
          <p:nvPr/>
        </p:nvSpPr>
        <p:spPr>
          <a:xfrm>
            <a:off x="1643269" y="2112209"/>
            <a:ext cx="830911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উত্তরঃবিশ্ব শান্তি প্রতিষ্ঠা করা হলো জাতিসংঘের উদ্দেশ্য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E31A2-129E-454F-BA23-87D84153CCC7}"/>
              </a:ext>
            </a:extLst>
          </p:cNvPr>
          <p:cNvSpPr txBox="1"/>
          <p:nvPr/>
        </p:nvSpPr>
        <p:spPr>
          <a:xfrm>
            <a:off x="1643269" y="2886405"/>
            <a:ext cx="5983357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খ)জাতিসংঘ কত সালে গঠিত হয়?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AC49F-B1A7-4FF1-9A34-0F5CC15ED3F8}"/>
              </a:ext>
            </a:extLst>
          </p:cNvPr>
          <p:cNvSpPr txBox="1"/>
          <p:nvPr/>
        </p:nvSpPr>
        <p:spPr>
          <a:xfrm>
            <a:off x="1643269" y="3660602"/>
            <a:ext cx="6347792" cy="646331"/>
          </a:xfrm>
          <a:prstGeom prst="rect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উত্তরঃ১৯৪৫ সালের ২৪শে অক্টোবর।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844E8-20C2-4007-A5EF-BC5339E4662B}"/>
              </a:ext>
            </a:extLst>
          </p:cNvPr>
          <p:cNvSpPr txBox="1"/>
          <p:nvPr/>
        </p:nvSpPr>
        <p:spPr>
          <a:xfrm>
            <a:off x="1789043" y="4538456"/>
            <a:ext cx="649356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গ)জাতিসংঘের প্রধান শাখা কতটি?ও কী কী?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277DE-8C16-4AC8-97A0-FCB985C9BCA5}"/>
              </a:ext>
            </a:extLst>
          </p:cNvPr>
          <p:cNvSpPr txBox="1"/>
          <p:nvPr/>
        </p:nvSpPr>
        <p:spPr>
          <a:xfrm>
            <a:off x="1895062" y="5466695"/>
            <a:ext cx="3140764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ছয়টি।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DAB3E-1336-47D5-989E-B449FF0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EDB509-8ADC-46F5-9C82-FEADFC43473A}"/>
              </a:ext>
            </a:extLst>
          </p:cNvPr>
          <p:cNvSpPr/>
          <p:nvPr/>
        </p:nvSpPr>
        <p:spPr>
          <a:xfrm>
            <a:off x="1338470" y="516785"/>
            <a:ext cx="9515060" cy="5676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সসসসসসসসস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9038A-ADA9-410F-8317-CE6A7FE9EFF8}"/>
              </a:ext>
            </a:extLst>
          </p:cNvPr>
          <p:cNvSpPr txBox="1"/>
          <p:nvPr/>
        </p:nvSpPr>
        <p:spPr>
          <a:xfrm>
            <a:off x="1543878" y="563816"/>
            <a:ext cx="170953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E700C-3740-4EE5-82B2-F05CB42428D6}"/>
              </a:ext>
            </a:extLst>
          </p:cNvPr>
          <p:cNvSpPr txBox="1"/>
          <p:nvPr/>
        </p:nvSpPr>
        <p:spPr>
          <a:xfrm>
            <a:off x="1543878" y="1318733"/>
            <a:ext cx="7189305" cy="646331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ঘ)পৃথিবীতে বাংলাদেশসহ কতটি দেশ আছে?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0706-79D3-4B31-AA3D-A1058EA53FA0}"/>
              </a:ext>
            </a:extLst>
          </p:cNvPr>
          <p:cNvSpPr txBox="1"/>
          <p:nvPr/>
        </p:nvSpPr>
        <p:spPr>
          <a:xfrm>
            <a:off x="1656522" y="2131202"/>
            <a:ext cx="496956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১৯৫ টি দেশ।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E31A2-129E-454F-BA23-87D84153CCC7}"/>
              </a:ext>
            </a:extLst>
          </p:cNvPr>
          <p:cNvSpPr txBox="1"/>
          <p:nvPr/>
        </p:nvSpPr>
        <p:spPr>
          <a:xfrm>
            <a:off x="1643269" y="2947499"/>
            <a:ext cx="5983357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ঙ)বাংলাদেশ সদস্যপদ লাভ করে কবে?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AC49F-B1A7-4FF1-9A34-0F5CC15ED3F8}"/>
              </a:ext>
            </a:extLst>
          </p:cNvPr>
          <p:cNvSpPr txBox="1"/>
          <p:nvPr/>
        </p:nvSpPr>
        <p:spPr>
          <a:xfrm>
            <a:off x="1643269" y="3764736"/>
            <a:ext cx="6347792" cy="646331"/>
          </a:xfrm>
          <a:prstGeom prst="rect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উত্তরঃ১৯৭৪ সালের ১৭ই সেপ্টেম্বর।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844E8-20C2-4007-A5EF-BC5339E4662B}"/>
              </a:ext>
            </a:extLst>
          </p:cNvPr>
          <p:cNvSpPr txBox="1"/>
          <p:nvPr/>
        </p:nvSpPr>
        <p:spPr>
          <a:xfrm>
            <a:off x="1789042" y="4643068"/>
            <a:ext cx="649356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চ)বর্তমানে জাতিসংঘের সদস্য সংখ্যা কত?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277DE-8C16-4AC8-97A0-FCB985C9BCA5}"/>
              </a:ext>
            </a:extLst>
          </p:cNvPr>
          <p:cNvSpPr txBox="1"/>
          <p:nvPr/>
        </p:nvSpPr>
        <p:spPr>
          <a:xfrm>
            <a:off x="1895062" y="5466695"/>
            <a:ext cx="3140764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১৯৩টি।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2F7AF-64B8-4E0B-BAD9-637C1A36C4CF}"/>
              </a:ext>
            </a:extLst>
          </p:cNvPr>
          <p:cNvSpPr txBox="1"/>
          <p:nvPr/>
        </p:nvSpPr>
        <p:spPr>
          <a:xfrm>
            <a:off x="3930925" y="575920"/>
            <a:ext cx="2209801" cy="646331"/>
          </a:xfrm>
          <a:prstGeom prst="rect">
            <a:avLst/>
          </a:prstGeom>
          <a:solidFill>
            <a:srgbClr val="CC00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0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FAE2A-EB87-473D-A8EF-4B5D63C67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11838" r="7125" b="9157"/>
          <a:stretch/>
        </p:blipFill>
        <p:spPr>
          <a:xfrm>
            <a:off x="99390" y="0"/>
            <a:ext cx="11993218" cy="67586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4ADEB-34F0-4A8D-B21C-0A0FCF500AD5}"/>
              </a:ext>
            </a:extLst>
          </p:cNvPr>
          <p:cNvSpPr txBox="1"/>
          <p:nvPr/>
        </p:nvSpPr>
        <p:spPr>
          <a:xfrm>
            <a:off x="5406887" y="113708"/>
            <a:ext cx="216010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প্রশ্নত্তোরঃ</a:t>
            </a:r>
            <a:endParaRPr lang="en-US" sz="40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72DD0-BD90-4E40-9A70-24477FE4290F}"/>
              </a:ext>
            </a:extLst>
          </p:cNvPr>
          <p:cNvSpPr txBox="1"/>
          <p:nvPr/>
        </p:nvSpPr>
        <p:spPr>
          <a:xfrm>
            <a:off x="556590" y="925108"/>
            <a:ext cx="1097280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ক)জাতিসংঘের  প্রধান শাখা কতটি? তাদের কাজ কী?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19224-BF05-4B34-82BC-F90680B1DD92}"/>
              </a:ext>
            </a:extLst>
          </p:cNvPr>
          <p:cNvSpPr txBox="1"/>
          <p:nvPr/>
        </p:nvSpPr>
        <p:spPr>
          <a:xfrm>
            <a:off x="556590" y="1688053"/>
            <a:ext cx="10972801" cy="954107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শাখা।যথাঃ১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পরিষদঃবিভিন্নসদস্য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13EAE-47FE-4DAE-B04D-C6E6EB134CF3}"/>
              </a:ext>
            </a:extLst>
          </p:cNvPr>
          <p:cNvSpPr txBox="1"/>
          <p:nvPr/>
        </p:nvSpPr>
        <p:spPr>
          <a:xfrm>
            <a:off x="609598" y="2712184"/>
            <a:ext cx="10972801" cy="861774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সচিবালয়ঃএটি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45730-8432-4936-BDF3-3E6583E92847}"/>
              </a:ext>
            </a:extLst>
          </p:cNvPr>
          <p:cNvSpPr txBox="1"/>
          <p:nvPr/>
        </p:nvSpPr>
        <p:spPr>
          <a:xfrm>
            <a:off x="609599" y="3629017"/>
            <a:ext cx="10919792" cy="584775"/>
          </a:xfrm>
          <a:prstGeom prst="rect">
            <a:avLst/>
          </a:prstGeom>
          <a:solidFill>
            <a:srgbClr val="E24E26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৩।অছি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পরিষদঃএর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অছিভুক্ত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এলাকাসমূহের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2CFF5-3AB7-4381-9A09-7162572A6EEB}"/>
              </a:ext>
            </a:extLst>
          </p:cNvPr>
          <p:cNvSpPr txBox="1"/>
          <p:nvPr/>
        </p:nvSpPr>
        <p:spPr>
          <a:xfrm>
            <a:off x="609598" y="4268851"/>
            <a:ext cx="1091979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৪।আন্তর্জাতিক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আদালতঃসীমানাসহ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মীমাংসা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1DB09-46B5-449E-B50F-9B8AF697928C}"/>
              </a:ext>
            </a:extLst>
          </p:cNvPr>
          <p:cNvSpPr txBox="1"/>
          <p:nvPr/>
        </p:nvSpPr>
        <p:spPr>
          <a:xfrm>
            <a:off x="609599" y="4853626"/>
            <a:ext cx="10933044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৫।অর্থনৈতিকও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পরিষদঃএটি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সামাজিকও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ED8B6-C3D6-4F07-8047-124475C432C8}"/>
              </a:ext>
            </a:extLst>
          </p:cNvPr>
          <p:cNvSpPr txBox="1"/>
          <p:nvPr/>
        </p:nvSpPr>
        <p:spPr>
          <a:xfrm>
            <a:off x="662609" y="5930844"/>
            <a:ext cx="10866780" cy="584775"/>
          </a:xfrm>
          <a:prstGeom prst="rect">
            <a:avLst/>
          </a:prstGeom>
          <a:solidFill>
            <a:srgbClr val="E24E26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৬।নিরাপত্তা পরিষদঃবিশ্বের শান্তিও নিরাপত্তা রক্ষার দায়িত্ব পালন করে এই পরিষদ।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96D87-FD19-4D26-A8AF-6BF4E480C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E590D-3807-454D-865A-E4A56B09D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7500" b="2029"/>
          <a:stretch/>
        </p:blipFill>
        <p:spPr>
          <a:xfrm>
            <a:off x="1616765" y="834887"/>
            <a:ext cx="4346713" cy="5327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D0119-6E54-47AF-A2FD-53C963E7E63D}"/>
              </a:ext>
            </a:extLst>
          </p:cNvPr>
          <p:cNvSpPr txBox="1"/>
          <p:nvPr/>
        </p:nvSpPr>
        <p:spPr>
          <a:xfrm>
            <a:off x="6096000" y="2006289"/>
            <a:ext cx="4479235" cy="2554545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কী?জাতিসংঘ কখন গঠিত হয়েছিল?কেন গঠিত হয়েছিল?দুটি উদ্দেশ্য লেখ।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DD045-062A-4247-ABD8-FEFCFBADD9DD}"/>
              </a:ext>
            </a:extLst>
          </p:cNvPr>
          <p:cNvSpPr txBox="1"/>
          <p:nvPr/>
        </p:nvSpPr>
        <p:spPr>
          <a:xfrm>
            <a:off x="7182678" y="970748"/>
            <a:ext cx="2199861" cy="707886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2128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83A3E-FA21-4169-8F70-1AA9E427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A23C5B-8052-4E31-8E86-E813525EE9CD}"/>
              </a:ext>
            </a:extLst>
          </p:cNvPr>
          <p:cNvSpPr txBox="1"/>
          <p:nvPr/>
        </p:nvSpPr>
        <p:spPr>
          <a:xfrm>
            <a:off x="6467061" y="2459503"/>
            <a:ext cx="4187686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পাঠে থাকার জন্য সকলকে অসংখ্য ধন্যবাদ  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0E8E9-C6D0-41FD-8487-D02028E2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6" y="950843"/>
            <a:ext cx="4412974" cy="4956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39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4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02F2C-B4CA-4606-A351-71434B227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0"/>
            <a:ext cx="12032974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30A2EC-D888-4708-8773-69FFFA8456A4}"/>
              </a:ext>
            </a:extLst>
          </p:cNvPr>
          <p:cNvSpPr/>
          <p:nvPr/>
        </p:nvSpPr>
        <p:spPr>
          <a:xfrm>
            <a:off x="1351721" y="821635"/>
            <a:ext cx="9568069" cy="519485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48C14-2C83-4A03-ACB4-DE82C45E4F04}"/>
              </a:ext>
            </a:extLst>
          </p:cNvPr>
          <p:cNvSpPr txBox="1"/>
          <p:nvPr/>
        </p:nvSpPr>
        <p:spPr>
          <a:xfrm>
            <a:off x="1789043" y="1547675"/>
            <a:ext cx="7885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উপস্থাপনায়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মমতাজ বেগম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সরকারি প্রাথমিক বিদ্যালয়।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সদর,বরিশাল।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E6592-9D2D-4C39-A3E4-381F2A7CE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8776" r="19421" b="5685"/>
          <a:stretch/>
        </p:blipFill>
        <p:spPr>
          <a:xfrm rot="5400000">
            <a:off x="2009362" y="1293745"/>
            <a:ext cx="2342319" cy="1908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9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74A6D-F970-4200-BEAD-F81C2B93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67032"/>
            <a:ext cx="11860696" cy="6523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F2F723-D957-41CD-851D-2C8A2B3DBA59}"/>
              </a:ext>
            </a:extLst>
          </p:cNvPr>
          <p:cNvSpPr/>
          <p:nvPr/>
        </p:nvSpPr>
        <p:spPr>
          <a:xfrm>
            <a:off x="1815548" y="980661"/>
            <a:ext cx="8560904" cy="4532244"/>
          </a:xfrm>
          <a:prstGeom prst="rect">
            <a:avLst/>
          </a:prstGeom>
          <a:solidFill>
            <a:srgbClr val="00B0F0"/>
          </a:solidFill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F00DF-0346-4C64-9681-6A3EB8B53CB2}"/>
              </a:ext>
            </a:extLst>
          </p:cNvPr>
          <p:cNvSpPr txBox="1"/>
          <p:nvPr/>
        </p:nvSpPr>
        <p:spPr>
          <a:xfrm>
            <a:off x="2650434" y="1616765"/>
            <a:ext cx="6334539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বাংলাদেশও বিশ্বপরিচয়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অধ্যায়-১২(বাংলাদেশও বিশ্ব)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পাঠ-১(জাতিসংঘ)।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74A6D-F970-4200-BEAD-F81C2B93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67032"/>
            <a:ext cx="11860696" cy="6523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F2F723-D957-41CD-851D-2C8A2B3DBA59}"/>
              </a:ext>
            </a:extLst>
          </p:cNvPr>
          <p:cNvSpPr/>
          <p:nvPr/>
        </p:nvSpPr>
        <p:spPr>
          <a:xfrm>
            <a:off x="1815548" y="980661"/>
            <a:ext cx="8560904" cy="4532244"/>
          </a:xfrm>
          <a:prstGeom prst="rect">
            <a:avLst/>
          </a:prstGeom>
          <a:solidFill>
            <a:srgbClr val="00B050"/>
          </a:solidFill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37F1A-FB1A-4345-99C9-95BC5292D080}"/>
              </a:ext>
            </a:extLst>
          </p:cNvPr>
          <p:cNvSpPr txBox="1"/>
          <p:nvPr/>
        </p:nvSpPr>
        <p:spPr>
          <a:xfrm>
            <a:off x="2796209" y="3246783"/>
            <a:ext cx="6904382" cy="707886"/>
          </a:xfrm>
          <a:prstGeom prst="rect">
            <a:avLst/>
          </a:prstGeom>
          <a:solidFill>
            <a:srgbClr val="FF66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গান শুনিয়ে আবেগ সৃষ্টি করব।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D126671-A090-427F-9354-703A2A90A07C}"/>
              </a:ext>
            </a:extLst>
          </p:cNvPr>
          <p:cNvSpPr/>
          <p:nvPr/>
        </p:nvSpPr>
        <p:spPr>
          <a:xfrm>
            <a:off x="2862470" y="1470991"/>
            <a:ext cx="3419060" cy="1086679"/>
          </a:xfrm>
          <a:prstGeom prst="cloud">
            <a:avLst/>
          </a:prstGeom>
          <a:solidFill>
            <a:srgbClr val="FF66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02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4A6911-4D64-4A82-A07F-0B2C98A48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4851" r="8267" b="4032"/>
          <a:stretch/>
        </p:blipFill>
        <p:spPr>
          <a:xfrm>
            <a:off x="0" y="6101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85BC1-C4E8-46D2-8B17-615DD7FE21E4}"/>
              </a:ext>
            </a:extLst>
          </p:cNvPr>
          <p:cNvSpPr txBox="1"/>
          <p:nvPr/>
        </p:nvSpPr>
        <p:spPr>
          <a:xfrm>
            <a:off x="5201478" y="433890"/>
            <a:ext cx="225287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প্রদর্শন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7420F-E327-49AA-B35E-D56B8FB1C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0" y="1854665"/>
            <a:ext cx="7275444" cy="4696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16D3B-D683-4627-B239-B9697D76E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26" y="1382263"/>
            <a:ext cx="7884827" cy="499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19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4A6911-4D64-4A82-A07F-0B2C98A48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4851" r="8267" b="40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A821EE-4684-4D50-BFBC-5CD9215F3FCD}"/>
              </a:ext>
            </a:extLst>
          </p:cNvPr>
          <p:cNvSpPr/>
          <p:nvPr/>
        </p:nvSpPr>
        <p:spPr>
          <a:xfrm>
            <a:off x="490330" y="344557"/>
            <a:ext cx="11198087" cy="61092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85BC1-C4E8-46D2-8B17-615DD7FE21E4}"/>
              </a:ext>
            </a:extLst>
          </p:cNvPr>
          <p:cNvSpPr txBox="1"/>
          <p:nvPr/>
        </p:nvSpPr>
        <p:spPr>
          <a:xfrm>
            <a:off x="1007165" y="649357"/>
            <a:ext cx="225287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AEF37-D494-434C-9F39-FC97BB22DBDF}"/>
              </a:ext>
            </a:extLst>
          </p:cNvPr>
          <p:cNvSpPr txBox="1"/>
          <p:nvPr/>
        </p:nvSpPr>
        <p:spPr>
          <a:xfrm>
            <a:off x="1948071" y="2218635"/>
            <a:ext cx="6997147" cy="19389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পাঠঃজাতিসংঘ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পাঠ্যাংশঃপৃথিবীতে বাংলাদেশহ...............নিয়োজিত আছে।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7008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FAE2A-EB87-473D-A8EF-4B5D63C67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11838" r="7125" b="9157"/>
          <a:stretch/>
        </p:blipFill>
        <p:spPr>
          <a:xfrm>
            <a:off x="99391" y="99391"/>
            <a:ext cx="11993218" cy="6758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4ADEB-34F0-4A8D-B21C-0A0FCF500AD5}"/>
              </a:ext>
            </a:extLst>
          </p:cNvPr>
          <p:cNvSpPr txBox="1"/>
          <p:nvPr/>
        </p:nvSpPr>
        <p:spPr>
          <a:xfrm>
            <a:off x="1007165" y="874644"/>
            <a:ext cx="216010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72DD0-BD90-4E40-9A70-24477FE4290F}"/>
              </a:ext>
            </a:extLst>
          </p:cNvPr>
          <p:cNvSpPr txBox="1"/>
          <p:nvPr/>
        </p:nvSpPr>
        <p:spPr>
          <a:xfrm>
            <a:off x="1245704" y="1855304"/>
            <a:ext cx="1019092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১৬.১.১।</a:t>
            </a:r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দেশ ওজনগণের মধ্যে বন্ধুত্ব ভ্রাতৃত্বের গুরুত্ব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১৬.৩.১।</a:t>
            </a:r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কী বলতে পারবে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037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1C155-0D60-4DC3-9A54-3F663DE54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06017"/>
            <a:ext cx="11966713" cy="690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B92496-5A17-4A8D-B915-6669264CEB50}"/>
              </a:ext>
            </a:extLst>
          </p:cNvPr>
          <p:cNvSpPr/>
          <p:nvPr/>
        </p:nvSpPr>
        <p:spPr>
          <a:xfrm>
            <a:off x="1311965" y="1152939"/>
            <a:ext cx="9793356" cy="503582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সসসসসসস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5BFA7-F047-4A7C-B9CB-0D0C2F054C4B}"/>
              </a:ext>
            </a:extLst>
          </p:cNvPr>
          <p:cNvSpPr txBox="1"/>
          <p:nvPr/>
        </p:nvSpPr>
        <p:spPr>
          <a:xfrm>
            <a:off x="2133600" y="2459504"/>
            <a:ext cx="8163339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তোমাদের পাঠ্যবইয়ের ৯২ পৃষ্ঠা বের কর।আমি পাঠ্যাংশটুকু পড়বো।তোমরা আমার সাথে সাথে হাত দিয়ে মেলাবে।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14938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4DE7E-FFBB-4DD3-9C30-CAEAF52DA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7032" r="9459" b="6761"/>
          <a:stretch/>
        </p:blipFill>
        <p:spPr>
          <a:xfrm>
            <a:off x="24109" y="-15536"/>
            <a:ext cx="113486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F9F22-AD53-4B34-8719-B49167BB60AE}"/>
              </a:ext>
            </a:extLst>
          </p:cNvPr>
          <p:cNvSpPr txBox="1"/>
          <p:nvPr/>
        </p:nvSpPr>
        <p:spPr>
          <a:xfrm>
            <a:off x="490330" y="291548"/>
            <a:ext cx="2279375" cy="707886"/>
          </a:xfrm>
          <a:prstGeom prst="rect">
            <a:avLst/>
          </a:prstGeom>
          <a:solidFill>
            <a:srgbClr val="CC00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452F2-F855-4057-A08D-C8D9DF197967}"/>
              </a:ext>
            </a:extLst>
          </p:cNvPr>
          <p:cNvSpPr txBox="1"/>
          <p:nvPr/>
        </p:nvSpPr>
        <p:spPr>
          <a:xfrm>
            <a:off x="993912" y="1274190"/>
            <a:ext cx="9806609" cy="646331"/>
          </a:xfrm>
          <a:prstGeom prst="rect">
            <a:avLst/>
          </a:prstGeom>
          <a:solidFill>
            <a:srgbClr val="6F610B"/>
          </a:solidFill>
          <a:ln w="7620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দেশগুলোর মধ্যে             ও বন্ধুত্ব থাকা খুবই প্রয়োজন।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6DAE1-01BB-45D7-8CB3-81CBDACCCDC8}"/>
              </a:ext>
            </a:extLst>
          </p:cNvPr>
          <p:cNvSpPr txBox="1"/>
          <p:nvPr/>
        </p:nvSpPr>
        <p:spPr>
          <a:xfrm>
            <a:off x="993913" y="2195278"/>
            <a:ext cx="9806609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 ২৪শে অক্টোবর                  দিবস পালন করা হয়।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DD360-62D5-4D7B-B244-A6E837423129}"/>
              </a:ext>
            </a:extLst>
          </p:cNvPr>
          <p:cNvSpPr txBox="1"/>
          <p:nvPr/>
        </p:nvSpPr>
        <p:spPr>
          <a:xfrm>
            <a:off x="1040296" y="3187560"/>
            <a:ext cx="9316278" cy="707886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বাংলাদেশসহ           টি দেশ আছে।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476A1-6B9E-4B73-B824-4E546D02D769}"/>
              </a:ext>
            </a:extLst>
          </p:cNvPr>
          <p:cNvSpPr txBox="1"/>
          <p:nvPr/>
        </p:nvSpPr>
        <p:spPr>
          <a:xfrm>
            <a:off x="1007164" y="4241398"/>
            <a:ext cx="7566991" cy="707886"/>
          </a:xfrm>
          <a:prstGeom prst="rect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প্রতিষ্ঠিত হয়                 সালে।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AC0F-A9A8-4FAC-8EE1-5681FB1F69F0}"/>
              </a:ext>
            </a:extLst>
          </p:cNvPr>
          <p:cNvSpPr txBox="1"/>
          <p:nvPr/>
        </p:nvSpPr>
        <p:spPr>
          <a:xfrm>
            <a:off x="940904" y="5297710"/>
            <a:ext cx="7328452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সদস্য সংখ্যা            টি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369F3-AD4C-4EB3-A37A-4F1B466A4AE5}"/>
              </a:ext>
            </a:extLst>
          </p:cNvPr>
          <p:cNvSpPr txBox="1"/>
          <p:nvPr/>
        </p:nvSpPr>
        <p:spPr>
          <a:xfrm>
            <a:off x="4923182" y="1211600"/>
            <a:ext cx="1243307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endParaRPr lang="en-US" sz="4000" b="1" u="sng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48AA2-4E29-4236-8816-024A3B844649}"/>
              </a:ext>
            </a:extLst>
          </p:cNvPr>
          <p:cNvSpPr txBox="1"/>
          <p:nvPr/>
        </p:nvSpPr>
        <p:spPr>
          <a:xfrm>
            <a:off x="4992295" y="2178491"/>
            <a:ext cx="1809841" cy="707886"/>
          </a:xfrm>
          <a:prstGeom prst="rect">
            <a:avLst/>
          </a:prstGeom>
          <a:solidFill>
            <a:srgbClr val="CC00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40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3820D-5FDC-44CF-AD67-5D871F20C362}"/>
              </a:ext>
            </a:extLst>
          </p:cNvPr>
          <p:cNvSpPr txBox="1"/>
          <p:nvPr/>
        </p:nvSpPr>
        <p:spPr>
          <a:xfrm>
            <a:off x="5448760" y="3253061"/>
            <a:ext cx="111198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১৯৫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945C78-BB44-4BF6-90F7-1469C0A2FB99}"/>
              </a:ext>
            </a:extLst>
          </p:cNvPr>
          <p:cNvSpPr txBox="1"/>
          <p:nvPr/>
        </p:nvSpPr>
        <p:spPr>
          <a:xfrm>
            <a:off x="5698435" y="4435254"/>
            <a:ext cx="1034588" cy="646331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১৯৪৫</a:t>
            </a:r>
            <a:endParaRPr lang="en-US" sz="3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4D190-3BB2-4C72-BE42-88B566D4C422}"/>
              </a:ext>
            </a:extLst>
          </p:cNvPr>
          <p:cNvSpPr txBox="1"/>
          <p:nvPr/>
        </p:nvSpPr>
        <p:spPr>
          <a:xfrm>
            <a:off x="6004752" y="5415785"/>
            <a:ext cx="979462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endParaRPr lang="en-US" sz="4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CFBF7-2A7D-434C-8F29-B36D72F0F6C5}"/>
              </a:ext>
            </a:extLst>
          </p:cNvPr>
          <p:cNvSpPr txBox="1"/>
          <p:nvPr/>
        </p:nvSpPr>
        <p:spPr>
          <a:xfrm>
            <a:off x="4267200" y="291548"/>
            <a:ext cx="2040835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457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BSL</dc:creator>
  <cp:lastModifiedBy>BSL</cp:lastModifiedBy>
  <cp:revision>51</cp:revision>
  <dcterms:created xsi:type="dcterms:W3CDTF">2020-11-29T13:57:29Z</dcterms:created>
  <dcterms:modified xsi:type="dcterms:W3CDTF">2020-12-01T06:28:30Z</dcterms:modified>
</cp:coreProperties>
</file>