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4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-2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A2B5-7C74-48A7-90CF-0DBF05A29AD0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B0A52-C8B6-4DA6-A19F-070109B0A7E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83089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0A52-C8B6-4DA6-A19F-070109B0A7EE}" type="slidenum">
              <a:rPr lang="en-SG" smtClean="0"/>
              <a:pPr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06785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0A52-C8B6-4DA6-A19F-070109B0A7EE}" type="slidenum">
              <a:rPr lang="en-SG" smtClean="0"/>
              <a:pPr/>
              <a:t>2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0A52-C8B6-4DA6-A19F-070109B0A7EE}" type="slidenum">
              <a:rPr lang="en-SG" smtClean="0"/>
              <a:pPr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91097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0A52-C8B6-4DA6-A19F-070109B0A7EE}" type="slidenum">
              <a:rPr lang="en-SG" smtClean="0"/>
              <a:pPr/>
              <a:t>4</a:t>
            </a:fld>
            <a:endParaRPr lang="en-S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0A52-C8B6-4DA6-A19F-070109B0A7EE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0A52-C8B6-4DA6-A19F-070109B0A7EE}" type="slidenum">
              <a:rPr lang="en-SG" smtClean="0"/>
              <a:pPr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67937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02825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7516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62145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98820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0716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17055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77378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8743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29121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3063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55131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C85C-25D3-4174-85B5-E73780F20E07}" type="datetimeFigureOut">
              <a:rPr lang="en-SG" smtClean="0"/>
              <a:pPr/>
              <a:t>1/12/2020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3DA28-C973-4F13-A606-423948B331A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60119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grinews24.com/%e0%a6%ac%e0%a6%bf%e0%a6%ad%e0%a6%bf%e0%a6%a8%e0%a7%8d%e0%a6%a8-%e0%a6%9c%e0%a6%be%e0%a6%a4%e0%a7%87%e0%a6%b0-%e0%a6%ae%e0%a7%81%e0%a6%b0%e0%a6%97%e0%a6%bf-%e0%a6%93-%e0%a6%ac%e0%a7%88%e0%a6%b6/aasil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news24.com/%e0%a6%ac%e0%a6%bf%e0%a6%ad%e0%a6%bf%e0%a6%a8%e0%a7%8d%e0%a6%a8-%e0%a6%9c%e0%a6%be%e0%a6%a4%e0%a7%87%e0%a6%b0-%e0%a6%ae%e0%a7%81%e0%a6%b0%e0%a6%97%e0%a6%bf-%e0%a6%93-%e0%a6%ac%e0%a7%88%e0%a6%b6/faom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grinews24.com/%e0%a6%ac%e0%a6%bf%e0%a6%ad%e0%a6%bf%e0%a6%a8%e0%a7%8d%e0%a6%a8-%e0%a6%9c%e0%a6%be%e0%a6%a4%e0%a7%87%e0%a6%b0-%e0%a6%ae%e0%a7%81%e0%a6%b0%e0%a6%97%e0%a6%bf-%e0%a6%93-%e0%a6%ac%e0%a7%88%e0%a6%b6/road-islan-red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grinews24.com/%e0%a6%ac%e0%a6%bf%e0%a6%ad%e0%a6%bf%e0%a6%a8%e0%a7%8d%e0%a6%a8-%e0%a6%9c%e0%a6%be%e0%a6%a4%e0%a7%87%e0%a6%b0-%e0%a6%ae%e0%a7%81%e0%a6%b0%e0%a6%97%e0%a6%bf-%e0%a6%93-%e0%a6%ac%e0%a7%88%e0%a6%b6/sonali-01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agrinews24.com/%e0%a6%ac%e0%a6%bf%e0%a6%ad%e0%a6%bf%e0%a6%a8%e0%a7%8d%e0%a6%a8-%e0%a6%9c%e0%a6%be%e0%a6%a4%e0%a7%87%e0%a6%b0-%e0%a6%ae%e0%a7%81%e0%a6%b0%e0%a6%97%e0%a6%bf-%e0%a6%93-%e0%a6%ac%e0%a7%88%e0%a6%b6/whiteleghorn_752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5680" y="1091936"/>
            <a:ext cx="5135880" cy="5473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3890081" y="239330"/>
            <a:ext cx="3867079" cy="707886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স</a:t>
            </a:r>
            <a:r>
              <a:rPr lang="en-US" sz="4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বাইকে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স্বাগতম</a:t>
            </a:r>
            <a:endParaRPr lang="en-SG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56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91640" y="1234440"/>
            <a:ext cx="7516155" cy="31036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/>
              <a:t>সবাইকে ধন্যবাদ</a:t>
            </a:r>
            <a:endParaRPr lang="en-SG" sz="5400" dirty="0"/>
          </a:p>
        </p:txBody>
      </p:sp>
    </p:spTree>
    <p:extLst>
      <p:ext uri="{BB962C8B-B14F-4D97-AF65-F5344CB8AC3E}">
        <p14:creationId xmlns:p14="http://schemas.microsoft.com/office/powerpoint/2010/main" xmlns="" val="3173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92" y="1"/>
            <a:ext cx="9085385" cy="1324708"/>
          </a:xfrm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4400" y="2506662"/>
            <a:ext cx="6033477" cy="4210661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bn-IN" b="1" dirty="0">
                <a:solidFill>
                  <a:srgbClr val="7030A0"/>
                </a:solidFill>
              </a:rPr>
              <a:t/>
            </a:r>
            <a:br>
              <a:rPr lang="bn-IN" b="1" dirty="0">
                <a:solidFill>
                  <a:srgbClr val="7030A0"/>
                </a:solidFill>
              </a:rPr>
            </a:br>
            <a:r>
              <a:rPr lang="bn-IN" b="1" dirty="0" smtClean="0"/>
              <a:t>শ্রেণী-</a:t>
            </a:r>
            <a:r>
              <a:rPr lang="en-US" b="1" dirty="0" err="1" smtClean="0"/>
              <a:t>দ্বাদশ</a:t>
            </a:r>
            <a:r>
              <a:rPr lang="bn-IN" b="1" dirty="0"/>
              <a:t/>
            </a:r>
            <a:br>
              <a:rPr lang="bn-IN" b="1" dirty="0"/>
            </a:br>
            <a:r>
              <a:rPr lang="bn-IN" b="1" dirty="0"/>
              <a:t>বিষয়- কৃষি </a:t>
            </a:r>
            <a:r>
              <a:rPr lang="bn-IN" b="1" dirty="0" smtClean="0"/>
              <a:t>শিক্ষা </a:t>
            </a:r>
            <a:r>
              <a:rPr lang="en-US" b="1" dirty="0" smtClean="0"/>
              <a:t>২য়</a:t>
            </a:r>
            <a:r>
              <a:rPr lang="bn-IN" b="1" dirty="0" smtClean="0"/>
              <a:t> পত্র</a:t>
            </a:r>
            <a:endParaRPr lang="en-SG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err="1" smtClean="0"/>
              <a:t>অধ্যায়</a:t>
            </a:r>
            <a:r>
              <a:rPr lang="bn-IN" b="1" dirty="0" smtClean="0"/>
              <a:t>: </a:t>
            </a:r>
            <a:r>
              <a:rPr lang="en-US" b="1" dirty="0" smtClean="0"/>
              <a:t>২য়</a:t>
            </a:r>
            <a:r>
              <a:rPr lang="bn-IN" b="1" dirty="0" smtClean="0"/>
              <a:t>- পোল্ট্রি</a:t>
            </a:r>
            <a:r>
              <a:rPr lang="en-US" b="1" dirty="0" smtClean="0"/>
              <a:t> </a:t>
            </a:r>
            <a:r>
              <a:rPr lang="en-US" b="1" dirty="0" err="1" smtClean="0"/>
              <a:t>পালন</a:t>
            </a:r>
            <a:endParaRPr lang="bn-IN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bn-IN" b="1" dirty="0"/>
              <a:t>পাঠ : </a:t>
            </a:r>
            <a:r>
              <a:rPr lang="bn-IN" b="1" dirty="0" smtClean="0"/>
              <a:t>০</a:t>
            </a:r>
            <a:r>
              <a:rPr lang="en-US" b="1" dirty="0" smtClean="0"/>
              <a:t>৮</a:t>
            </a:r>
            <a:r>
              <a:rPr lang="bn-IN" b="1" dirty="0" smtClean="0"/>
              <a:t> – </a:t>
            </a:r>
            <a:r>
              <a:rPr lang="bn-IN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 smtClean="0"/>
              <a:t>পোল্ট্রি</a:t>
            </a:r>
            <a:r>
              <a:rPr lang="en-US" sz="2400" b="1" dirty="0" smtClean="0"/>
              <a:t>র </a:t>
            </a:r>
            <a:r>
              <a:rPr lang="en-US" sz="2400" b="1" dirty="0" err="1" smtClean="0"/>
              <a:t>ধারণা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মুরগীর</a:t>
            </a:r>
            <a:r>
              <a:rPr lang="bn-IN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জাত</a:t>
            </a:r>
            <a:r>
              <a:rPr lang="bn-IN" sz="2400" b="1" dirty="0" smtClean="0">
                <a:solidFill>
                  <a:srgbClr val="002060"/>
                </a:solidFill>
              </a:rPr>
              <a:t>  </a:t>
            </a:r>
            <a:endParaRPr lang="en-SG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IN" b="1" dirty="0"/>
          </a:p>
          <a:p>
            <a:pPr marL="0" indent="0">
              <a:buNone/>
            </a:pPr>
            <a:endParaRPr lang="bn-IN" b="1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744" y="2286000"/>
            <a:ext cx="2670518" cy="3111335"/>
          </a:xfrm>
        </p:spPr>
      </p:pic>
      <p:sp>
        <p:nvSpPr>
          <p:cNvPr id="6" name="Rectangle 5"/>
          <p:cNvSpPr/>
          <p:nvPr/>
        </p:nvSpPr>
        <p:spPr>
          <a:xfrm>
            <a:off x="225084" y="5418132"/>
            <a:ext cx="3901440" cy="128746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1400" b="1" dirty="0" smtClean="0">
                <a:solidFill>
                  <a:srgbClr val="002060"/>
                </a:solidFill>
              </a:rPr>
              <a:t> </a:t>
            </a:r>
            <a:r>
              <a:rPr lang="bn-IN" b="1" dirty="0">
                <a:solidFill>
                  <a:srgbClr val="002060"/>
                </a:solidFill>
              </a:rPr>
              <a:t>মো: আব্দুল্লাহ </a:t>
            </a:r>
            <a:r>
              <a:rPr lang="bn-IN" b="1" dirty="0" smtClean="0">
                <a:solidFill>
                  <a:srgbClr val="002060"/>
                </a:solidFill>
              </a:rPr>
              <a:t>ফারাজী                                                                         প্রভাষক </a:t>
            </a:r>
            <a:r>
              <a:rPr lang="bn-IN" b="1" dirty="0">
                <a:solidFill>
                  <a:srgbClr val="002060"/>
                </a:solidFill>
              </a:rPr>
              <a:t>( কৃষি </a:t>
            </a:r>
            <a:r>
              <a:rPr lang="bn-IN" b="1" dirty="0" smtClean="0">
                <a:solidFill>
                  <a:srgbClr val="002060"/>
                </a:solidFill>
              </a:rPr>
              <a:t>বিজ্ঞান )</a:t>
            </a:r>
          </a:p>
          <a:p>
            <a:pPr>
              <a:lnSpc>
                <a:spcPct val="150000"/>
              </a:lnSpc>
            </a:pPr>
            <a:r>
              <a:rPr lang="bn-IN" b="1" dirty="0" smtClean="0">
                <a:solidFill>
                  <a:srgbClr val="0070C0"/>
                </a:solidFill>
              </a:rPr>
              <a:t> </a:t>
            </a:r>
            <a:r>
              <a:rPr lang="bn-IN" b="1" dirty="0">
                <a:solidFill>
                  <a:srgbClr val="002060"/>
                </a:solidFill>
              </a:rPr>
              <a:t>ইতনা মাধ্য়মিক বিদ্য়ালয় ও </a:t>
            </a:r>
            <a:r>
              <a:rPr lang="bn-IN" b="1" dirty="0" smtClean="0">
                <a:solidFill>
                  <a:srgbClr val="002060"/>
                </a:solidFill>
              </a:rPr>
              <a:t>কলেজ</a:t>
            </a:r>
            <a:endParaRPr lang="bn-IN" b="1" dirty="0">
              <a:solidFill>
                <a:srgbClr val="002060"/>
              </a:solidFill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1143000" y="198120"/>
            <a:ext cx="9067800" cy="1032803"/>
          </a:xfrm>
          <a:prstGeom prst="ribb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/>
              <a:t>পরিচিতি</a:t>
            </a:r>
            <a:r>
              <a:rPr lang="en-SG" b="1" dirty="0"/>
              <a:t/>
            </a:r>
            <a:br>
              <a:rPr lang="en-SG" b="1" dirty="0"/>
            </a:br>
            <a:endParaRPr lang="en-SG" dirty="0"/>
          </a:p>
        </p:txBody>
      </p:sp>
      <p:sp>
        <p:nvSpPr>
          <p:cNvPr id="7" name="Rectangle 6"/>
          <p:cNvSpPr/>
          <p:nvPr/>
        </p:nvSpPr>
        <p:spPr>
          <a:xfrm>
            <a:off x="1357127" y="1712416"/>
            <a:ext cx="2634301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শিক্ষক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পরিচিতি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8084457" y="1807420"/>
            <a:ext cx="2318945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পাঠ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পরিচিতি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8216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কোয়েল পাখির বাজার - 116 Photos - Local Business - বাস টার্মিনাল,ক্যাপ্টেন  কক্স ফিলিং স্টেশন সংলগ্ন,পূর্ব লার পাড়া রোড়।কক্সবাজার।, 4700 Cox's Bazar,  Chittago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কোয়েল পাখির বাজার - 116 Photos - Local Business - বাস টার্মিনাল,ক্যাপ্টেন  কক্স ফিলিং স্টেশন সংলগ্ন,পূর্ব লার পাড়া রোড়।কক্সবাজার।, 4700 Cox's Bazar,  Chittago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কোয়েল পাখির বাজার - 116 Photos - Local Business - বাস টার্মিনাল,ক্যাপ্টেন  কক্স ফিলিং স্টেশন সংলগ্ন,পূর্ব লার পাড়া রোড়।কক্সবাজার।, 4700 Cox's Bazar,  Chittago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70399" y="385019"/>
            <a:ext cx="2902858" cy="58477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en-SG" sz="3200" dirty="0" err="1" smtClean="0"/>
              <a:t>পোল্ট্রি</a:t>
            </a:r>
            <a:r>
              <a:rPr lang="en-SG" sz="3200" dirty="0" smtClean="0"/>
              <a:t>    </a:t>
            </a:r>
            <a:endParaRPr lang="en-SG" sz="3200" dirty="0"/>
          </a:p>
        </p:txBody>
      </p:sp>
      <p:sp>
        <p:nvSpPr>
          <p:cNvPr id="7" name="Rectangle 6"/>
          <p:cNvSpPr/>
          <p:nvPr/>
        </p:nvSpPr>
        <p:spPr>
          <a:xfrm>
            <a:off x="1320800" y="1291771"/>
            <a:ext cx="96520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as-IN" sz="2400" b="1" dirty="0" smtClean="0">
                <a:solidFill>
                  <a:srgbClr val="7030A0"/>
                </a:solidFill>
              </a:rPr>
              <a:t>পোল্ট্রি</a:t>
            </a:r>
            <a:r>
              <a:rPr lang="as-IN" sz="2400" dirty="0" smtClean="0">
                <a:solidFill>
                  <a:srgbClr val="7030A0"/>
                </a:solidFill>
              </a:rPr>
              <a:t>  মাংস, ডিম, পালক, সার, পশুখাদ্য ও ঔষধ তৈরির উপকরণের মত অর্থনৈতিকভাবে মূল্যবান দ্রব্য উৎপাদনকারী গৃহপালিত পাখি।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/>
            <a:endParaRPr lang="en-US" sz="2400" dirty="0" smtClean="0">
              <a:solidFill>
                <a:srgbClr val="7030A0"/>
              </a:solidFill>
            </a:endParaRPr>
          </a:p>
          <a:p>
            <a:pPr algn="just"/>
            <a:r>
              <a:rPr lang="as-IN" sz="2400" b="1" dirty="0" smtClean="0">
                <a:solidFill>
                  <a:srgbClr val="0070C0"/>
                </a:solidFill>
              </a:rPr>
              <a:t>মুরগি, হাঁস, রাজহাঁস, গিনি মুরগি (</a:t>
            </a:r>
            <a:r>
              <a:rPr lang="en-US" sz="2400" b="1" dirty="0" smtClean="0">
                <a:solidFill>
                  <a:srgbClr val="0070C0"/>
                </a:solidFill>
              </a:rPr>
              <a:t>guinea fowl), </a:t>
            </a:r>
            <a:r>
              <a:rPr lang="as-IN" sz="2400" b="1" dirty="0" smtClean="0">
                <a:solidFill>
                  <a:srgbClr val="0070C0"/>
                </a:solidFill>
              </a:rPr>
              <a:t>কোয়েল (</a:t>
            </a:r>
            <a:r>
              <a:rPr lang="en-US" sz="2400" b="1" dirty="0" smtClean="0">
                <a:solidFill>
                  <a:srgbClr val="0070C0"/>
                </a:solidFill>
              </a:rPr>
              <a:t>quail), </a:t>
            </a:r>
            <a:r>
              <a:rPr lang="as-IN" sz="2400" b="1" dirty="0" smtClean="0">
                <a:solidFill>
                  <a:srgbClr val="0070C0"/>
                </a:solidFill>
              </a:rPr>
              <a:t>কবুতর, ফেজেন্ট (</a:t>
            </a:r>
            <a:r>
              <a:rPr lang="en-US" sz="2400" b="1" dirty="0" smtClean="0">
                <a:solidFill>
                  <a:srgbClr val="0070C0"/>
                </a:solidFill>
              </a:rPr>
              <a:t>pheasants), </a:t>
            </a:r>
            <a:r>
              <a:rPr lang="as-IN" sz="2400" b="1" dirty="0" smtClean="0">
                <a:solidFill>
                  <a:srgbClr val="0070C0"/>
                </a:solidFill>
              </a:rPr>
              <a:t>এবং টার্কি </a:t>
            </a:r>
            <a:r>
              <a:rPr lang="as-IN" sz="2400" dirty="0" smtClean="0">
                <a:solidFill>
                  <a:srgbClr val="0070C0"/>
                </a:solidFill>
              </a:rPr>
              <a:t>সাধারণত পোল্ট্রি পাখি হিসেবে বিবেচিত হয়। এসব পাখি আবদ্ধ পরিবেশে প্রজনন ও বংশবৃদ্ধি করতে পারে।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65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4343" y="236581"/>
            <a:ext cx="4067621" cy="23638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8526" y="222069"/>
            <a:ext cx="4095703" cy="23469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06170" y="2728686"/>
            <a:ext cx="1930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/>
              <a:t>হাঁস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6807201" y="2721820"/>
            <a:ext cx="1654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/>
              <a:t>মুরগী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7708" y="3309257"/>
            <a:ext cx="4032922" cy="2409372"/>
          </a:xfrm>
          <a:prstGeom prst="rect">
            <a:avLst/>
          </a:prstGeom>
        </p:spPr>
      </p:pic>
      <p:pic>
        <p:nvPicPr>
          <p:cNvPr id="7" name="Picture 8" descr="https://2.bp.blogspot.com/-kmXd6-bJSX0/VbzlFWrCMqI/AAAAAAAAARc/vXGGKGlvm7s/s1600/11257189_977312055635558_2830407277791379603_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49257" y="3222172"/>
            <a:ext cx="4034972" cy="251097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441500" y="5856905"/>
            <a:ext cx="1303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কবুতর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184571" y="5827878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কোয়েল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788229" y="6306848"/>
            <a:ext cx="2902857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2400" dirty="0" err="1" smtClean="0"/>
              <a:t>চিত্র</a:t>
            </a:r>
            <a:r>
              <a:rPr lang="en-US" sz="2400" dirty="0" smtClean="0"/>
              <a:t> : </a:t>
            </a:r>
            <a:r>
              <a:rPr lang="en-US" sz="2400" dirty="0" err="1" smtClean="0"/>
              <a:t>গৃহপালিত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পাখি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5" cy="200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900101"/>
              </a:solidFill>
              <a:effectLst/>
              <a:latin typeface="SolaimanLipi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8135" y="760021"/>
            <a:ext cx="776646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prstTxWarp prst="textPlain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উৎপত্তিঃ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আসিল অর্থাৎ আসল বা খাঁটি। এটি বাংলাদেশের একটি বিশুদ্ধ জাতের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মুরগি। চট্টগ্রামের আনোয়ারা থানা ও ব্রাক্ষণবাড়িয়ার সরাইল থানায় এ জাতের মুরগি পাওয়া যায়।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বৈশিষ্ট্যঃ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১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এদের দেহের গঠন বলিষ্ঠ ও দৃঢ়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,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গলা ও পা দুটো লম্বা।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এদের মাথা বেশ চওড়া এবং মাথায় মটর ঝুঁটি থাকে।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৩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দেহে পালক খুব কম থাকে ও পালকের রঙ লাল হয়।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উপযোগীতাঃ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এরা বেশ বড় হয়। এ জাতের মোরগ ভালো লড়াই করতে পারে। তাই অনেকে শখ করে এদের পালন করে থাকে। এদের মাংস খুব সুস্বাদু। প্রাপ্ত মোরগ ও মুরগীর ওজন যথাক্রমে ৪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০ 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–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৪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৫ এবং ৩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০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৩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৫ কেজি।</a:t>
            </a:r>
            <a:endParaRPr lang="en-US" dirty="0" smtClean="0">
              <a:solidFill>
                <a:srgbClr val="900101"/>
              </a:solidFill>
              <a:latin typeface="SolaimanLipi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61629" y="5655024"/>
            <a:ext cx="2048959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as-IN" dirty="0" smtClean="0"/>
              <a:t>আসিল জাতের মুরগি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77917" y="144874"/>
            <a:ext cx="1113480" cy="369332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3600" b="1" dirty="0" smtClean="0">
                <a:solidFill>
                  <a:srgbClr val="00B050"/>
                </a:solidFill>
                <a:latin typeface="SolaimanLipi"/>
                <a:cs typeface="Vrinda" pitchFamily="34" charset="0"/>
              </a:rPr>
              <a:t>আসিল</a:t>
            </a:r>
            <a:endParaRPr lang="en-US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www.agrinews24.com/wp-content/uploads/2018/08/Aasil-226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90857" y="783771"/>
            <a:ext cx="3325072" cy="4726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5" cy="200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900101"/>
              </a:solidFill>
              <a:effectLst/>
              <a:latin typeface="SolaimanLipi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298" y="972694"/>
            <a:ext cx="6737268" cy="42473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FFFF00"/>
                </a:solidFill>
                <a:latin typeface="SolaimanLipi"/>
                <a:cs typeface="Vrinda" pitchFamily="34" charset="0"/>
              </a:rPr>
              <a:t>ফাউমি</a:t>
            </a:r>
            <a:endParaRPr lang="en-US" sz="1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900101"/>
                </a:solidFill>
                <a:latin typeface="SolaimanLipi"/>
                <a:cs typeface="Arial" pitchFamily="34" charset="0"/>
                <a:hlinkClick r:id="rId3"/>
              </a:rPr>
              <a:t>  </a:t>
            </a:r>
            <a:endParaRPr lang="en-US" sz="18700" dirty="0" smtClean="0">
              <a:solidFill>
                <a:srgbClr val="333333"/>
              </a:solidFill>
              <a:latin typeface="SolaimanLipi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উৎপত্তিঃ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এ জাতের মোরগ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মুরগীর উৎপত্তিস্থল মিশর।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বৈশিষ্ট্যঃ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১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পালকের রং কালো ও সাদা ফোটা ফোটা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,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ঘাড়ের পালক সাদা।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কানের লতি এবং গায়ের চামড়া সাদা।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৩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ডিমের খোসা সাদা।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৪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রোগ প্রতিরোধ ক্ষমতা বেশি।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উপযোগীতাঃ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ডিম উৎপাদনকারী জাত হিসাবে পরিচিত এ জাত আমাদের দেশীয় আবহাওয়ায় পালনের উপযোগী। এদের বার্ষিক গড় ডিম উৎপাদন ১৫০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২০০ টি।</a:t>
            </a:r>
            <a:endParaRPr lang="en-US" dirty="0" smtClean="0">
              <a:solidFill>
                <a:srgbClr val="900101"/>
              </a:solidFill>
              <a:latin typeface="SolaimanLipi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47356" y="4683888"/>
            <a:ext cx="2079415" cy="369332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latin typeface="SolaimanLipi"/>
                <a:cs typeface="Vrinda" pitchFamily="34" charset="0"/>
              </a:rPr>
              <a:t>ফাউমি জাতের মুরগি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9222" y="231504"/>
            <a:ext cx="442173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err="1" smtClean="0"/>
              <a:t>মুরগীর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</a:t>
            </a:r>
            <a:endParaRPr lang="en-US" sz="2400" dirty="0"/>
          </a:p>
        </p:txBody>
      </p:sp>
      <p:pic>
        <p:nvPicPr>
          <p:cNvPr id="7" name="Picture 2" descr="http://www.agrinews24.com/wp-content/uploads/2018/08/faomi-300x225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9879" y="874078"/>
            <a:ext cx="4640276" cy="3480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65" cy="200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900101"/>
              </a:solidFill>
              <a:effectLst/>
              <a:latin typeface="SolaimanLipi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636" y="593766"/>
            <a:ext cx="7718961" cy="424731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00B050"/>
                </a:solidFill>
                <a:latin typeface="SolaimanLipi"/>
                <a:cs typeface="Vrinda" pitchFamily="34" charset="0"/>
              </a:rPr>
              <a:t>রোড</a:t>
            </a:r>
            <a:r>
              <a:rPr lang="en-US" dirty="0" smtClean="0">
                <a:solidFill>
                  <a:srgbClr val="00B050"/>
                </a:solidFill>
                <a:latin typeface="SolaimanLipi"/>
                <a:cs typeface="Arial" pitchFamily="34" charset="0"/>
              </a:rPr>
              <a:t> </a:t>
            </a:r>
            <a:r>
              <a:rPr lang="bn-IN" b="1" dirty="0" smtClean="0">
                <a:solidFill>
                  <a:srgbClr val="00B050"/>
                </a:solidFill>
                <a:latin typeface="SolaimanLipi"/>
                <a:cs typeface="Vrinda" pitchFamily="34" charset="0"/>
              </a:rPr>
              <a:t>আইল্যান্ড</a:t>
            </a:r>
            <a:r>
              <a:rPr lang="en-US" dirty="0" smtClean="0">
                <a:solidFill>
                  <a:srgbClr val="00B050"/>
                </a:solidFill>
                <a:latin typeface="SolaimanLipi"/>
                <a:cs typeface="Arial" pitchFamily="34" charset="0"/>
              </a:rPr>
              <a:t> </a:t>
            </a:r>
            <a:r>
              <a:rPr lang="bn-IN" b="1" dirty="0" smtClean="0">
                <a:solidFill>
                  <a:srgbClr val="00B050"/>
                </a:solidFill>
                <a:latin typeface="SolaimanLipi"/>
                <a:cs typeface="Vrinda" pitchFamily="34" charset="0"/>
              </a:rPr>
              <a:t>রেড</a:t>
            </a:r>
            <a:endParaRPr lang="en-US" sz="1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উৎপত্তিঃ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আমেরিকার রোড আইল্যান্ড রেড নামক স্থানে। সংক্ষেপে এদেরকে আর আই আর বলা হয়।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বৈশিষ্ট্যঃ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১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এদের পালকের রং লাল এবং পাখনা ও লেজের পালকের মাথায় কালো দাগ থাকে।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গায়ের চামড়া হলদে এবং কানের লতি আকারে ছোট ও লাল রঙের।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৩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ডিমের খোসার রং বাদামি।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উপযোগীতাঃ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মাংস ও ডিম উভয় উদ্দেশ্যেই এ মুরগি পালন করা হয়ে থাকে। পূর্ণ বয়স্ক একটি মোরগের ওজন ৩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৪ কেজি ও মুরগীর ওজন ২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৫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৩ কেজি। এদের বার্ষিক ডিম উৎপাদন ১৫০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২০০ টি।</a:t>
            </a:r>
            <a:endParaRPr lang="en-US" dirty="0" smtClean="0">
              <a:solidFill>
                <a:srgbClr val="900101"/>
              </a:solidFill>
              <a:latin typeface="SolaimanLipi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96772" y="4847502"/>
            <a:ext cx="208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00B050"/>
                </a:solidFill>
                <a:latin typeface="SolaimanLipi"/>
                <a:cs typeface="Vrinda" pitchFamily="34" charset="0"/>
              </a:rPr>
              <a:t>রোড</a:t>
            </a:r>
            <a:r>
              <a:rPr lang="en-US" dirty="0" smtClean="0">
                <a:solidFill>
                  <a:srgbClr val="00B050"/>
                </a:solidFill>
                <a:latin typeface="SolaimanLipi"/>
                <a:cs typeface="Arial" pitchFamily="34" charset="0"/>
              </a:rPr>
              <a:t> </a:t>
            </a:r>
            <a:r>
              <a:rPr lang="bn-IN" b="1" dirty="0" smtClean="0">
                <a:solidFill>
                  <a:srgbClr val="00B050"/>
                </a:solidFill>
                <a:latin typeface="SolaimanLipi"/>
                <a:cs typeface="Vrinda" pitchFamily="34" charset="0"/>
              </a:rPr>
              <a:t>আইল্যান্ড</a:t>
            </a:r>
            <a:r>
              <a:rPr lang="en-US" dirty="0" smtClean="0">
                <a:solidFill>
                  <a:srgbClr val="00B050"/>
                </a:solidFill>
                <a:latin typeface="SolaimanLipi"/>
                <a:cs typeface="Arial" pitchFamily="34" charset="0"/>
              </a:rPr>
              <a:t> </a:t>
            </a:r>
            <a:r>
              <a:rPr lang="bn-IN" b="1" dirty="0" smtClean="0">
                <a:solidFill>
                  <a:srgbClr val="00B050"/>
                </a:solidFill>
                <a:latin typeface="SolaimanLipi"/>
                <a:cs typeface="Vrinda" pitchFamily="34" charset="0"/>
              </a:rPr>
              <a:t>রেড</a:t>
            </a:r>
            <a:endParaRPr lang="en-US" sz="1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agrinews24.com/wp-content/uploads/2018/08/Road-islan-red-3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176" y="593766"/>
            <a:ext cx="3772403" cy="4191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65" cy="200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900101"/>
              </a:solidFill>
              <a:effectLst/>
              <a:latin typeface="SolaimanLipi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6058" y="719446"/>
            <a:ext cx="6096000" cy="4616648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b="1" dirty="0" smtClean="0">
                <a:solidFill>
                  <a:srgbClr val="FFFF00"/>
                </a:solidFill>
                <a:latin typeface="SolaimanLipi"/>
                <a:cs typeface="Vrinda" pitchFamily="34" charset="0"/>
              </a:rPr>
              <a:t>সোনালী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উৎপত্তিঃ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আর আই আর জাতের মোরগ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এর সাথে ফাউমি জাতের মুরগীর মিলনে সৃষ্ট জাত।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বৈশিষ্ট্যঃ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900101"/>
                </a:solidFill>
                <a:latin typeface="SolaimanLipi"/>
                <a:cs typeface="Arial" pitchFamily="34" charset="0"/>
                <a:hlinkClick r:id="rId2"/>
              </a:rPr>
              <a:t>  </a:t>
            </a:r>
            <a:endParaRPr lang="en-US" sz="8800" dirty="0" smtClean="0">
              <a:solidFill>
                <a:srgbClr val="333333"/>
              </a:solidFill>
              <a:latin typeface="SolaimanLipi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১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মোরগের গায়ের রং সোনালীর মধ্যে কালো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,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পাখায় সাদা ফোটা ফোটা। মুরগীর গায়ের রং হলুদ কালো।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আকারে মাঝারি। ডিমের খোসা ক্রিম বর্ণের।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৩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রোগ প্রতিরোধ ক্ষমতা বেশি।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উপযোগীতাঃ</a:t>
            </a:r>
            <a:r>
              <a:rPr lang="en-US" b="1" dirty="0" smtClean="0">
                <a:solidFill>
                  <a:srgbClr val="333333"/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ডিম উৎপাদনকারী জাত হিসাবে পরিচিত এ জাত আমাদের দেশীয় আবহাওয়ায় পালনের উপযোগী। পূর্ণ বয়স্ক একটি মোরগের ওজন ২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৫ কেজি ও মুরগীর ওজন ১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৫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 কেজি। এদের বার্ষিক গড় ডিম উৎপাদন ১৫০</a:t>
            </a:r>
            <a:r>
              <a:rPr lang="en-US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rgbClr val="333333"/>
                </a:solidFill>
                <a:latin typeface="SolaimanLipi"/>
                <a:cs typeface="Vrinda" pitchFamily="34" charset="0"/>
              </a:rPr>
              <a:t>২০০ টি।</a:t>
            </a:r>
            <a:endParaRPr lang="en-US" dirty="0" smtClean="0">
              <a:solidFill>
                <a:srgbClr val="900101"/>
              </a:solidFill>
              <a:latin typeface="SolaimanLipi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50235" y="3933102"/>
            <a:ext cx="1458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latin typeface="SolaimanLipi"/>
                <a:cs typeface="Vrinda" pitchFamily="34" charset="0"/>
              </a:rPr>
              <a:t>সোনালী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agrinews24.com/wp-content/uploads/2018/08/sonali-01-300x12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3939" y="1128156"/>
            <a:ext cx="5023562" cy="2434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65" cy="200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rgbClr val="900101"/>
              </a:solidFill>
              <a:effectLst/>
              <a:latin typeface="SolaimanLipi"/>
              <a:cs typeface="Arial" pitchFamily="34" charset="0"/>
            </a:endParaRPr>
          </a:p>
        </p:txBody>
      </p:sp>
      <p:pic>
        <p:nvPicPr>
          <p:cNvPr id="33794" name="Picture 2" descr="http://www.agrinews24.com/wp-content/uploads/2018/08/WhiteLeghorn_7527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8808" y="1033153"/>
            <a:ext cx="3070472" cy="336071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32509" y="1092529"/>
            <a:ext cx="7766462" cy="39703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3333"/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উৎপত্তিঃ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এ মুরগী ভূমধ্যসাগরীয় জাতের মধ্যে সবচেয়ে জনপ্রিয়। এর উৎপত্তিস্থল ইটালীর লেগহর্ন নামক স্থানে।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Arial" pitchFamily="34" charset="0"/>
                <a:hlinkClick r:id="rId2"/>
              </a:rPr>
              <a:t>  </a:t>
            </a:r>
            <a:endParaRPr lang="en-US" sz="18300" dirty="0" smtClean="0">
              <a:solidFill>
                <a:schemeClr val="bg1">
                  <a:lumMod val="95000"/>
                </a:schemeClr>
              </a:solidFill>
              <a:latin typeface="SolaimanLipi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বৈশিষ্ট্যঃ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১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পালকের রং এবং কানের লতি সাদা।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২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গায়ের চামড়ার রং হলুদ এবং ডিমের খোসার রং সাদা।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৩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আকারে ছোট ও ওজনে হালকা।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৪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পূর্ণ বয়স্ক মোরগের ওজন ২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৩ কেজি এবং মুরগীর ওজন ১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.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৫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- 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২ কেজি।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৫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. 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৫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/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৬ মাস বয়সে ডিম পাড়া শুরু করে।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chemeClr val="bg1">
                  <a:lumMod val="95000"/>
                </a:schemeClr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chemeClr val="bg1">
                  <a:lumMod val="95000"/>
                </a:schemeClr>
              </a:solidFill>
              <a:latin typeface="SolaimanLipi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b="1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উপযোগীতাঃ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Arial" pitchFamily="34" charset="0"/>
              </a:rPr>
              <a:t> 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এ জাতের মুরগী ডিম উৎপাদনের জন্য সবচেয়ে পরিচিত জাত। বার্ষিক ডিম উৎপাদন ২০০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-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  <a:latin typeface="SolaimanLipi"/>
                <a:cs typeface="Vrinda" pitchFamily="34" charset="0"/>
              </a:rPr>
              <a:t>২৫০টি।</a:t>
            </a:r>
            <a:endParaRPr lang="en-US" dirty="0" smtClean="0">
              <a:solidFill>
                <a:schemeClr val="bg1">
                  <a:lumMod val="95000"/>
                </a:schemeClr>
              </a:solidFill>
              <a:latin typeface="SolaimanLipi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6840" y="370505"/>
            <a:ext cx="2431477" cy="461665"/>
          </a:xfrm>
          <a:prstGeom prst="rect">
            <a:avLst/>
          </a:prstGeom>
        </p:spPr>
        <p:txBody>
          <a:bodyPr wrap="square">
            <a:prstTxWarp prst="textChevronInverted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laimanLipi"/>
                <a:cs typeface="Vrinda" pitchFamily="34" charset="0"/>
              </a:rPr>
              <a:t>হোয়াইট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laimanLipi"/>
                <a:cs typeface="Arial" pitchFamily="34" charset="0"/>
              </a:rPr>
              <a:t> </a:t>
            </a:r>
            <a:r>
              <a:rPr lang="b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laimanLipi"/>
                <a:cs typeface="Vrinda" pitchFamily="34" charset="0"/>
              </a:rPr>
              <a:t>লেগহর্ণ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84129" y="4681248"/>
            <a:ext cx="1566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latin typeface="SolaimanLipi"/>
                <a:cs typeface="Vrinda" pitchFamily="34" charset="0"/>
              </a:rPr>
              <a:t>হোয়াইট লেগহর্ণ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67</Words>
  <Application>Microsoft Office PowerPoint</Application>
  <PresentationFormat>Custom</PresentationFormat>
  <Paragraphs>93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Uitrce</cp:lastModifiedBy>
  <cp:revision>68</cp:revision>
  <dcterms:created xsi:type="dcterms:W3CDTF">2020-11-10T04:59:14Z</dcterms:created>
  <dcterms:modified xsi:type="dcterms:W3CDTF">2020-12-01T08:40:43Z</dcterms:modified>
</cp:coreProperties>
</file>