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62" r:id="rId5"/>
    <p:sldId id="275" r:id="rId6"/>
    <p:sldId id="259" r:id="rId7"/>
    <p:sldId id="260"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21271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3878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96339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80711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69860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13452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56687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03063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6594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88167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2540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07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123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10924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547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3565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491975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7F6DD8AD-4A32-8C46-AB6D-A05BA7846338}"/>
              </a:ext>
            </a:extLst>
          </p:cNvPr>
          <p:cNvPicPr>
            <a:picLocks noChangeAspect="1"/>
          </p:cNvPicPr>
          <p:nvPr/>
        </p:nvPicPr>
        <p:blipFill>
          <a:blip r:embed="rId2"/>
          <a:stretch>
            <a:fillRect/>
          </a:stretch>
        </p:blipFill>
        <p:spPr>
          <a:xfrm>
            <a:off x="0" y="127598"/>
            <a:ext cx="12098349" cy="6730402"/>
          </a:xfrm>
          <a:prstGeom prst="rect">
            <a:avLst/>
          </a:prstGeom>
        </p:spPr>
      </p:pic>
      <p:sp>
        <p:nvSpPr>
          <p:cNvPr id="2" name="Flowchart: Terminator 1">
            <a:extLst>
              <a:ext uri="{FF2B5EF4-FFF2-40B4-BE49-F238E27FC236}">
                <a16:creationId xmlns:a16="http://schemas.microsoft.com/office/drawing/2014/main" id="{DEAF6851-B575-CC43-AE37-8D3B1C6F74BA}"/>
              </a:ext>
            </a:extLst>
          </p:cNvPr>
          <p:cNvSpPr/>
          <p:nvPr/>
        </p:nvSpPr>
        <p:spPr>
          <a:xfrm>
            <a:off x="93651" y="1846998"/>
            <a:ext cx="12098349" cy="380050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a:solidFill>
                  <a:srgbClr val="FFFF00"/>
                </a:solidFill>
              </a:rPr>
              <a:t>السلام عليكم و رحمة الله وبركاته</a:t>
            </a:r>
          </a:p>
        </p:txBody>
      </p:sp>
    </p:spTree>
    <p:extLst>
      <p:ext uri="{BB962C8B-B14F-4D97-AF65-F5344CB8AC3E}">
        <p14:creationId xmlns:p14="http://schemas.microsoft.com/office/powerpoint/2010/main" val="2280489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15713-3727-A747-9C83-346899EE5A4A}"/>
              </a:ext>
            </a:extLst>
          </p:cNvPr>
          <p:cNvSpPr>
            <a:spLocks noGrp="1"/>
          </p:cNvSpPr>
          <p:nvPr>
            <p:ph type="title"/>
          </p:nvPr>
        </p:nvSpPr>
        <p:spPr>
          <a:xfrm>
            <a:off x="1612313" y="72284"/>
            <a:ext cx="9603275" cy="1049235"/>
          </a:xfrm>
          <a:solidFill>
            <a:schemeClr val="accent1">
              <a:lumMod val="75000"/>
            </a:schemeClr>
          </a:solidFill>
          <a:ln>
            <a:solidFill>
              <a:schemeClr val="accent1">
                <a:lumMod val="75000"/>
              </a:schemeClr>
            </a:solidFill>
          </a:ln>
        </p:spPr>
        <p:style>
          <a:lnRef idx="1">
            <a:schemeClr val="accent5"/>
          </a:lnRef>
          <a:fillRef idx="3">
            <a:schemeClr val="accent5"/>
          </a:fillRef>
          <a:effectRef idx="2">
            <a:schemeClr val="accent5"/>
          </a:effectRef>
          <a:fontRef idx="minor">
            <a:schemeClr val="lt1"/>
          </a:fontRef>
        </p:style>
        <p:txBody>
          <a:bodyPr anchor="ctr">
            <a:normAutofit/>
          </a:bodyPr>
          <a:lstStyle/>
          <a:p>
            <a:pPr algn="ctr"/>
            <a:r>
              <a:rPr lang="en-US" sz="6000" b="1"/>
              <a:t>ترجمة/অনুবাদ</a:t>
            </a:r>
          </a:p>
        </p:txBody>
      </p:sp>
      <p:sp>
        <p:nvSpPr>
          <p:cNvPr id="7" name="Content Placeholder 6">
            <a:extLst>
              <a:ext uri="{FF2B5EF4-FFF2-40B4-BE49-F238E27FC236}">
                <a16:creationId xmlns:a16="http://schemas.microsoft.com/office/drawing/2014/main" id="{70B7BAB2-3FE1-6741-AAD4-49500EE37D4A}"/>
              </a:ext>
            </a:extLst>
          </p:cNvPr>
          <p:cNvSpPr>
            <a:spLocks noGrp="1"/>
          </p:cNvSpPr>
          <p:nvPr>
            <p:ph idx="1"/>
          </p:nvPr>
        </p:nvSpPr>
        <p:spPr>
          <a:xfrm>
            <a:off x="-17859" y="1050081"/>
            <a:ext cx="12192000" cy="5861496"/>
          </a:xfrm>
          <a:ln/>
        </p:spPr>
        <p:style>
          <a:lnRef idx="1">
            <a:schemeClr val="accent6"/>
          </a:lnRef>
          <a:fillRef idx="3">
            <a:schemeClr val="accent6"/>
          </a:fillRef>
          <a:effectRef idx="2">
            <a:schemeClr val="accent6"/>
          </a:effectRef>
          <a:fontRef idx="minor">
            <a:schemeClr val="lt1"/>
          </a:fontRef>
        </p:style>
        <p:txBody>
          <a:bodyPr anchor="ctr">
            <a:noAutofit/>
          </a:bodyPr>
          <a:lstStyle/>
          <a:p>
            <a:pPr algn="r"/>
            <a:r>
              <a:rPr lang="en-US" sz="3600" b="1">
                <a:solidFill>
                  <a:schemeClr val="bg1"/>
                </a:solidFill>
              </a:rPr>
              <a:t>وإن تقوى الله توقي مقته وتوقي عقوبته وتوقي سخطه وإن تقوى الله تبيض الوجه وترضي الرب وترفع الدرجة.خذوا بحظكم ولا تفرطوا في جنب الله.قد علمكم الله كتابه ونهج لكم سبيله ليعلم الذين صدقوا وليعلم الكاذبين</a:t>
            </a:r>
            <a:r>
              <a:rPr lang="en-US" sz="2800" b="1">
                <a:solidFill>
                  <a:schemeClr val="bg1"/>
                </a:solidFill>
              </a:rPr>
              <a:t>.</a:t>
            </a:r>
          </a:p>
          <a:p>
            <a:r>
              <a:rPr lang="en-US" sz="2800" b="1">
                <a:solidFill>
                  <a:schemeClr val="bg1"/>
                </a:solidFill>
              </a:rPr>
              <a:t>নিশ্চয় আল্লাহ ভীতি (মুত্তাকীকে) আল্লাহর অসন্তুষ্টি থেকে রক্ষা করে, তাঁর শাস্তি থেকে রক্ষা করে এবং তাঁর ক্রোধ থেকে রক্ষা করে। নিশ্চয় আল্লাহভীতি ( মানুষের) চেহারাকে উজ্জ্বল করে, তার প্রতিপালককে সন্তুষ্ট করে এবং তার মর্যাদা বৃদ্ধি করে।(হে উপস্থিত জনতা!) তোমরা তোমাদের প্রাপ্য অংশ গ্রহণ কর। আর তোমরা আল্লাহর বিধান পালনে অবহেলা করো না। যে কেননা আল্লাহ তোমাদেরকে তাঁর কিতাব শিক্ষা দিয়েছেন এবং তোমাদের জন্য তাঁর পথ স্পষ্ট করেছেন যাতে তিনি জানতে পারেন কারা সত্যবাদী এবং কারা মিথ্যাবাদী।</a:t>
            </a:r>
          </a:p>
        </p:txBody>
      </p:sp>
    </p:spTree>
    <p:extLst>
      <p:ext uri="{BB962C8B-B14F-4D97-AF65-F5344CB8AC3E}">
        <p14:creationId xmlns:p14="http://schemas.microsoft.com/office/powerpoint/2010/main" val="215115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B9B44-DF40-D64D-84A7-8B55A884E59A}"/>
              </a:ext>
            </a:extLst>
          </p:cNvPr>
          <p:cNvSpPr>
            <a:spLocks noGrp="1"/>
          </p:cNvSpPr>
          <p:nvPr>
            <p:ph type="title"/>
          </p:nvPr>
        </p:nvSpPr>
        <p:spPr>
          <a:xfrm>
            <a:off x="1451579" y="1"/>
            <a:ext cx="9603275" cy="1425128"/>
          </a:xfrm>
          <a:solidFill>
            <a:schemeClr val="accent1">
              <a:lumMod val="75000"/>
            </a:schemeClr>
          </a:solidFill>
        </p:spPr>
        <p:style>
          <a:lnRef idx="0">
            <a:schemeClr val="accent5"/>
          </a:lnRef>
          <a:fillRef idx="3">
            <a:schemeClr val="accent5"/>
          </a:fillRef>
          <a:effectRef idx="3">
            <a:schemeClr val="accent5"/>
          </a:effectRef>
          <a:fontRef idx="minor">
            <a:schemeClr val="lt1"/>
          </a:fontRef>
        </p:style>
        <p:txBody>
          <a:bodyPr anchor="ctr">
            <a:normAutofit/>
          </a:bodyPr>
          <a:lstStyle/>
          <a:p>
            <a:pPr algn="ctr"/>
            <a:r>
              <a:rPr lang="en-US" sz="6600" b="1"/>
              <a:t>ترجمة/অনুবাদ</a:t>
            </a:r>
          </a:p>
        </p:txBody>
      </p:sp>
      <p:sp>
        <p:nvSpPr>
          <p:cNvPr id="3" name="Content Placeholder 2">
            <a:extLst>
              <a:ext uri="{FF2B5EF4-FFF2-40B4-BE49-F238E27FC236}">
                <a16:creationId xmlns:a16="http://schemas.microsoft.com/office/drawing/2014/main" id="{2E107D8D-5EEA-8C4C-B631-3AC26FA4EEB0}"/>
              </a:ext>
            </a:extLst>
          </p:cNvPr>
          <p:cNvSpPr>
            <a:spLocks noGrp="1"/>
          </p:cNvSpPr>
          <p:nvPr>
            <p:ph idx="1"/>
          </p:nvPr>
        </p:nvSpPr>
        <p:spPr>
          <a:xfrm>
            <a:off x="-1083" y="1425129"/>
            <a:ext cx="12193083" cy="5432871"/>
          </a:xfrm>
        </p:spPr>
        <p:style>
          <a:lnRef idx="0">
            <a:schemeClr val="accent6"/>
          </a:lnRef>
          <a:fillRef idx="3">
            <a:schemeClr val="accent6"/>
          </a:fillRef>
          <a:effectRef idx="3">
            <a:schemeClr val="accent6"/>
          </a:effectRef>
          <a:fontRef idx="minor">
            <a:schemeClr val="lt1"/>
          </a:fontRef>
        </p:style>
        <p:txBody>
          <a:bodyPr anchor="ctr">
            <a:noAutofit/>
          </a:bodyPr>
          <a:lstStyle/>
          <a:p>
            <a:pPr algn="l"/>
            <a:r>
              <a:rPr lang="en-US" sz="3200" b="1"/>
              <a:t>.فأحسنوا كما أحسن الله إليكم وعادوا أعدائه وجاهدوا في الله حق جهاده هو اجتباكم وسماكم المسلمين ليهلك من هلك عن بينة ويحي من حي عن بينة
সুতরাং তোমরা( সৃষ্টি জগতের প্রতি) অনুগ্রহ কর, যেরূপ আল্লাহ তোমাদের প্রতি অনুগ্রহ করেছেন। আর তোমরা তাঁর শত্রুদের সাথে শত্রুতা পোষণ কর এবং তাঁর পথে জিহাদ কর, যেভাবে জিহাদ করা উচিত। তিনি তোমাদেরকে নির্বাচন করেছেন এবং তোমাদেরকে মুসলিম নামে নামকরণ করেছেন। (তোমরা জিহাদ করবে) যেন যে (ব্যক্তি) ধ্বংস হতে হবে সে সুস্পষ্ট প্রমাণের ভিত্তিতে ধ্বংস হয়ে যায়।আর যে জীবিত থাকবে সে যেন সুস্পষ্ট প্রমাণের ভিত্তিতে জীবিত থাকে।</a:t>
            </a:r>
          </a:p>
        </p:txBody>
      </p:sp>
    </p:spTree>
    <p:extLst>
      <p:ext uri="{BB962C8B-B14F-4D97-AF65-F5344CB8AC3E}">
        <p14:creationId xmlns:p14="http://schemas.microsoft.com/office/powerpoint/2010/main" val="809126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C75C-331F-8A4F-AE6C-7B2B73A2C832}"/>
              </a:ext>
            </a:extLst>
          </p:cNvPr>
          <p:cNvSpPr>
            <a:spLocks noGrp="1"/>
          </p:cNvSpPr>
          <p:nvPr>
            <p:ph type="title"/>
          </p:nvPr>
        </p:nvSpPr>
        <p:spPr>
          <a:xfrm>
            <a:off x="1737329" y="0"/>
            <a:ext cx="9603275" cy="1357313"/>
          </a:xfrm>
          <a:solidFill>
            <a:schemeClr val="accent1">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en-US" sz="6000" b="1"/>
              <a:t>ترجمة/অনুবাদ</a:t>
            </a:r>
          </a:p>
        </p:txBody>
      </p:sp>
      <p:sp>
        <p:nvSpPr>
          <p:cNvPr id="3" name="Content Placeholder 2">
            <a:extLst>
              <a:ext uri="{FF2B5EF4-FFF2-40B4-BE49-F238E27FC236}">
                <a16:creationId xmlns:a16="http://schemas.microsoft.com/office/drawing/2014/main" id="{0E297612-6951-6B40-94B4-C6EA593B779B}"/>
              </a:ext>
            </a:extLst>
          </p:cNvPr>
          <p:cNvSpPr>
            <a:spLocks noGrp="1"/>
          </p:cNvSpPr>
          <p:nvPr>
            <p:ph idx="1"/>
          </p:nvPr>
        </p:nvSpPr>
        <p:spPr>
          <a:xfrm>
            <a:off x="-148828" y="1168402"/>
            <a:ext cx="12340828" cy="5403849"/>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en-US" sz="2800" b="1"/>
              <a:t>ولا قوة إلا بالله، فأكثروا ذكر الله واعملوا لما بعد الموت. فإنه من أصلح ما بينه وبين الله يكفه ما بينه وبين الناس، ذالك بأن الله يقضي على الناس ولا يقضون عليه ويملك من الناس ولا يملكون منه، الله أكبر ولا قوة إلا بالله العلي العظيم</a:t>
            </a:r>
          </a:p>
          <a:p>
            <a:r>
              <a:rPr lang="en-US" sz="2800" b="1"/>
              <a:t>আল্লাহ্ প্রদত্ত শক্তি ছাড়া আর কোন শক্তি নেই। সুতরাং তোমরা অধিক পরিমাণে আল্লাহকে স্মরণ কর এবং মৃত্যু পরবর্তী জীবনের জন্য সৎকাজ কর। কেননা যে ব্যক্তি তার ও আল্লাহর মধ্যকার সম্পর্ক সংশোধন করবে, তার ও অন্যান্য লোকদের মধ্যকার সম্পর্ক ঠিক রাখার জন্য আল্লাহই যথেষ্ট। এটা এজন্য যে, আল্লাহ মানুষের উপর ( তার) ফয়সালা কার্যকর করেন, পক্ষান্তরে তারা তাঁর উপর কোনো ফয়সালা কার্যকর করতে পারে না।আর তিনি মানুষের উপর পূর্ণ ক্ষমতা রাখেন, পক্ষান্তরে তারা তাঁর উপর কোনো ক্ষমতা রাখে না। আল্লাহ্ মহান। সুউচ্চ, সুমহান আল্লাহর শক্তি ছাড়া আর কোনো শক্তি নেই।</a:t>
            </a:r>
          </a:p>
        </p:txBody>
      </p:sp>
    </p:spTree>
    <p:extLst>
      <p:ext uri="{BB962C8B-B14F-4D97-AF65-F5344CB8AC3E}">
        <p14:creationId xmlns:p14="http://schemas.microsoft.com/office/powerpoint/2010/main" val="3318285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A43529-AB56-0847-8D7D-FC817C6386F9}"/>
              </a:ext>
            </a:extLst>
          </p:cNvPr>
          <p:cNvSpPr>
            <a:spLocks noGrp="1"/>
          </p:cNvSpPr>
          <p:nvPr>
            <p:ph idx="1"/>
          </p:nvPr>
        </p:nvSpPr>
        <p:spPr>
          <a:xfrm>
            <a:off x="-35421" y="91709"/>
            <a:ext cx="12192000" cy="5557886"/>
          </a:xfrm>
        </p:spPr>
        <p:style>
          <a:lnRef idx="2">
            <a:schemeClr val="accent6"/>
          </a:lnRef>
          <a:fillRef idx="1">
            <a:schemeClr val="lt1"/>
          </a:fillRef>
          <a:effectRef idx="0">
            <a:schemeClr val="accent6"/>
          </a:effectRef>
          <a:fontRef idx="minor">
            <a:schemeClr val="dk1"/>
          </a:fontRef>
        </p:style>
        <p:txBody>
          <a:bodyPr>
            <a:noAutofit/>
          </a:bodyPr>
          <a:lstStyle/>
          <a:p>
            <a:pPr algn="r"/>
            <a:r>
              <a:rPr lang="en-US" sz="3600"/>
              <a:t>وإن تقوى الله </a:t>
            </a:r>
            <a:r>
              <a:rPr lang="en-US" sz="3600">
                <a:solidFill>
                  <a:schemeClr val="accent1"/>
                </a:solidFill>
              </a:rPr>
              <a:t>توقي</a:t>
            </a:r>
            <a:r>
              <a:rPr lang="en-US" sz="3600"/>
              <a:t> مقته وتوقي عقوبته وتوقي سخطه وإن تقوى الله </a:t>
            </a:r>
            <a:r>
              <a:rPr lang="en-US" sz="3600">
                <a:solidFill>
                  <a:schemeClr val="accent1"/>
                </a:solidFill>
              </a:rPr>
              <a:t>تبيض</a:t>
            </a:r>
            <a:r>
              <a:rPr lang="en-US" sz="3600"/>
              <a:t> الوجه و</a:t>
            </a:r>
            <a:r>
              <a:rPr lang="en-US" sz="3600">
                <a:solidFill>
                  <a:schemeClr val="accent1"/>
                </a:solidFill>
              </a:rPr>
              <a:t>ترضي</a:t>
            </a:r>
            <a:r>
              <a:rPr lang="en-US" sz="3600"/>
              <a:t> الرب و</a:t>
            </a:r>
            <a:r>
              <a:rPr lang="en-US" sz="3600">
                <a:solidFill>
                  <a:schemeClr val="accent1"/>
                </a:solidFill>
              </a:rPr>
              <a:t>ترفع</a:t>
            </a:r>
            <a:r>
              <a:rPr lang="en-US" sz="3600"/>
              <a:t> الدرجة.</a:t>
            </a:r>
            <a:r>
              <a:rPr lang="en-US" sz="3600">
                <a:solidFill>
                  <a:schemeClr val="accent3"/>
                </a:solidFill>
              </a:rPr>
              <a:t>خذوا</a:t>
            </a:r>
            <a:r>
              <a:rPr lang="en-US" sz="3600"/>
              <a:t> بحظكم و</a:t>
            </a:r>
            <a:r>
              <a:rPr lang="en-US" sz="3600">
                <a:solidFill>
                  <a:schemeClr val="accent3"/>
                </a:solidFill>
              </a:rPr>
              <a:t>لا تفرطوا</a:t>
            </a:r>
            <a:r>
              <a:rPr lang="en-US" sz="3600"/>
              <a:t> في جنب الله.قد </a:t>
            </a:r>
            <a:r>
              <a:rPr lang="en-US" sz="3600">
                <a:solidFill>
                  <a:srgbClr val="00B050"/>
                </a:solidFill>
              </a:rPr>
              <a:t>علم</a:t>
            </a:r>
            <a:r>
              <a:rPr lang="en-US" sz="3600"/>
              <a:t>كم الله كتابه و</a:t>
            </a:r>
            <a:r>
              <a:rPr lang="en-US" sz="3600">
                <a:solidFill>
                  <a:srgbClr val="00B050"/>
                </a:solidFill>
              </a:rPr>
              <a:t>نهج</a:t>
            </a:r>
            <a:r>
              <a:rPr lang="en-US" sz="3600"/>
              <a:t> لكم سبيله ليعلم الذين </a:t>
            </a:r>
            <a:r>
              <a:rPr lang="en-US" sz="3600">
                <a:solidFill>
                  <a:srgbClr val="00B050"/>
                </a:solidFill>
              </a:rPr>
              <a:t>صدقوا</a:t>
            </a:r>
            <a:r>
              <a:rPr lang="en-US" sz="3600"/>
              <a:t> ول</a:t>
            </a:r>
            <a:r>
              <a:rPr lang="en-US" sz="3600">
                <a:solidFill>
                  <a:schemeClr val="accent1"/>
                </a:solidFill>
              </a:rPr>
              <a:t>يعلم</a:t>
            </a:r>
            <a:r>
              <a:rPr lang="en-US" sz="3600"/>
              <a:t> الكاذبين.ف</a:t>
            </a:r>
            <a:r>
              <a:rPr lang="en-US" sz="3600">
                <a:solidFill>
                  <a:schemeClr val="accent3"/>
                </a:solidFill>
              </a:rPr>
              <a:t>أحسنوا</a:t>
            </a:r>
            <a:r>
              <a:rPr lang="en-US" sz="3600"/>
              <a:t> كما </a:t>
            </a:r>
            <a:r>
              <a:rPr lang="en-US" sz="3600">
                <a:solidFill>
                  <a:srgbClr val="00B050"/>
                </a:solidFill>
              </a:rPr>
              <a:t>أحسن</a:t>
            </a:r>
            <a:r>
              <a:rPr lang="en-US" sz="3600"/>
              <a:t> الله إليكم و</a:t>
            </a:r>
            <a:r>
              <a:rPr lang="en-US" sz="3600">
                <a:solidFill>
                  <a:schemeClr val="accent3"/>
                </a:solidFill>
              </a:rPr>
              <a:t>عادوا</a:t>
            </a:r>
            <a:r>
              <a:rPr lang="en-US" sz="3600"/>
              <a:t> أعدائه و</a:t>
            </a:r>
            <a:r>
              <a:rPr lang="en-US" sz="3600">
                <a:solidFill>
                  <a:schemeClr val="accent3"/>
                </a:solidFill>
              </a:rPr>
              <a:t>جاهدوا</a:t>
            </a:r>
            <a:r>
              <a:rPr lang="en-US" sz="3600"/>
              <a:t> في الله حق جهاده هو </a:t>
            </a:r>
            <a:r>
              <a:rPr lang="en-US" sz="3600">
                <a:solidFill>
                  <a:srgbClr val="00B050"/>
                </a:solidFill>
              </a:rPr>
              <a:t>اجتبا</a:t>
            </a:r>
            <a:r>
              <a:rPr lang="en-US" sz="3600"/>
              <a:t>كم و</a:t>
            </a:r>
            <a:r>
              <a:rPr lang="en-US" sz="3600">
                <a:solidFill>
                  <a:srgbClr val="00B050"/>
                </a:solidFill>
              </a:rPr>
              <a:t>سما</a:t>
            </a:r>
            <a:r>
              <a:rPr lang="en-US" sz="3600"/>
              <a:t>كم المسلمين ل</a:t>
            </a:r>
            <a:r>
              <a:rPr lang="en-US" sz="3600">
                <a:solidFill>
                  <a:schemeClr val="accent1"/>
                </a:solidFill>
              </a:rPr>
              <a:t>يهلك</a:t>
            </a:r>
            <a:r>
              <a:rPr lang="en-US" sz="3600"/>
              <a:t> من </a:t>
            </a:r>
            <a:r>
              <a:rPr lang="en-US" sz="3600">
                <a:solidFill>
                  <a:srgbClr val="00B050"/>
                </a:solidFill>
              </a:rPr>
              <a:t>هلك</a:t>
            </a:r>
            <a:r>
              <a:rPr lang="en-US" sz="3600"/>
              <a:t> عن بينة و</a:t>
            </a:r>
            <a:r>
              <a:rPr lang="en-US" sz="3600">
                <a:solidFill>
                  <a:schemeClr val="accent1"/>
                </a:solidFill>
              </a:rPr>
              <a:t>يحي</a:t>
            </a:r>
            <a:r>
              <a:rPr lang="en-US" sz="3600"/>
              <a:t> من </a:t>
            </a:r>
            <a:r>
              <a:rPr lang="en-US" sz="3600">
                <a:solidFill>
                  <a:srgbClr val="00B050"/>
                </a:solidFill>
              </a:rPr>
              <a:t>حي</a:t>
            </a:r>
            <a:r>
              <a:rPr lang="en-US" sz="3600"/>
              <a:t> عن بينة.
ولا قوة إلا بالله، ف</a:t>
            </a:r>
            <a:r>
              <a:rPr lang="en-US" sz="3600">
                <a:solidFill>
                  <a:schemeClr val="accent3"/>
                </a:solidFill>
              </a:rPr>
              <a:t>أكثروا</a:t>
            </a:r>
            <a:r>
              <a:rPr lang="en-US" sz="3600"/>
              <a:t> ذكر الله و</a:t>
            </a:r>
            <a:r>
              <a:rPr lang="en-US" sz="3600">
                <a:solidFill>
                  <a:schemeClr val="accent3"/>
                </a:solidFill>
              </a:rPr>
              <a:t>اعملوا</a:t>
            </a:r>
            <a:r>
              <a:rPr lang="en-US" sz="3600"/>
              <a:t> لما بعد الموت. فإنه من </a:t>
            </a:r>
            <a:r>
              <a:rPr lang="en-US" sz="3600">
                <a:solidFill>
                  <a:srgbClr val="00B050"/>
                </a:solidFill>
              </a:rPr>
              <a:t>أصلح</a:t>
            </a:r>
            <a:r>
              <a:rPr lang="en-US" sz="3600"/>
              <a:t> ما بينه وبين الله </a:t>
            </a:r>
            <a:r>
              <a:rPr lang="en-US" sz="3600">
                <a:solidFill>
                  <a:schemeClr val="accent1"/>
                </a:solidFill>
              </a:rPr>
              <a:t>يكف</a:t>
            </a:r>
            <a:r>
              <a:rPr lang="en-US" sz="3600"/>
              <a:t>ه ما بينه وبين الناس، ذالك بأن الله </a:t>
            </a:r>
            <a:r>
              <a:rPr lang="en-US" sz="3600">
                <a:solidFill>
                  <a:schemeClr val="accent1"/>
                </a:solidFill>
              </a:rPr>
              <a:t>يقضي</a:t>
            </a:r>
            <a:r>
              <a:rPr lang="en-US" sz="3600"/>
              <a:t> على الناس و</a:t>
            </a:r>
            <a:r>
              <a:rPr lang="en-US" sz="3600">
                <a:solidFill>
                  <a:schemeClr val="accent1"/>
                </a:solidFill>
              </a:rPr>
              <a:t>لا يقضون</a:t>
            </a:r>
            <a:r>
              <a:rPr lang="en-US" sz="3600"/>
              <a:t> عليه و</a:t>
            </a:r>
            <a:r>
              <a:rPr lang="en-US" sz="3600">
                <a:solidFill>
                  <a:schemeClr val="accent1"/>
                </a:solidFill>
              </a:rPr>
              <a:t>يملك</a:t>
            </a:r>
            <a:r>
              <a:rPr lang="en-US" sz="3600"/>
              <a:t> من الناس و</a:t>
            </a:r>
            <a:r>
              <a:rPr lang="en-US" sz="3600">
                <a:solidFill>
                  <a:schemeClr val="accent1"/>
                </a:solidFill>
              </a:rPr>
              <a:t>لا يملكون</a:t>
            </a:r>
            <a:r>
              <a:rPr lang="en-US" sz="3600"/>
              <a:t> منه، الله أكبر ولا قوة إلا بالله العلي العظيم</a:t>
            </a:r>
          </a:p>
        </p:txBody>
      </p:sp>
      <p:sp>
        <p:nvSpPr>
          <p:cNvPr id="5" name="Flowchart: Terminator 4">
            <a:extLst>
              <a:ext uri="{FF2B5EF4-FFF2-40B4-BE49-F238E27FC236}">
                <a16:creationId xmlns:a16="http://schemas.microsoft.com/office/drawing/2014/main" id="{0EAD8F05-6456-044D-8AA9-F50D9144C11A}"/>
              </a:ext>
            </a:extLst>
          </p:cNvPr>
          <p:cNvSpPr/>
          <p:nvPr/>
        </p:nvSpPr>
        <p:spPr>
          <a:xfrm>
            <a:off x="545305" y="5884264"/>
            <a:ext cx="10453092" cy="1000392"/>
          </a:xfrm>
          <a:prstGeom prst="flowChartTerminator">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b="1"/>
              <a:t> </a:t>
            </a:r>
            <a:r>
              <a:rPr lang="en-US" sz="3600" b="1">
                <a:solidFill>
                  <a:srgbClr val="00B050"/>
                </a:solidFill>
              </a:rPr>
              <a:t>الفعل الماضي</a:t>
            </a:r>
            <a:r>
              <a:rPr lang="en-US" sz="3600" b="1"/>
              <a:t>        </a:t>
            </a:r>
            <a:r>
              <a:rPr lang="en-US" sz="3600" b="1">
                <a:solidFill>
                  <a:schemeClr val="accent1"/>
                </a:solidFill>
              </a:rPr>
              <a:t> الفعل المضارع  </a:t>
            </a:r>
            <a:r>
              <a:rPr lang="en-US" sz="3600" b="1"/>
              <a:t>        </a:t>
            </a:r>
            <a:r>
              <a:rPr lang="en-US" sz="3600" b="1">
                <a:solidFill>
                  <a:schemeClr val="accent3"/>
                </a:solidFill>
              </a:rPr>
              <a:t>الفعل الأمر</a:t>
            </a:r>
          </a:p>
        </p:txBody>
      </p:sp>
      <p:sp>
        <p:nvSpPr>
          <p:cNvPr id="6" name="Oval 5">
            <a:extLst>
              <a:ext uri="{FF2B5EF4-FFF2-40B4-BE49-F238E27FC236}">
                <a16:creationId xmlns:a16="http://schemas.microsoft.com/office/drawing/2014/main" id="{0F6FFBF4-A264-1549-9EB5-FAB077E105F1}"/>
              </a:ext>
            </a:extLst>
          </p:cNvPr>
          <p:cNvSpPr/>
          <p:nvPr/>
        </p:nvSpPr>
        <p:spPr>
          <a:xfrm>
            <a:off x="9956598" y="5756751"/>
            <a:ext cx="684611" cy="12735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80F4FDC-9CCB-B843-8648-151524FB4AA3}"/>
              </a:ext>
            </a:extLst>
          </p:cNvPr>
          <p:cNvSpPr/>
          <p:nvPr/>
        </p:nvSpPr>
        <p:spPr>
          <a:xfrm flipH="1" flipV="1">
            <a:off x="3725464" y="5750452"/>
            <a:ext cx="786809" cy="1196578"/>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CFD4EBE-497B-9044-A834-E096671B985C}"/>
              </a:ext>
            </a:extLst>
          </p:cNvPr>
          <p:cNvSpPr/>
          <p:nvPr/>
        </p:nvSpPr>
        <p:spPr>
          <a:xfrm>
            <a:off x="6829622" y="5709204"/>
            <a:ext cx="684610" cy="12735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33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F675F6-BAF7-F245-A9ED-34589FF5FAD2}"/>
              </a:ext>
            </a:extLst>
          </p:cNvPr>
          <p:cNvSpPr>
            <a:spLocks noGrp="1"/>
          </p:cNvSpPr>
          <p:nvPr>
            <p:ph idx="1"/>
          </p:nvPr>
        </p:nvSpPr>
        <p:spPr>
          <a:xfrm>
            <a:off x="178593" y="35720"/>
            <a:ext cx="11566922" cy="5929313"/>
          </a:xfrm>
        </p:spPr>
        <p:style>
          <a:lnRef idx="2">
            <a:schemeClr val="accent6"/>
          </a:lnRef>
          <a:fillRef idx="1">
            <a:schemeClr val="lt1"/>
          </a:fillRef>
          <a:effectRef idx="0">
            <a:schemeClr val="accent6"/>
          </a:effectRef>
          <a:fontRef idx="minor">
            <a:schemeClr val="dk1"/>
          </a:fontRef>
        </p:style>
        <p:txBody>
          <a:bodyPr>
            <a:noAutofit/>
          </a:bodyPr>
          <a:lstStyle/>
          <a:p>
            <a:r>
              <a:rPr lang="en-US" sz="3600"/>
              <a:t>وإن تقوى </a:t>
            </a:r>
            <a:r>
              <a:rPr lang="en-US" sz="3600">
                <a:solidFill>
                  <a:srgbClr val="FF0000"/>
                </a:solidFill>
              </a:rPr>
              <a:t>الله</a:t>
            </a:r>
            <a:r>
              <a:rPr lang="en-US" sz="3600"/>
              <a:t> توقي </a:t>
            </a:r>
            <a:r>
              <a:rPr lang="en-US" sz="3600">
                <a:solidFill>
                  <a:srgbClr val="00B050"/>
                </a:solidFill>
              </a:rPr>
              <a:t>مقت</a:t>
            </a:r>
            <a:r>
              <a:rPr lang="en-US" sz="3600"/>
              <a:t>ه وتوقي عقوبته وتوقي </a:t>
            </a:r>
            <a:r>
              <a:rPr lang="en-US" sz="3600">
                <a:solidFill>
                  <a:srgbClr val="00B050"/>
                </a:solidFill>
              </a:rPr>
              <a:t>سخط</a:t>
            </a:r>
            <a:r>
              <a:rPr lang="en-US" sz="3600"/>
              <a:t>ه وإن تقوى الله تبيض </a:t>
            </a:r>
            <a:r>
              <a:rPr lang="en-US" sz="3600">
                <a:solidFill>
                  <a:srgbClr val="FF0000"/>
                </a:solidFill>
              </a:rPr>
              <a:t>الوجه</a:t>
            </a:r>
            <a:r>
              <a:rPr lang="en-US" sz="3600"/>
              <a:t> وترضي الرب وترفع </a:t>
            </a:r>
            <a:r>
              <a:rPr lang="en-US" sz="3600">
                <a:solidFill>
                  <a:srgbClr val="FF0000"/>
                </a:solidFill>
              </a:rPr>
              <a:t>الدرجة</a:t>
            </a:r>
            <a:r>
              <a:rPr lang="en-US" sz="3600"/>
              <a:t>.خذوا بحظكم ولا تفرطوا في </a:t>
            </a:r>
            <a:r>
              <a:rPr lang="en-US" sz="3600">
                <a:solidFill>
                  <a:srgbClr val="FF0000"/>
                </a:solidFill>
              </a:rPr>
              <a:t>جنب</a:t>
            </a:r>
            <a:r>
              <a:rPr lang="en-US" sz="3600"/>
              <a:t> الله.قد علمكم الله </a:t>
            </a:r>
            <a:r>
              <a:rPr lang="en-US" sz="3600">
                <a:solidFill>
                  <a:srgbClr val="FF0000"/>
                </a:solidFill>
              </a:rPr>
              <a:t>كتاب</a:t>
            </a:r>
            <a:r>
              <a:rPr lang="en-US" sz="3600"/>
              <a:t>ه ونهج لكم </a:t>
            </a:r>
            <a:r>
              <a:rPr lang="en-US" sz="3600">
                <a:solidFill>
                  <a:srgbClr val="FF0000"/>
                </a:solidFill>
              </a:rPr>
              <a:t>سبيل</a:t>
            </a:r>
            <a:r>
              <a:rPr lang="en-US" sz="3600"/>
              <a:t>ه ليعلم الذين صدقوا وليعلم </a:t>
            </a:r>
            <a:r>
              <a:rPr lang="en-US" sz="3600">
                <a:solidFill>
                  <a:schemeClr val="accent3"/>
                </a:solidFill>
              </a:rPr>
              <a:t>الكاذبين</a:t>
            </a:r>
            <a:r>
              <a:rPr lang="en-US" sz="3600"/>
              <a:t>.فأحسنوا كما أحسن الله إليكم وعادوا </a:t>
            </a:r>
            <a:r>
              <a:rPr lang="en-US" sz="3600">
                <a:solidFill>
                  <a:srgbClr val="FF0000"/>
                </a:solidFill>
              </a:rPr>
              <a:t>أعدائ</a:t>
            </a:r>
            <a:r>
              <a:rPr lang="en-US" sz="3600"/>
              <a:t>ه وجاهدوا في الله حق </a:t>
            </a:r>
            <a:r>
              <a:rPr lang="en-US" sz="3600">
                <a:solidFill>
                  <a:srgbClr val="00B050"/>
                </a:solidFill>
              </a:rPr>
              <a:t>جهاد</a:t>
            </a:r>
            <a:r>
              <a:rPr lang="en-US" sz="3600"/>
              <a:t>ه هو اجتباكم وسماكم </a:t>
            </a:r>
            <a:r>
              <a:rPr lang="en-US" sz="3600">
                <a:solidFill>
                  <a:schemeClr val="accent3"/>
                </a:solidFill>
              </a:rPr>
              <a:t>المسلمين</a:t>
            </a:r>
            <a:r>
              <a:rPr lang="en-US" sz="3600"/>
              <a:t> ليهلك من هلك عن بينة ويحي من حي عن بينة.
ولا قوة إلا بالله، فأكثروا </a:t>
            </a:r>
            <a:r>
              <a:rPr lang="en-US" sz="3600">
                <a:solidFill>
                  <a:srgbClr val="00B050"/>
                </a:solidFill>
              </a:rPr>
              <a:t>ذكر</a:t>
            </a:r>
            <a:r>
              <a:rPr lang="en-US" sz="3600"/>
              <a:t> الله واعملوا لما بعد الموت. فإنه من أصلح ما بينه وبين الله يكفه ما بينه وبين </a:t>
            </a:r>
            <a:r>
              <a:rPr lang="en-US" sz="3600">
                <a:solidFill>
                  <a:srgbClr val="FF0000"/>
                </a:solidFill>
              </a:rPr>
              <a:t>الناس</a:t>
            </a:r>
            <a:r>
              <a:rPr lang="en-US" sz="3600"/>
              <a:t>، ذالك بأن الله يقضي على الناس ولا يقضون عليه ويملك من الناس ولا يملكون منه، الله </a:t>
            </a:r>
            <a:r>
              <a:rPr lang="en-US" sz="3600">
                <a:solidFill>
                  <a:schemeClr val="accent3"/>
                </a:solidFill>
              </a:rPr>
              <a:t>أكبر</a:t>
            </a:r>
            <a:r>
              <a:rPr lang="en-US" sz="3600"/>
              <a:t> ولا قوة إلا بالله </a:t>
            </a:r>
            <a:r>
              <a:rPr lang="en-US" sz="3600">
                <a:solidFill>
                  <a:schemeClr val="accent3"/>
                </a:solidFill>
              </a:rPr>
              <a:t>العلي</a:t>
            </a:r>
            <a:r>
              <a:rPr lang="en-US" sz="3600"/>
              <a:t> </a:t>
            </a:r>
            <a:r>
              <a:rPr lang="en-US" sz="3600">
                <a:solidFill>
                  <a:schemeClr val="accent3"/>
                </a:solidFill>
              </a:rPr>
              <a:t>العظيم</a:t>
            </a:r>
          </a:p>
        </p:txBody>
      </p:sp>
      <p:sp>
        <p:nvSpPr>
          <p:cNvPr id="4" name="Flowchart: Alternate Process 3">
            <a:extLst>
              <a:ext uri="{FF2B5EF4-FFF2-40B4-BE49-F238E27FC236}">
                <a16:creationId xmlns:a16="http://schemas.microsoft.com/office/drawing/2014/main" id="{A02C0BED-8DDF-574C-B30A-E0E31F1B6292}"/>
              </a:ext>
            </a:extLst>
          </p:cNvPr>
          <p:cNvSpPr/>
          <p:nvPr/>
        </p:nvSpPr>
        <p:spPr>
          <a:xfrm rot="10800000" flipV="1">
            <a:off x="535780" y="5576196"/>
            <a:ext cx="11700866" cy="135188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الأسماء الجامدة</a:t>
            </a:r>
            <a:r>
              <a:rPr lang="en-US" sz="4000">
                <a:solidFill>
                  <a:schemeClr val="accent1"/>
                </a:solidFill>
              </a:rPr>
              <a:t>.           </a:t>
            </a:r>
            <a:r>
              <a:rPr lang="en-US" sz="4000">
                <a:solidFill>
                  <a:schemeClr val="accent3"/>
                </a:solidFill>
              </a:rPr>
              <a:t>الأسماء المشتقة</a:t>
            </a:r>
            <a:r>
              <a:rPr lang="en-US" sz="4000">
                <a:solidFill>
                  <a:schemeClr val="accent1"/>
                </a:solidFill>
              </a:rPr>
              <a:t>            </a:t>
            </a:r>
            <a:r>
              <a:rPr lang="en-US" sz="4000">
                <a:solidFill>
                  <a:srgbClr val="00B050"/>
                </a:solidFill>
              </a:rPr>
              <a:t>المصادر</a:t>
            </a:r>
          </a:p>
        </p:txBody>
      </p:sp>
      <p:sp>
        <p:nvSpPr>
          <p:cNvPr id="2" name="Rectangle 1">
            <a:extLst>
              <a:ext uri="{FF2B5EF4-FFF2-40B4-BE49-F238E27FC236}">
                <a16:creationId xmlns:a16="http://schemas.microsoft.com/office/drawing/2014/main" id="{555AE4F2-B261-434E-A8BC-7E1C2A9D8588}"/>
              </a:ext>
            </a:extLst>
          </p:cNvPr>
          <p:cNvSpPr/>
          <p:nvPr/>
        </p:nvSpPr>
        <p:spPr>
          <a:xfrm>
            <a:off x="3625452" y="5609201"/>
            <a:ext cx="1000125" cy="11402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BE4E1AC-5965-E440-84B0-357C881ECE6F}"/>
              </a:ext>
            </a:extLst>
          </p:cNvPr>
          <p:cNvSpPr/>
          <p:nvPr/>
        </p:nvSpPr>
        <p:spPr>
          <a:xfrm>
            <a:off x="7602142" y="5620084"/>
            <a:ext cx="1000125" cy="114028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3983D9-C770-8445-9BFC-5FE7A4302F48}"/>
              </a:ext>
            </a:extLst>
          </p:cNvPr>
          <p:cNvSpPr/>
          <p:nvPr/>
        </p:nvSpPr>
        <p:spPr>
          <a:xfrm>
            <a:off x="11237122" y="5593889"/>
            <a:ext cx="1000125" cy="114028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828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00FFF-F98C-5B42-94B0-C1FA68FD3D6C}"/>
              </a:ext>
            </a:extLst>
          </p:cNvPr>
          <p:cNvSpPr>
            <a:spLocks noGrp="1"/>
          </p:cNvSpPr>
          <p:nvPr>
            <p:ph type="title"/>
          </p:nvPr>
        </p:nvSpPr>
        <p:spPr>
          <a:xfrm>
            <a:off x="1292169" y="42259"/>
            <a:ext cx="9607661" cy="1056319"/>
          </a:xfrm>
        </p:spPr>
        <p:style>
          <a:lnRef idx="0">
            <a:schemeClr val="accent4"/>
          </a:lnRef>
          <a:fillRef idx="3">
            <a:schemeClr val="accent4"/>
          </a:fillRef>
          <a:effectRef idx="3">
            <a:schemeClr val="accent4"/>
          </a:effectRef>
          <a:fontRef idx="minor">
            <a:schemeClr val="lt1"/>
          </a:fontRef>
        </p:style>
        <p:txBody>
          <a:bodyPr anchor="b">
            <a:normAutofit/>
          </a:bodyPr>
          <a:lstStyle/>
          <a:p>
            <a:pPr algn="ctr"/>
            <a:r>
              <a:rPr lang="en-US" sz="6000" b="1">
                <a:solidFill>
                  <a:schemeClr val="bg1"/>
                </a:solidFill>
              </a:rPr>
              <a:t> استبدال العدد/ বচন পরিবর্তন</a:t>
            </a:r>
          </a:p>
        </p:txBody>
      </p:sp>
      <p:sp>
        <p:nvSpPr>
          <p:cNvPr id="4" name="Text Placeholder 3">
            <a:extLst>
              <a:ext uri="{FF2B5EF4-FFF2-40B4-BE49-F238E27FC236}">
                <a16:creationId xmlns:a16="http://schemas.microsoft.com/office/drawing/2014/main" id="{A9DD5793-6DD7-EB4A-86E3-CE3C31594BB4}"/>
              </a:ext>
            </a:extLst>
          </p:cNvPr>
          <p:cNvSpPr>
            <a:spLocks noGrp="1"/>
          </p:cNvSpPr>
          <p:nvPr>
            <p:ph type="body" idx="1"/>
          </p:nvPr>
        </p:nvSpPr>
        <p:spPr>
          <a:xfrm>
            <a:off x="2828701" y="1170706"/>
            <a:ext cx="3165877" cy="739465"/>
          </a:xfrm>
          <a:noFill/>
          <a:ln>
            <a:noFill/>
          </a:ln>
        </p:spPr>
        <p:style>
          <a:lnRef idx="0">
            <a:scrgbClr r="0" g="0" b="0"/>
          </a:lnRef>
          <a:fillRef idx="0">
            <a:scrgbClr r="0" g="0" b="0"/>
          </a:fillRef>
          <a:effectRef idx="0">
            <a:scrgbClr r="0" g="0" b="0"/>
          </a:effectRef>
          <a:fontRef idx="minor">
            <a:schemeClr val="accent3"/>
          </a:fontRef>
        </p:style>
        <p:txBody>
          <a:bodyPr>
            <a:normAutofit/>
          </a:bodyPr>
          <a:lstStyle/>
          <a:p>
            <a:r>
              <a:rPr lang="en-US" sz="4000" b="1"/>
              <a:t>المفرد</a:t>
            </a:r>
          </a:p>
        </p:txBody>
      </p:sp>
      <p:sp>
        <p:nvSpPr>
          <p:cNvPr id="3" name="Content Placeholder 2">
            <a:extLst>
              <a:ext uri="{FF2B5EF4-FFF2-40B4-BE49-F238E27FC236}">
                <a16:creationId xmlns:a16="http://schemas.microsoft.com/office/drawing/2014/main" id="{9B19CC6A-BC47-BE4B-8489-C3EA5FAB0518}"/>
              </a:ext>
            </a:extLst>
          </p:cNvPr>
          <p:cNvSpPr>
            <a:spLocks noGrp="1"/>
          </p:cNvSpPr>
          <p:nvPr>
            <p:ph sz="half" idx="2"/>
          </p:nvPr>
        </p:nvSpPr>
        <p:spPr>
          <a:xfrm>
            <a:off x="1349426" y="1910171"/>
            <a:ext cx="4645152" cy="4998137"/>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en-US" sz="3200" b="1">
                <a:solidFill>
                  <a:srgbClr val="FFFF00"/>
                </a:solidFill>
              </a:rPr>
              <a:t>الوجه</a:t>
            </a:r>
          </a:p>
          <a:p>
            <a:pPr algn="ctr"/>
            <a:r>
              <a:rPr lang="en-US" sz="3200" b="1">
                <a:solidFill>
                  <a:srgbClr val="FFFF00"/>
                </a:solidFill>
              </a:rPr>
              <a:t>الدرجة</a:t>
            </a:r>
          </a:p>
          <a:p>
            <a:pPr algn="ctr"/>
            <a:r>
              <a:rPr lang="en-US" sz="3200" b="1">
                <a:solidFill>
                  <a:srgbClr val="FFFF00"/>
                </a:solidFill>
              </a:rPr>
              <a:t>جنب</a:t>
            </a:r>
          </a:p>
          <a:p>
            <a:pPr algn="ctr"/>
            <a:r>
              <a:rPr lang="en-US" sz="3200" b="1">
                <a:solidFill>
                  <a:srgbClr val="FFFF00"/>
                </a:solidFill>
              </a:rPr>
              <a:t>سبيل</a:t>
            </a:r>
          </a:p>
          <a:p>
            <a:pPr algn="ctr"/>
            <a:r>
              <a:rPr lang="en-US" sz="3200" b="1">
                <a:solidFill>
                  <a:srgbClr val="FFFF00"/>
                </a:solidFill>
              </a:rPr>
              <a:t>الكاذب</a:t>
            </a:r>
          </a:p>
          <a:p>
            <a:pPr algn="ctr"/>
            <a:r>
              <a:rPr lang="en-US" sz="3200" b="1">
                <a:solidFill>
                  <a:srgbClr val="FFFF00"/>
                </a:solidFill>
              </a:rPr>
              <a:t>عدو</a:t>
            </a:r>
          </a:p>
          <a:p>
            <a:pPr algn="ctr"/>
            <a:r>
              <a:rPr lang="en-US" sz="3200" b="1">
                <a:solidFill>
                  <a:srgbClr val="FFFF00"/>
                </a:solidFill>
              </a:rPr>
              <a:t>المسلم </a:t>
            </a:r>
          </a:p>
          <a:p>
            <a:pPr algn="ctr"/>
            <a:r>
              <a:rPr lang="en-US" sz="3200" b="1">
                <a:solidFill>
                  <a:srgbClr val="FFFF00"/>
                </a:solidFill>
              </a:rPr>
              <a:t>الإنسان</a:t>
            </a:r>
          </a:p>
          <a:p>
            <a:pPr algn="ctr"/>
            <a:endParaRPr lang="en-US" sz="3200" b="1">
              <a:solidFill>
                <a:srgbClr val="FFFF00"/>
              </a:solidFill>
            </a:endParaRPr>
          </a:p>
        </p:txBody>
      </p:sp>
      <p:sp>
        <p:nvSpPr>
          <p:cNvPr id="5" name="Text Placeholder 4">
            <a:extLst>
              <a:ext uri="{FF2B5EF4-FFF2-40B4-BE49-F238E27FC236}">
                <a16:creationId xmlns:a16="http://schemas.microsoft.com/office/drawing/2014/main" id="{6B44016E-0000-6D4F-85B9-459C43F8D513}"/>
              </a:ext>
            </a:extLst>
          </p:cNvPr>
          <p:cNvSpPr>
            <a:spLocks noGrp="1"/>
          </p:cNvSpPr>
          <p:nvPr>
            <p:ph type="body" sz="quarter" idx="3"/>
          </p:nvPr>
        </p:nvSpPr>
        <p:spPr>
          <a:xfrm>
            <a:off x="8550116" y="1170706"/>
            <a:ext cx="3850527" cy="739465"/>
          </a:xfrm>
        </p:spPr>
        <p:txBody>
          <a:bodyPr>
            <a:normAutofit/>
          </a:bodyPr>
          <a:lstStyle/>
          <a:p>
            <a:r>
              <a:rPr lang="en-US" sz="4000" b="1"/>
              <a:t>الجمع</a:t>
            </a:r>
          </a:p>
        </p:txBody>
      </p:sp>
      <p:sp>
        <p:nvSpPr>
          <p:cNvPr id="6" name="Content Placeholder 5">
            <a:extLst>
              <a:ext uri="{FF2B5EF4-FFF2-40B4-BE49-F238E27FC236}">
                <a16:creationId xmlns:a16="http://schemas.microsoft.com/office/drawing/2014/main" id="{EE858246-D628-5141-877F-14E44EF90843}"/>
              </a:ext>
            </a:extLst>
          </p:cNvPr>
          <p:cNvSpPr>
            <a:spLocks noGrp="1"/>
          </p:cNvSpPr>
          <p:nvPr>
            <p:ph sz="quarter" idx="4"/>
          </p:nvPr>
        </p:nvSpPr>
        <p:spPr>
          <a:xfrm>
            <a:off x="6608208" y="1910171"/>
            <a:ext cx="4645152" cy="4998137"/>
          </a:xfrm>
        </p:spPr>
        <p:style>
          <a:lnRef idx="0">
            <a:schemeClr val="accent3"/>
          </a:lnRef>
          <a:fillRef idx="3">
            <a:schemeClr val="accent3"/>
          </a:fillRef>
          <a:effectRef idx="3">
            <a:schemeClr val="accent3"/>
          </a:effectRef>
          <a:fontRef idx="minor">
            <a:schemeClr val="lt1"/>
          </a:fontRef>
        </p:style>
        <p:txBody>
          <a:bodyPr anchor="t">
            <a:noAutofit/>
          </a:bodyPr>
          <a:lstStyle/>
          <a:p>
            <a:pPr algn="ctr" rtl="1"/>
            <a:r>
              <a:rPr lang="en-US" sz="3200" b="1">
                <a:solidFill>
                  <a:srgbClr val="FFFF00"/>
                </a:solidFill>
              </a:rPr>
              <a:t>الوجوه</a:t>
            </a:r>
          </a:p>
          <a:p>
            <a:pPr algn="ctr" rtl="1"/>
            <a:r>
              <a:rPr lang="en-US" sz="3200" b="1">
                <a:solidFill>
                  <a:srgbClr val="FFFF00"/>
                </a:solidFill>
              </a:rPr>
              <a:t>الدرجات</a:t>
            </a:r>
          </a:p>
          <a:p>
            <a:pPr algn="ctr" rtl="1"/>
            <a:r>
              <a:rPr lang="en-US" sz="3200" b="1">
                <a:solidFill>
                  <a:srgbClr val="FFFF00"/>
                </a:solidFill>
              </a:rPr>
              <a:t>جنوب</a:t>
            </a:r>
          </a:p>
          <a:p>
            <a:pPr algn="ctr" rtl="1"/>
            <a:r>
              <a:rPr lang="en-US" sz="3200" b="1">
                <a:solidFill>
                  <a:srgbClr val="FFFF00"/>
                </a:solidFill>
              </a:rPr>
              <a:t>سبل</a:t>
            </a:r>
          </a:p>
          <a:p>
            <a:pPr algn="ctr" rtl="1"/>
            <a:r>
              <a:rPr lang="en-US" sz="3200" b="1">
                <a:solidFill>
                  <a:srgbClr val="FFFF00"/>
                </a:solidFill>
              </a:rPr>
              <a:t>الكاذبين</a:t>
            </a:r>
          </a:p>
          <a:p>
            <a:pPr algn="ctr" rtl="1"/>
            <a:r>
              <a:rPr lang="en-US" sz="3200" b="1">
                <a:solidFill>
                  <a:srgbClr val="FFFF00"/>
                </a:solidFill>
              </a:rPr>
              <a:t>أعداء</a:t>
            </a:r>
          </a:p>
          <a:p>
            <a:pPr algn="ctr" rtl="1"/>
            <a:r>
              <a:rPr lang="en-US" sz="3200" b="1">
                <a:solidFill>
                  <a:srgbClr val="FFFF00"/>
                </a:solidFill>
              </a:rPr>
              <a:t>المسلمين</a:t>
            </a:r>
          </a:p>
          <a:p>
            <a:pPr algn="ctr" rtl="1"/>
            <a:r>
              <a:rPr lang="en-US" sz="3200" b="1">
                <a:solidFill>
                  <a:srgbClr val="FFFF00"/>
                </a:solidFill>
              </a:rPr>
              <a:t>الناس</a:t>
            </a:r>
          </a:p>
        </p:txBody>
      </p:sp>
    </p:spTree>
    <p:extLst>
      <p:ext uri="{BB962C8B-B14F-4D97-AF65-F5344CB8AC3E}">
        <p14:creationId xmlns:p14="http://schemas.microsoft.com/office/powerpoint/2010/main" val="2467992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A38DB-85F1-074B-97C7-702EEBE7F7BD}"/>
              </a:ext>
            </a:extLst>
          </p:cNvPr>
          <p:cNvSpPr>
            <a:spLocks noGrp="1"/>
          </p:cNvSpPr>
          <p:nvPr>
            <p:ph type="title"/>
          </p:nvPr>
        </p:nvSpPr>
        <p:spPr>
          <a:xfrm>
            <a:off x="1555074" y="141510"/>
            <a:ext cx="9431727" cy="1126284"/>
          </a:xfrm>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anchor="ctr">
            <a:normAutofit/>
          </a:bodyPr>
          <a:lstStyle/>
          <a:p>
            <a:pPr algn="ctr"/>
            <a:r>
              <a:rPr lang="en-US" sz="4000" b="1"/>
              <a:t>الألفاظ المرادفة/সমার্থক শব্দসমূহ</a:t>
            </a:r>
          </a:p>
        </p:txBody>
      </p:sp>
      <p:sp>
        <p:nvSpPr>
          <p:cNvPr id="3" name="Text Placeholder 2">
            <a:extLst>
              <a:ext uri="{FF2B5EF4-FFF2-40B4-BE49-F238E27FC236}">
                <a16:creationId xmlns:a16="http://schemas.microsoft.com/office/drawing/2014/main" id="{E32E6ED8-9F30-E04E-AEB2-D6F04DBFEF93}"/>
              </a:ext>
            </a:extLst>
          </p:cNvPr>
          <p:cNvSpPr>
            <a:spLocks noGrp="1"/>
          </p:cNvSpPr>
          <p:nvPr>
            <p:ph type="body" idx="1"/>
          </p:nvPr>
        </p:nvSpPr>
        <p:spPr>
          <a:xfrm>
            <a:off x="1572208" y="1118483"/>
            <a:ext cx="4645152" cy="801943"/>
          </a:xfrm>
          <a:solidFill>
            <a:srgbClr val="00B050"/>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pPr algn="ctr"/>
            <a:r>
              <a:rPr lang="en-US" sz="3600">
                <a:solidFill>
                  <a:schemeClr val="bg1"/>
                </a:solidFill>
              </a:rPr>
              <a:t>مرادفها </a:t>
            </a:r>
          </a:p>
        </p:txBody>
      </p:sp>
      <p:sp>
        <p:nvSpPr>
          <p:cNvPr id="4" name="Content Placeholder 3">
            <a:extLst>
              <a:ext uri="{FF2B5EF4-FFF2-40B4-BE49-F238E27FC236}">
                <a16:creationId xmlns:a16="http://schemas.microsoft.com/office/drawing/2014/main" id="{EB4AB3C2-6FE5-5447-BC2E-2A6059894854}"/>
              </a:ext>
            </a:extLst>
          </p:cNvPr>
          <p:cNvSpPr>
            <a:spLocks noGrp="1"/>
          </p:cNvSpPr>
          <p:nvPr>
            <p:ph sz="half" idx="2"/>
          </p:nvPr>
        </p:nvSpPr>
        <p:spPr>
          <a:xfrm>
            <a:off x="1590066" y="1698314"/>
            <a:ext cx="4645152" cy="5098307"/>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200">
                <a:solidFill>
                  <a:srgbClr val="FF0000"/>
                </a:solidFill>
              </a:rPr>
              <a:t>تحفظ</a:t>
            </a:r>
          </a:p>
          <a:p>
            <a:pPr algn="ctr"/>
            <a:r>
              <a:rPr lang="en-US" sz="3200">
                <a:solidFill>
                  <a:srgbClr val="FF0000"/>
                </a:solidFill>
              </a:rPr>
              <a:t>عذاب</a:t>
            </a:r>
          </a:p>
          <a:p>
            <a:pPr algn="ctr"/>
            <a:r>
              <a:rPr lang="en-US" sz="3200">
                <a:solidFill>
                  <a:srgbClr val="FF0000"/>
                </a:solidFill>
              </a:rPr>
              <a:t>غضب
الاله
نصيب</a:t>
            </a:r>
          </a:p>
          <a:p>
            <a:pPr algn="ctr"/>
            <a:r>
              <a:rPr lang="en-US" sz="3200">
                <a:solidFill>
                  <a:srgbClr val="FF0000"/>
                </a:solidFill>
              </a:rPr>
              <a:t>مصحف/مؤلف</a:t>
            </a:r>
          </a:p>
          <a:p>
            <a:pPr algn="ctr"/>
            <a:r>
              <a:rPr lang="en-US" sz="3200">
                <a:solidFill>
                  <a:srgbClr val="FF0000"/>
                </a:solidFill>
              </a:rPr>
              <a:t>اوضح</a:t>
            </a:r>
          </a:p>
          <a:p>
            <a:pPr algn="ctr"/>
            <a:r>
              <a:rPr lang="en-US" sz="3200">
                <a:solidFill>
                  <a:srgbClr val="FF0000"/>
                </a:solidFill>
              </a:rPr>
              <a:t>طريق</a:t>
            </a:r>
          </a:p>
        </p:txBody>
      </p:sp>
      <p:sp>
        <p:nvSpPr>
          <p:cNvPr id="5" name="Text Placeholder 4">
            <a:extLst>
              <a:ext uri="{FF2B5EF4-FFF2-40B4-BE49-F238E27FC236}">
                <a16:creationId xmlns:a16="http://schemas.microsoft.com/office/drawing/2014/main" id="{C676284A-B97C-164D-9FB4-04A999672C7F}"/>
              </a:ext>
            </a:extLst>
          </p:cNvPr>
          <p:cNvSpPr>
            <a:spLocks noGrp="1"/>
          </p:cNvSpPr>
          <p:nvPr>
            <p:ph type="body" sz="quarter" idx="3"/>
          </p:nvPr>
        </p:nvSpPr>
        <p:spPr>
          <a:xfrm>
            <a:off x="6340924" y="1110388"/>
            <a:ext cx="4716589" cy="756459"/>
          </a:xfrm>
          <a:solidFill>
            <a:srgbClr val="00B050"/>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pPr algn="ctr"/>
            <a:r>
              <a:rPr lang="en-US" sz="3600">
                <a:solidFill>
                  <a:schemeClr val="bg1"/>
                </a:solidFill>
              </a:rPr>
              <a:t>الكلمة</a:t>
            </a:r>
          </a:p>
        </p:txBody>
      </p:sp>
      <p:sp>
        <p:nvSpPr>
          <p:cNvPr id="6" name="Content Placeholder 5">
            <a:extLst>
              <a:ext uri="{FF2B5EF4-FFF2-40B4-BE49-F238E27FC236}">
                <a16:creationId xmlns:a16="http://schemas.microsoft.com/office/drawing/2014/main" id="{60113887-0553-0546-A62D-B753F6FD599E}"/>
              </a:ext>
            </a:extLst>
          </p:cNvPr>
          <p:cNvSpPr>
            <a:spLocks noGrp="1"/>
          </p:cNvSpPr>
          <p:nvPr>
            <p:ph sz="quarter" idx="4"/>
          </p:nvPr>
        </p:nvSpPr>
        <p:spPr>
          <a:xfrm>
            <a:off x="6394502" y="1805469"/>
            <a:ext cx="4574439" cy="4991152"/>
          </a:xfrm>
          <a:ln/>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200">
                <a:solidFill>
                  <a:srgbClr val="FF0000"/>
                </a:solidFill>
              </a:rPr>
              <a:t>توفي
عقوبة</a:t>
            </a:r>
          </a:p>
          <a:p>
            <a:pPr algn="ctr"/>
            <a:r>
              <a:rPr lang="en-US" sz="3200">
                <a:solidFill>
                  <a:srgbClr val="FF0000"/>
                </a:solidFill>
              </a:rPr>
              <a:t>سخط</a:t>
            </a:r>
          </a:p>
          <a:p>
            <a:pPr algn="ctr"/>
            <a:r>
              <a:rPr lang="en-US" sz="3200">
                <a:solidFill>
                  <a:srgbClr val="FF0000"/>
                </a:solidFill>
              </a:rPr>
              <a:t>الرب</a:t>
            </a:r>
          </a:p>
          <a:p>
            <a:pPr algn="ctr"/>
            <a:r>
              <a:rPr lang="en-US" sz="3200">
                <a:solidFill>
                  <a:srgbClr val="FF0000"/>
                </a:solidFill>
              </a:rPr>
              <a:t>حظ</a:t>
            </a:r>
          </a:p>
          <a:p>
            <a:pPr algn="ctr"/>
            <a:r>
              <a:rPr lang="en-US" sz="3200">
                <a:solidFill>
                  <a:srgbClr val="FF0000"/>
                </a:solidFill>
              </a:rPr>
              <a:t>كتاب</a:t>
            </a:r>
          </a:p>
          <a:p>
            <a:pPr algn="ctr"/>
            <a:r>
              <a:rPr lang="en-US" sz="3200">
                <a:solidFill>
                  <a:srgbClr val="FF0000"/>
                </a:solidFill>
              </a:rPr>
              <a:t>نهج</a:t>
            </a:r>
          </a:p>
          <a:p>
            <a:pPr algn="ctr"/>
            <a:r>
              <a:rPr lang="en-US" sz="3200">
                <a:solidFill>
                  <a:srgbClr val="FF0000"/>
                </a:solidFill>
              </a:rPr>
              <a:t>سبيل</a:t>
            </a:r>
          </a:p>
        </p:txBody>
      </p:sp>
    </p:spTree>
    <p:extLst>
      <p:ext uri="{BB962C8B-B14F-4D97-AF65-F5344CB8AC3E}">
        <p14:creationId xmlns:p14="http://schemas.microsoft.com/office/powerpoint/2010/main" val="3549735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2630-8215-9541-B5EE-62176C7867EC}"/>
              </a:ext>
            </a:extLst>
          </p:cNvPr>
          <p:cNvSpPr>
            <a:spLocks noGrp="1"/>
          </p:cNvSpPr>
          <p:nvPr>
            <p:ph type="title"/>
          </p:nvPr>
        </p:nvSpPr>
        <p:spPr>
          <a:xfrm>
            <a:off x="1219407" y="340174"/>
            <a:ext cx="9603275" cy="1531835"/>
          </a:xfr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5400" b="1"/>
              <a:t>العمل الانفرادي/একক কাজ</a:t>
            </a:r>
          </a:p>
        </p:txBody>
      </p:sp>
      <p:sp>
        <p:nvSpPr>
          <p:cNvPr id="4" name="Content Placeholder 3">
            <a:extLst>
              <a:ext uri="{FF2B5EF4-FFF2-40B4-BE49-F238E27FC236}">
                <a16:creationId xmlns:a16="http://schemas.microsoft.com/office/drawing/2014/main" id="{D300496C-A439-B94D-BA19-8346CB5B9FD9}"/>
              </a:ext>
            </a:extLst>
          </p:cNvPr>
          <p:cNvSpPr>
            <a:spLocks noGrp="1"/>
          </p:cNvSpPr>
          <p:nvPr>
            <p:ph idx="1"/>
          </p:nvPr>
        </p:nvSpPr>
        <p:spPr>
          <a:xfrm>
            <a:off x="1219406" y="1872009"/>
            <a:ext cx="9603275" cy="5003850"/>
          </a:xfrm>
          <a:solidFill>
            <a:schemeClr val="accent6"/>
          </a:solidFill>
          <a:ln>
            <a:noFill/>
          </a:ln>
        </p:spPr>
        <p:style>
          <a:lnRef idx="0">
            <a:scrgbClr r="0" g="0" b="0"/>
          </a:lnRef>
          <a:fillRef idx="0">
            <a:scrgbClr r="0" g="0" b="0"/>
          </a:fillRef>
          <a:effectRef idx="0">
            <a:scrgbClr r="0" g="0" b="0"/>
          </a:effectRef>
          <a:fontRef idx="minor">
            <a:schemeClr val="lt1"/>
          </a:fontRef>
        </p:style>
        <p:txBody>
          <a:bodyPr anchor="ctr">
            <a:noAutofit/>
          </a:bodyPr>
          <a:lstStyle/>
          <a:p>
            <a:pPr algn="r" rtl="1"/>
            <a:r>
              <a:rPr lang="en-US" sz="3600" b="1">
                <a:solidFill>
                  <a:srgbClr val="FF0000"/>
                </a:solidFill>
              </a:rPr>
              <a:t>أجب عن الأسئلة التالية</a:t>
            </a:r>
            <a:r>
              <a:rPr lang="en-US" sz="2800" b="1">
                <a:solidFill>
                  <a:schemeClr val="accent1"/>
                </a:solidFill>
              </a:rPr>
              <a:t>: </a:t>
            </a:r>
          </a:p>
          <a:p>
            <a:pPr algn="r" rtl="1"/>
            <a:r>
              <a:rPr lang="en-US" sz="2800" b="1"/>
              <a:t>ماهي فوائد التقوى؟</a:t>
            </a:r>
          </a:p>
          <a:p>
            <a:pPr algn="r" rtl="1"/>
            <a:r>
              <a:rPr lang="en-US" sz="2800" b="1"/>
              <a:t>ماذا علم الله الناس وماذا نهج لهم ولماذا؟</a:t>
            </a:r>
          </a:p>
          <a:p>
            <a:pPr algn="r" rtl="1"/>
            <a:r>
              <a:rPr lang="en-US" sz="2800" b="1"/>
              <a:t>لأي عمل قال الرسول صلى الله عليه وسلم في خطبته”فأكثروا؟</a:t>
            </a:r>
          </a:p>
          <a:p>
            <a:pPr algn="r" rtl="1"/>
            <a:r>
              <a:rPr lang="en-US" sz="2800" b="1"/>
              <a:t>ماذا قال النبي صلى الله عليه وسلم عن الجهاد؟</a:t>
            </a:r>
          </a:p>
          <a:p>
            <a:pPr algn="r" rtl="1"/>
            <a:r>
              <a:rPr lang="en-US" sz="2800" b="1"/>
              <a:t>ماهي نتيجة الإصلاح بين العيد وربه من أمر السر والعلانية ؟</a:t>
            </a:r>
          </a:p>
          <a:p>
            <a:pPr algn="r" rtl="1"/>
            <a:endParaRPr lang="en-US" sz="2800" b="1"/>
          </a:p>
        </p:txBody>
      </p:sp>
    </p:spTree>
    <p:extLst>
      <p:ext uri="{BB962C8B-B14F-4D97-AF65-F5344CB8AC3E}">
        <p14:creationId xmlns:p14="http://schemas.microsoft.com/office/powerpoint/2010/main" val="2633706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DDF61-AD42-404B-A661-E80C9723FB2B}"/>
              </a:ext>
            </a:extLst>
          </p:cNvPr>
          <p:cNvSpPr>
            <a:spLocks noGrp="1"/>
          </p:cNvSpPr>
          <p:nvPr>
            <p:ph type="title"/>
          </p:nvPr>
        </p:nvSpPr>
        <p:spPr>
          <a:xfrm>
            <a:off x="1826625" y="160734"/>
            <a:ext cx="9603275" cy="1496567"/>
          </a:xfrm>
        </p:spPr>
        <p:style>
          <a:lnRef idx="0">
            <a:schemeClr val="accent5"/>
          </a:lnRef>
          <a:fillRef idx="3">
            <a:schemeClr val="accent5"/>
          </a:fillRef>
          <a:effectRef idx="3">
            <a:schemeClr val="accent5"/>
          </a:effectRef>
          <a:fontRef idx="minor">
            <a:schemeClr val="lt1"/>
          </a:fontRef>
        </p:style>
        <p:txBody>
          <a:bodyPr anchor="ctr">
            <a:normAutofit/>
          </a:bodyPr>
          <a:lstStyle/>
          <a:p>
            <a:pPr algn="ctr"/>
            <a:r>
              <a:rPr lang="en-US" sz="5400" b="1">
                <a:solidFill>
                  <a:schemeClr val="bg1"/>
                </a:solidFill>
              </a:rPr>
              <a:t>العمل الجماعي/ দলগত কাজ</a:t>
            </a:r>
          </a:p>
        </p:txBody>
      </p:sp>
      <p:sp>
        <p:nvSpPr>
          <p:cNvPr id="3" name="Content Placeholder 2">
            <a:extLst>
              <a:ext uri="{FF2B5EF4-FFF2-40B4-BE49-F238E27FC236}">
                <a16:creationId xmlns:a16="http://schemas.microsoft.com/office/drawing/2014/main" id="{F07B6EF1-5DFD-F24E-9F8A-26701B571337}"/>
              </a:ext>
            </a:extLst>
          </p:cNvPr>
          <p:cNvSpPr>
            <a:spLocks noGrp="1"/>
          </p:cNvSpPr>
          <p:nvPr>
            <p:ph idx="1"/>
          </p:nvPr>
        </p:nvSpPr>
        <p:spPr>
          <a:xfrm>
            <a:off x="321470" y="1732358"/>
            <a:ext cx="11483578" cy="4947047"/>
          </a:xfrm>
          <a:solidFill>
            <a:schemeClr val="accent1"/>
          </a:solidFill>
          <a:ln>
            <a:noFill/>
          </a:ln>
        </p:spPr>
        <p:style>
          <a:lnRef idx="0">
            <a:scrgbClr r="0" g="0" b="0"/>
          </a:lnRef>
          <a:fillRef idx="0">
            <a:scrgbClr r="0" g="0" b="0"/>
          </a:fillRef>
          <a:effectRef idx="0">
            <a:scrgbClr r="0" g="0" b="0"/>
          </a:effectRef>
          <a:fontRef idx="minor">
            <a:schemeClr val="lt1"/>
          </a:fontRef>
        </p:style>
        <p:txBody>
          <a:bodyPr>
            <a:noAutofit/>
          </a:bodyPr>
          <a:lstStyle/>
          <a:p>
            <a:pPr algn="r"/>
            <a:r>
              <a:rPr lang="en-US" sz="4400">
                <a:solidFill>
                  <a:schemeClr val="bg1"/>
                </a:solidFill>
              </a:rPr>
              <a:t>١- استخرج صيغ الفعل الماضي من النص ثم حولها إلى المضارع</a:t>
            </a:r>
          </a:p>
          <a:p>
            <a:pPr algn="r"/>
            <a:r>
              <a:rPr lang="en-US" sz="4400">
                <a:solidFill>
                  <a:schemeClr val="bg1"/>
                </a:solidFill>
              </a:rPr>
              <a:t>٢- استخرج صيغ الفعل المضارع من النص ثم حولها إلى الماضي</a:t>
            </a:r>
          </a:p>
          <a:p>
            <a:pPr algn="r"/>
            <a:r>
              <a:rPr lang="en-US" sz="4400">
                <a:solidFill>
                  <a:schemeClr val="bg1"/>
                </a:solidFill>
              </a:rPr>
              <a:t>٣- استخرج الأسماء الجامدة والمشتقة والمصادر من النص</a:t>
            </a:r>
          </a:p>
          <a:p>
            <a:pPr algn="r"/>
            <a:r>
              <a:rPr lang="en-US" sz="4400">
                <a:solidFill>
                  <a:schemeClr val="bg1"/>
                </a:solidFill>
              </a:rPr>
              <a:t>٤- حقق الكلمات الأتية:  توقي، جاهدوا، لاتفرطوا، خذوا٠</a:t>
            </a:r>
          </a:p>
        </p:txBody>
      </p:sp>
    </p:spTree>
    <p:extLst>
      <p:ext uri="{BB962C8B-B14F-4D97-AF65-F5344CB8AC3E}">
        <p14:creationId xmlns:p14="http://schemas.microsoft.com/office/powerpoint/2010/main" val="1293339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11E88-7FBB-3E49-8624-2C961FC8E1E4}"/>
              </a:ext>
            </a:extLst>
          </p:cNvPr>
          <p:cNvSpPr>
            <a:spLocks noGrp="1"/>
          </p:cNvSpPr>
          <p:nvPr>
            <p:ph type="title"/>
          </p:nvPr>
        </p:nvSpPr>
        <p:spPr>
          <a:xfrm>
            <a:off x="1326563" y="0"/>
            <a:ext cx="9603275" cy="1585863"/>
          </a:xfrm>
        </p:spPr>
        <p:style>
          <a:lnRef idx="0">
            <a:schemeClr val="accent5"/>
          </a:lnRef>
          <a:fillRef idx="3">
            <a:schemeClr val="accent5"/>
          </a:fillRef>
          <a:effectRef idx="3">
            <a:schemeClr val="accent5"/>
          </a:effectRef>
          <a:fontRef idx="minor">
            <a:schemeClr val="lt1"/>
          </a:fontRef>
        </p:style>
        <p:txBody>
          <a:bodyPr anchor="ctr">
            <a:normAutofit/>
          </a:bodyPr>
          <a:lstStyle/>
          <a:p>
            <a:pPr algn="ctr"/>
            <a:r>
              <a:rPr lang="en-US" sz="5400" b="1"/>
              <a:t>الواجب المنزلي/ বাড়ির কাজ</a:t>
            </a:r>
          </a:p>
        </p:txBody>
      </p:sp>
      <p:sp>
        <p:nvSpPr>
          <p:cNvPr id="3" name="Content Placeholder 2">
            <a:extLst>
              <a:ext uri="{FF2B5EF4-FFF2-40B4-BE49-F238E27FC236}">
                <a16:creationId xmlns:a16="http://schemas.microsoft.com/office/drawing/2014/main" id="{61F9E616-F430-C24E-8F68-B3398232EF02}"/>
              </a:ext>
            </a:extLst>
          </p:cNvPr>
          <p:cNvSpPr>
            <a:spLocks noGrp="1"/>
          </p:cNvSpPr>
          <p:nvPr>
            <p:ph idx="1"/>
          </p:nvPr>
        </p:nvSpPr>
        <p:spPr>
          <a:xfrm>
            <a:off x="196453" y="1853754"/>
            <a:ext cx="6853030" cy="4770830"/>
          </a:xfrm>
          <a:ln/>
        </p:spPr>
        <p:style>
          <a:lnRef idx="1">
            <a:schemeClr val="accent6"/>
          </a:lnRef>
          <a:fillRef idx="3">
            <a:schemeClr val="accent6"/>
          </a:fillRef>
          <a:effectRef idx="2">
            <a:schemeClr val="accent6"/>
          </a:effectRef>
          <a:fontRef idx="minor">
            <a:schemeClr val="lt1"/>
          </a:fontRef>
        </p:style>
        <p:txBody>
          <a:bodyPr anchor="ctr">
            <a:normAutofit/>
          </a:bodyPr>
          <a:lstStyle/>
          <a:p>
            <a:pPr algn="r"/>
            <a:r>
              <a:rPr lang="en-US" sz="4800" b="1">
                <a:solidFill>
                  <a:srgbClr val="FF0000"/>
                </a:solidFill>
              </a:rPr>
              <a:t>أكتب فقرة عن”تقوى الله” على أساس الأجوبة من الأسئلة المتعلقة </a:t>
            </a:r>
            <a:r>
              <a:rPr lang="en-US" sz="4400" b="1">
                <a:solidFill>
                  <a:srgbClr val="FF0000"/>
                </a:solidFill>
              </a:rPr>
              <a:t>٠٠٠</a:t>
            </a:r>
          </a:p>
          <a:p>
            <a:pPr marL="0" indent="0" algn="r">
              <a:buNone/>
            </a:pPr>
            <a:r>
              <a:rPr lang="en-US" sz="4400" b="1">
                <a:solidFill>
                  <a:schemeClr val="bg1"/>
                </a:solidFill>
              </a:rPr>
              <a:t>الف- ما معنى تقوى الله تعالى؟</a:t>
            </a:r>
          </a:p>
          <a:p>
            <a:pPr marL="0" indent="0" algn="r">
              <a:buNone/>
            </a:pPr>
            <a:r>
              <a:rPr lang="en-US" sz="4400" b="1">
                <a:solidFill>
                  <a:schemeClr val="bg1"/>
                </a:solidFill>
              </a:rPr>
              <a:t>ب- ما هي فوائد التقوى ؟</a:t>
            </a:r>
          </a:p>
          <a:p>
            <a:pPr marL="0" indent="0" algn="r">
              <a:buNone/>
            </a:pPr>
            <a:r>
              <a:rPr lang="en-US" sz="4400" b="1">
                <a:solidFill>
                  <a:schemeClr val="bg1"/>
                </a:solidFill>
              </a:rPr>
              <a:t>ج- ماذا قال الله ورسوله عن التقوى؟</a:t>
            </a:r>
          </a:p>
        </p:txBody>
      </p:sp>
      <p:pic>
        <p:nvPicPr>
          <p:cNvPr id="4" name="Picture 4">
            <a:extLst>
              <a:ext uri="{FF2B5EF4-FFF2-40B4-BE49-F238E27FC236}">
                <a16:creationId xmlns:a16="http://schemas.microsoft.com/office/drawing/2014/main" id="{86792B22-27FD-2844-BB7C-DE33CAEB17D5}"/>
              </a:ext>
            </a:extLst>
          </p:cNvPr>
          <p:cNvPicPr>
            <a:picLocks noChangeAspect="1"/>
          </p:cNvPicPr>
          <p:nvPr/>
        </p:nvPicPr>
        <p:blipFill>
          <a:blip r:embed="rId2"/>
          <a:stretch>
            <a:fillRect/>
          </a:stretch>
        </p:blipFill>
        <p:spPr>
          <a:xfrm>
            <a:off x="7400717" y="1853754"/>
            <a:ext cx="4809142" cy="4719638"/>
          </a:xfrm>
          <a:prstGeom prst="rect">
            <a:avLst/>
          </a:prstGeom>
        </p:spPr>
      </p:pic>
    </p:spTree>
    <p:extLst>
      <p:ext uri="{BB962C8B-B14F-4D97-AF65-F5344CB8AC3E}">
        <p14:creationId xmlns:p14="http://schemas.microsoft.com/office/powerpoint/2010/main" val="4266036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3BAA39C-4909-184A-963E-079A31391A75}"/>
              </a:ext>
            </a:extLst>
          </p:cNvPr>
          <p:cNvPicPr>
            <a:picLocks noChangeAspect="1"/>
          </p:cNvPicPr>
          <p:nvPr/>
        </p:nvPicPr>
        <p:blipFill>
          <a:blip r:embed="rId2"/>
          <a:stretch>
            <a:fillRect/>
          </a:stretch>
        </p:blipFill>
        <p:spPr>
          <a:xfrm>
            <a:off x="568523" y="285750"/>
            <a:ext cx="11054953" cy="6286500"/>
          </a:xfrm>
          <a:prstGeom prst="rect">
            <a:avLst/>
          </a:prstGeom>
        </p:spPr>
      </p:pic>
    </p:spTree>
    <p:extLst>
      <p:ext uri="{BB962C8B-B14F-4D97-AF65-F5344CB8AC3E}">
        <p14:creationId xmlns:p14="http://schemas.microsoft.com/office/powerpoint/2010/main" val="2090473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4CEBF-E402-8C43-BCB6-F0A1767FB084}"/>
              </a:ext>
            </a:extLst>
          </p:cNvPr>
          <p:cNvSpPr>
            <a:spLocks noGrp="1"/>
          </p:cNvSpPr>
          <p:nvPr>
            <p:ph type="title"/>
          </p:nvPr>
        </p:nvSpPr>
        <p:spPr>
          <a:xfrm>
            <a:off x="869254" y="115540"/>
            <a:ext cx="11322746" cy="1643062"/>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p>
            <a:pPr algn="ctr"/>
            <a:r>
              <a:rPr lang="en-US" sz="4800" b="1"/>
              <a:t>لقد حان وقت الرحيل/ যাবার সময় হয়েছে</a:t>
            </a:r>
          </a:p>
        </p:txBody>
      </p:sp>
      <p:pic>
        <p:nvPicPr>
          <p:cNvPr id="4" name="Picture 4">
            <a:extLst>
              <a:ext uri="{FF2B5EF4-FFF2-40B4-BE49-F238E27FC236}">
                <a16:creationId xmlns:a16="http://schemas.microsoft.com/office/drawing/2014/main" id="{D91F0426-60B7-3742-B69E-8CC79B4BDD46}"/>
              </a:ext>
            </a:extLst>
          </p:cNvPr>
          <p:cNvPicPr>
            <a:picLocks noGrp="1" noChangeAspect="1"/>
          </p:cNvPicPr>
          <p:nvPr>
            <p:ph idx="1"/>
          </p:nvPr>
        </p:nvPicPr>
        <p:blipFill>
          <a:blip r:embed="rId2"/>
          <a:stretch>
            <a:fillRect/>
          </a:stretch>
        </p:blipFill>
        <p:spPr>
          <a:xfrm>
            <a:off x="847778" y="1853754"/>
            <a:ext cx="5405438" cy="4067175"/>
          </a:xfrm>
        </p:spPr>
      </p:pic>
      <p:pic>
        <p:nvPicPr>
          <p:cNvPr id="5" name="Picture 5">
            <a:extLst>
              <a:ext uri="{FF2B5EF4-FFF2-40B4-BE49-F238E27FC236}">
                <a16:creationId xmlns:a16="http://schemas.microsoft.com/office/drawing/2014/main" id="{9BB9707C-551B-F640-915B-3F110D64BD68}"/>
              </a:ext>
            </a:extLst>
          </p:cNvPr>
          <p:cNvPicPr>
            <a:picLocks noChangeAspect="1"/>
          </p:cNvPicPr>
          <p:nvPr/>
        </p:nvPicPr>
        <p:blipFill>
          <a:blip r:embed="rId3"/>
          <a:stretch>
            <a:fillRect/>
          </a:stretch>
        </p:blipFill>
        <p:spPr>
          <a:xfrm>
            <a:off x="6607970" y="1890712"/>
            <a:ext cx="5405438" cy="4067175"/>
          </a:xfrm>
          <a:prstGeom prst="rect">
            <a:avLst/>
          </a:prstGeom>
        </p:spPr>
      </p:pic>
    </p:spTree>
    <p:extLst>
      <p:ext uri="{BB962C8B-B14F-4D97-AF65-F5344CB8AC3E}">
        <p14:creationId xmlns:p14="http://schemas.microsoft.com/office/powerpoint/2010/main" val="1462335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088A-1B1C-CA4B-A13B-4120B8804412}"/>
              </a:ext>
            </a:extLst>
          </p:cNvPr>
          <p:cNvSpPr>
            <a:spLocks noGrp="1"/>
          </p:cNvSpPr>
          <p:nvPr>
            <p:ph type="title"/>
          </p:nvPr>
        </p:nvSpPr>
        <p:spPr>
          <a:xfrm>
            <a:off x="1115768" y="315621"/>
            <a:ext cx="9603275" cy="1363160"/>
          </a:xfrm>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6000" b="1"/>
              <a:t>التعريف/পরিচিতি:</a:t>
            </a:r>
          </a:p>
        </p:txBody>
      </p:sp>
      <p:sp>
        <p:nvSpPr>
          <p:cNvPr id="3" name="Content Placeholder 2">
            <a:extLst>
              <a:ext uri="{FF2B5EF4-FFF2-40B4-BE49-F238E27FC236}">
                <a16:creationId xmlns:a16="http://schemas.microsoft.com/office/drawing/2014/main" id="{CE351E57-F717-C741-B9AA-38C5A189182B}"/>
              </a:ext>
            </a:extLst>
          </p:cNvPr>
          <p:cNvSpPr>
            <a:spLocks noGrp="1"/>
          </p:cNvSpPr>
          <p:nvPr>
            <p:ph idx="1"/>
          </p:nvPr>
        </p:nvSpPr>
        <p:spPr>
          <a:xfrm>
            <a:off x="53578" y="1643061"/>
            <a:ext cx="8363609" cy="4374699"/>
          </a:xfrm>
          <a:solidFill>
            <a:schemeClr val="accent6">
              <a:lumMod val="75000"/>
            </a:schemeClr>
          </a:solidFill>
        </p:spPr>
        <p:txBody>
          <a:bodyPr anchor="ctr">
            <a:noAutofit/>
          </a:bodyPr>
          <a:lstStyle/>
          <a:p>
            <a:pPr algn="r" rtl="1"/>
            <a:r>
              <a:rPr lang="en-US" sz="4800" b="1">
                <a:solidFill>
                  <a:schemeClr val="accent6">
                    <a:lumMod val="20000"/>
                    <a:lumOff val="80000"/>
                  </a:schemeClr>
                </a:solidFill>
              </a:rPr>
              <a:t>محمد عبد الأول</a:t>
            </a:r>
          </a:p>
          <a:p>
            <a:pPr algn="r" rtl="1"/>
            <a:r>
              <a:rPr lang="en-US" sz="4800" b="1">
                <a:solidFill>
                  <a:schemeClr val="accent6">
                    <a:lumMod val="20000"/>
                    <a:lumOff val="80000"/>
                  </a:schemeClr>
                </a:solidFill>
              </a:rPr>
              <a:t>المحاضر للغة العربية</a:t>
            </a:r>
          </a:p>
          <a:p>
            <a:pPr algn="r" rtl="1"/>
            <a:r>
              <a:rPr lang="en-US" sz="4800" b="1">
                <a:solidFill>
                  <a:schemeClr val="accent6">
                    <a:lumMod val="20000"/>
                    <a:lumOff val="80000"/>
                  </a:schemeClr>
                </a:solidFill>
              </a:rPr>
              <a:t>المدرسة الفاضل إدريسية بفرمتولا</a:t>
            </a:r>
          </a:p>
          <a:p>
            <a:pPr algn="r" rtl="1"/>
            <a:r>
              <a:rPr lang="en-US" sz="4800" b="1">
                <a:solidFill>
                  <a:schemeClr val="accent6">
                    <a:lumMod val="20000"/>
                    <a:lumOff val="80000"/>
                  </a:schemeClr>
                </a:solidFill>
              </a:rPr>
              <a:t>مرادنغر، كوملا٠</a:t>
            </a:r>
          </a:p>
        </p:txBody>
      </p:sp>
      <p:pic>
        <p:nvPicPr>
          <p:cNvPr id="4" name="Picture 4">
            <a:extLst>
              <a:ext uri="{FF2B5EF4-FFF2-40B4-BE49-F238E27FC236}">
                <a16:creationId xmlns:a16="http://schemas.microsoft.com/office/drawing/2014/main" id="{9CF73A32-6EA9-C24E-B2D5-9682C46137ED}"/>
              </a:ext>
            </a:extLst>
          </p:cNvPr>
          <p:cNvPicPr>
            <a:picLocks noChangeAspect="1"/>
          </p:cNvPicPr>
          <p:nvPr/>
        </p:nvPicPr>
        <p:blipFill>
          <a:blip r:embed="rId2"/>
          <a:stretch>
            <a:fillRect/>
          </a:stretch>
        </p:blipFill>
        <p:spPr>
          <a:xfrm>
            <a:off x="8435046" y="1643062"/>
            <a:ext cx="3703376" cy="4374699"/>
          </a:xfrm>
          <a:prstGeom prst="rect">
            <a:avLst/>
          </a:prstGeom>
        </p:spPr>
      </p:pic>
    </p:spTree>
    <p:extLst>
      <p:ext uri="{BB962C8B-B14F-4D97-AF65-F5344CB8AC3E}">
        <p14:creationId xmlns:p14="http://schemas.microsoft.com/office/powerpoint/2010/main" val="412028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4289C-82F3-164D-89DE-42DB935FB64C}"/>
              </a:ext>
            </a:extLst>
          </p:cNvPr>
          <p:cNvSpPr>
            <a:spLocks noGrp="1"/>
          </p:cNvSpPr>
          <p:nvPr>
            <p:ph type="title"/>
          </p:nvPr>
        </p:nvSpPr>
        <p:spPr>
          <a:xfrm>
            <a:off x="1094392" y="339328"/>
            <a:ext cx="9776013" cy="1552915"/>
          </a:xfr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pPr algn="ctr"/>
            <a:r>
              <a:rPr lang="en-US" sz="6000" b="1">
                <a:solidFill>
                  <a:srgbClr val="00B050"/>
                </a:solidFill>
              </a:rPr>
              <a:t>تعريف الدرس/পাঠ পরিচিতি:</a:t>
            </a:r>
          </a:p>
        </p:txBody>
      </p:sp>
      <p:sp>
        <p:nvSpPr>
          <p:cNvPr id="3" name="Content Placeholder 2">
            <a:extLst>
              <a:ext uri="{FF2B5EF4-FFF2-40B4-BE49-F238E27FC236}">
                <a16:creationId xmlns:a16="http://schemas.microsoft.com/office/drawing/2014/main" id="{E6E59545-1E94-E84B-972C-EEAAFC3DBECB}"/>
              </a:ext>
            </a:extLst>
          </p:cNvPr>
          <p:cNvSpPr>
            <a:spLocks noGrp="1"/>
          </p:cNvSpPr>
          <p:nvPr>
            <p:ph idx="1"/>
          </p:nvPr>
        </p:nvSpPr>
        <p:spPr>
          <a:xfrm>
            <a:off x="1094392" y="1892243"/>
            <a:ext cx="6174374" cy="4322819"/>
          </a:xfrm>
          <a:solidFill>
            <a:schemeClr val="accent6">
              <a:lumMod val="75000"/>
            </a:schemeClr>
          </a:solidFill>
        </p:spPr>
        <p:txBody>
          <a:bodyPr anchor="b">
            <a:noAutofit/>
          </a:bodyPr>
          <a:lstStyle/>
          <a:p>
            <a:pPr algn="r" rtl="1"/>
            <a:r>
              <a:rPr lang="en-US" sz="4800">
                <a:solidFill>
                  <a:srgbClr val="FFFF00"/>
                </a:solidFill>
              </a:rPr>
              <a:t>الصف العالم</a:t>
            </a:r>
          </a:p>
          <a:p>
            <a:pPr algn="r" rtl="1"/>
            <a:r>
              <a:rPr lang="en-US" sz="4800">
                <a:solidFill>
                  <a:srgbClr val="FFFF00"/>
                </a:solidFill>
              </a:rPr>
              <a:t>اللغة العربية الاتصالية</a:t>
            </a:r>
          </a:p>
          <a:p>
            <a:pPr algn="r" rtl="1"/>
            <a:r>
              <a:rPr lang="en-US" sz="4800">
                <a:solidFill>
                  <a:srgbClr val="FFFF00"/>
                </a:solidFill>
              </a:rPr>
              <a:t>الوحدة الأولى</a:t>
            </a:r>
          </a:p>
          <a:p>
            <a:pPr algn="r" rtl="1"/>
            <a:r>
              <a:rPr lang="en-US" sz="4800">
                <a:solidFill>
                  <a:srgbClr val="FFFF00"/>
                </a:solidFill>
              </a:rPr>
              <a:t>الدرس الأول</a:t>
            </a:r>
          </a:p>
        </p:txBody>
      </p:sp>
      <p:pic>
        <p:nvPicPr>
          <p:cNvPr id="4" name="Picture 4">
            <a:extLst>
              <a:ext uri="{FF2B5EF4-FFF2-40B4-BE49-F238E27FC236}">
                <a16:creationId xmlns:a16="http://schemas.microsoft.com/office/drawing/2014/main" id="{D5A9C686-5D83-4B46-84FF-92AB53EF7B04}"/>
              </a:ext>
            </a:extLst>
          </p:cNvPr>
          <p:cNvPicPr>
            <a:picLocks noChangeAspect="1"/>
          </p:cNvPicPr>
          <p:nvPr/>
        </p:nvPicPr>
        <p:blipFill>
          <a:blip r:embed="rId2"/>
          <a:stretch>
            <a:fillRect/>
          </a:stretch>
        </p:blipFill>
        <p:spPr>
          <a:xfrm>
            <a:off x="7370980" y="1892243"/>
            <a:ext cx="3726628" cy="4216428"/>
          </a:xfrm>
          <a:prstGeom prst="rect">
            <a:avLst/>
          </a:prstGeom>
        </p:spPr>
      </p:pic>
    </p:spTree>
    <p:extLst>
      <p:ext uri="{BB962C8B-B14F-4D97-AF65-F5344CB8AC3E}">
        <p14:creationId xmlns:p14="http://schemas.microsoft.com/office/powerpoint/2010/main" val="297248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B526-7110-B147-80B2-8AABA48A2B69}"/>
              </a:ext>
            </a:extLst>
          </p:cNvPr>
          <p:cNvSpPr>
            <a:spLocks noGrp="1"/>
          </p:cNvSpPr>
          <p:nvPr>
            <p:ph type="title"/>
          </p:nvPr>
        </p:nvSpPr>
        <p:spPr>
          <a:xfrm>
            <a:off x="1674870" y="483050"/>
            <a:ext cx="9603275" cy="1049235"/>
          </a:xfrm>
        </p:spPr>
        <p:style>
          <a:lnRef idx="2">
            <a:schemeClr val="accent1">
              <a:shade val="50000"/>
            </a:schemeClr>
          </a:lnRef>
          <a:fillRef idx="1">
            <a:schemeClr val="accent1"/>
          </a:fillRef>
          <a:effectRef idx="0">
            <a:schemeClr val="accent1"/>
          </a:effectRef>
          <a:fontRef idx="minor">
            <a:schemeClr val="lt1"/>
          </a:fontRef>
        </p:style>
        <p:txBody>
          <a:bodyPr anchor="b">
            <a:normAutofit/>
          </a:bodyPr>
          <a:lstStyle/>
          <a:p>
            <a:pPr algn="ctr"/>
            <a:r>
              <a:rPr lang="en-US" sz="6000" b="1">
                <a:solidFill>
                  <a:schemeClr val="bg1"/>
                </a:solidFill>
              </a:rPr>
              <a:t>نتيجة الدرس / শিখনফল:</a:t>
            </a:r>
          </a:p>
        </p:txBody>
      </p:sp>
      <p:sp>
        <p:nvSpPr>
          <p:cNvPr id="3" name="Content Placeholder 2">
            <a:extLst>
              <a:ext uri="{FF2B5EF4-FFF2-40B4-BE49-F238E27FC236}">
                <a16:creationId xmlns:a16="http://schemas.microsoft.com/office/drawing/2014/main" id="{55203E44-EF4E-A944-971F-F0C8595CE5A3}"/>
              </a:ext>
            </a:extLst>
          </p:cNvPr>
          <p:cNvSpPr>
            <a:spLocks noGrp="1"/>
          </p:cNvSpPr>
          <p:nvPr>
            <p:ph idx="1"/>
          </p:nvPr>
        </p:nvSpPr>
        <p:spPr>
          <a:xfrm>
            <a:off x="1433720" y="1532285"/>
            <a:ext cx="10085577" cy="4968528"/>
          </a:xfrm>
        </p:spPr>
        <p:style>
          <a:lnRef idx="0">
            <a:schemeClr val="accent4"/>
          </a:lnRef>
          <a:fillRef idx="3">
            <a:schemeClr val="accent4"/>
          </a:fillRef>
          <a:effectRef idx="3">
            <a:schemeClr val="accent4"/>
          </a:effectRef>
          <a:fontRef idx="minor">
            <a:schemeClr val="lt1"/>
          </a:fontRef>
        </p:style>
        <p:txBody>
          <a:bodyPr>
            <a:noAutofit/>
          </a:bodyPr>
          <a:lstStyle/>
          <a:p>
            <a:pPr algn="r" rtl="1"/>
            <a:r>
              <a:rPr lang="en-US" sz="3600" b="1">
                <a:solidFill>
                  <a:schemeClr val="bg1"/>
                </a:solidFill>
              </a:rPr>
              <a:t>ما يستفيد الطلاب من هذا الدرس_</a:t>
            </a:r>
          </a:p>
          <a:p>
            <a:pPr algn="r" rtl="1"/>
            <a:r>
              <a:rPr lang="en-US" sz="3600" b="1">
                <a:solidFill>
                  <a:schemeClr val="bg1"/>
                </a:solidFill>
              </a:rPr>
              <a:t>١ -  أن يعلم فوائد التقوى  </a:t>
            </a:r>
          </a:p>
          <a:p>
            <a:pPr algn="r" rtl="1"/>
            <a:r>
              <a:rPr lang="en-US" sz="3600" b="1">
                <a:solidFill>
                  <a:schemeClr val="bg1"/>
                </a:solidFill>
              </a:rPr>
              <a:t>٢ – أن يعرف  اهمية الإحسان إلى الناس</a:t>
            </a:r>
          </a:p>
          <a:p>
            <a:pPr algn="r" rtl="1"/>
            <a:r>
              <a:rPr lang="en-US" sz="3600" b="1">
                <a:solidFill>
                  <a:schemeClr val="bg1"/>
                </a:solidFill>
              </a:rPr>
              <a:t>٣ – أن يعلم اهمية الجهاد في الحياة</a:t>
            </a:r>
          </a:p>
          <a:p>
            <a:pPr algn="r" rtl="1"/>
            <a:r>
              <a:rPr lang="en-US" sz="3600" b="1">
                <a:solidFill>
                  <a:schemeClr val="bg1"/>
                </a:solidFill>
              </a:rPr>
              <a:t>٤ – ان يرغب إلى العمل لما بعد الموت</a:t>
            </a:r>
          </a:p>
          <a:p>
            <a:pPr algn="r" rtl="1"/>
            <a:r>
              <a:rPr lang="en-US" sz="3600" b="1">
                <a:solidFill>
                  <a:schemeClr val="bg1"/>
                </a:solidFill>
              </a:rPr>
              <a:t>٥ – أن يعلم عن قدرة الله وعظمته</a:t>
            </a:r>
          </a:p>
        </p:txBody>
      </p:sp>
    </p:spTree>
    <p:extLst>
      <p:ext uri="{BB962C8B-B14F-4D97-AF65-F5344CB8AC3E}">
        <p14:creationId xmlns:p14="http://schemas.microsoft.com/office/powerpoint/2010/main" val="350879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4C5AA-944B-694F-A235-27F78578A4D8}"/>
              </a:ext>
            </a:extLst>
          </p:cNvPr>
          <p:cNvSpPr>
            <a:spLocks noGrp="1"/>
          </p:cNvSpPr>
          <p:nvPr>
            <p:ph type="title"/>
          </p:nvPr>
        </p:nvSpPr>
        <p:spPr>
          <a:xfrm>
            <a:off x="1455096" y="-34871"/>
            <a:ext cx="9603275" cy="1122308"/>
          </a:xfrm>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r>
              <a:rPr lang="en-US" sz="5400" b="1"/>
              <a:t>انظر إلى الصورة</a:t>
            </a:r>
          </a:p>
        </p:txBody>
      </p:sp>
      <p:pic>
        <p:nvPicPr>
          <p:cNvPr id="4" name="Picture 4">
            <a:extLst>
              <a:ext uri="{FF2B5EF4-FFF2-40B4-BE49-F238E27FC236}">
                <a16:creationId xmlns:a16="http://schemas.microsoft.com/office/drawing/2014/main" id="{51977A52-9843-F547-9070-DC9757162FAA}"/>
              </a:ext>
            </a:extLst>
          </p:cNvPr>
          <p:cNvPicPr>
            <a:picLocks noGrp="1" noChangeAspect="1"/>
          </p:cNvPicPr>
          <p:nvPr>
            <p:ph idx="1"/>
          </p:nvPr>
        </p:nvPicPr>
        <p:blipFill>
          <a:blip r:embed="rId2"/>
          <a:stretch>
            <a:fillRect/>
          </a:stretch>
        </p:blipFill>
        <p:spPr>
          <a:xfrm>
            <a:off x="1791904" y="1113335"/>
            <a:ext cx="9127038" cy="5744665"/>
          </a:xfrm>
        </p:spPr>
      </p:pic>
    </p:spTree>
    <p:extLst>
      <p:ext uri="{BB962C8B-B14F-4D97-AF65-F5344CB8AC3E}">
        <p14:creationId xmlns:p14="http://schemas.microsoft.com/office/powerpoint/2010/main" val="167485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A1928-F08A-184F-9231-C19DF500FE88}"/>
              </a:ext>
            </a:extLst>
          </p:cNvPr>
          <p:cNvSpPr>
            <a:spLocks noGrp="1"/>
          </p:cNvSpPr>
          <p:nvPr>
            <p:ph type="title"/>
          </p:nvPr>
        </p:nvSpPr>
        <p:spPr>
          <a:xfrm>
            <a:off x="3068519" y="1"/>
            <a:ext cx="6763734" cy="2057796"/>
          </a:xfrm>
          <a:ln/>
        </p:spPr>
        <p:style>
          <a:lnRef idx="2">
            <a:schemeClr val="accent5">
              <a:shade val="50000"/>
            </a:schemeClr>
          </a:lnRef>
          <a:fillRef idx="1">
            <a:schemeClr val="accent5"/>
          </a:fillRef>
          <a:effectRef idx="0">
            <a:schemeClr val="accent5"/>
          </a:effectRef>
          <a:fontRef idx="minor">
            <a:schemeClr val="lt1"/>
          </a:fontRef>
        </p:style>
        <p:txBody>
          <a:bodyPr anchor="ctr">
            <a:noAutofit/>
          </a:bodyPr>
          <a:lstStyle/>
          <a:p>
            <a:pPr algn="ctr"/>
            <a:r>
              <a:rPr lang="en-US" sz="6000" b="1"/>
              <a:t>هل تعرفونها؟</a:t>
            </a:r>
          </a:p>
        </p:txBody>
      </p:sp>
      <p:pic>
        <p:nvPicPr>
          <p:cNvPr id="4" name="Picture 4">
            <a:extLst>
              <a:ext uri="{FF2B5EF4-FFF2-40B4-BE49-F238E27FC236}">
                <a16:creationId xmlns:a16="http://schemas.microsoft.com/office/drawing/2014/main" id="{142ADB6B-6837-D54D-8B3D-CDA53D6A3B97}"/>
              </a:ext>
            </a:extLst>
          </p:cNvPr>
          <p:cNvPicPr>
            <a:picLocks noGrp="1" noChangeAspect="1"/>
          </p:cNvPicPr>
          <p:nvPr>
            <p:ph idx="1"/>
          </p:nvPr>
        </p:nvPicPr>
        <p:blipFill>
          <a:blip r:embed="rId2"/>
          <a:stretch>
            <a:fillRect/>
          </a:stretch>
        </p:blipFill>
        <p:spPr>
          <a:xfrm>
            <a:off x="5403363" y="2057797"/>
            <a:ext cx="6770778" cy="4645422"/>
          </a:xfrm>
        </p:spPr>
      </p:pic>
      <p:sp>
        <p:nvSpPr>
          <p:cNvPr id="5" name="Rectangle: Rounded Corners 4">
            <a:extLst>
              <a:ext uri="{FF2B5EF4-FFF2-40B4-BE49-F238E27FC236}">
                <a16:creationId xmlns:a16="http://schemas.microsoft.com/office/drawing/2014/main" id="{02FE8A13-EC9C-4844-AE71-7233312B01D8}"/>
              </a:ext>
            </a:extLst>
          </p:cNvPr>
          <p:cNvSpPr/>
          <p:nvPr/>
        </p:nvSpPr>
        <p:spPr>
          <a:xfrm>
            <a:off x="35718" y="2050206"/>
            <a:ext cx="5134889" cy="4645423"/>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rgbClr val="92D050"/>
                </a:solidFill>
              </a:rPr>
              <a:t>المسجد قباء</a:t>
            </a:r>
            <a:r>
              <a:rPr lang="en-US" sz="4000"/>
              <a:t> </a:t>
            </a:r>
          </a:p>
          <a:p>
            <a:pPr algn="ctr"/>
            <a:r>
              <a:rPr lang="en-US" sz="4000"/>
              <a:t>صلى النبي صلى الله عليه وسلم فيه صلاة الجمعة لأول مرة.ثم خطب فيه خطبة هامة وبليغة</a:t>
            </a:r>
          </a:p>
        </p:txBody>
      </p:sp>
    </p:spTree>
    <p:extLst>
      <p:ext uri="{BB962C8B-B14F-4D97-AF65-F5344CB8AC3E}">
        <p14:creationId xmlns:p14="http://schemas.microsoft.com/office/powerpoint/2010/main" val="3538417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85E80-54AF-8044-ACCE-5BC0E4828102}"/>
              </a:ext>
            </a:extLst>
          </p:cNvPr>
          <p:cNvSpPr>
            <a:spLocks noGrp="1"/>
          </p:cNvSpPr>
          <p:nvPr>
            <p:ph type="title"/>
          </p:nvPr>
        </p:nvSpPr>
        <p:spPr>
          <a:xfrm>
            <a:off x="1255126" y="-6695"/>
            <a:ext cx="9603275" cy="1752446"/>
          </a:xfrm>
          <a:ln/>
        </p:spPr>
        <p:style>
          <a:lnRef idx="1">
            <a:schemeClr val="accent5"/>
          </a:lnRef>
          <a:fillRef idx="3">
            <a:schemeClr val="accent5"/>
          </a:fillRef>
          <a:effectRef idx="2">
            <a:schemeClr val="accent5"/>
          </a:effectRef>
          <a:fontRef idx="minor">
            <a:schemeClr val="lt1"/>
          </a:fontRef>
        </p:style>
        <p:txBody>
          <a:bodyPr anchor="ctr">
            <a:normAutofit/>
          </a:bodyPr>
          <a:lstStyle/>
          <a:p>
            <a:pPr algn="ctr"/>
            <a:r>
              <a:rPr lang="en-US" sz="6000" b="1"/>
              <a:t>درس اليوم/পাঠ শিরোনাম:</a:t>
            </a:r>
          </a:p>
        </p:txBody>
      </p:sp>
      <p:sp>
        <p:nvSpPr>
          <p:cNvPr id="3" name="Content Placeholder 2">
            <a:extLst>
              <a:ext uri="{FF2B5EF4-FFF2-40B4-BE49-F238E27FC236}">
                <a16:creationId xmlns:a16="http://schemas.microsoft.com/office/drawing/2014/main" id="{0C2473B9-3D6B-B843-BEC5-C6E45ABDF8D9}"/>
              </a:ext>
            </a:extLst>
          </p:cNvPr>
          <p:cNvSpPr>
            <a:spLocks noGrp="1"/>
          </p:cNvSpPr>
          <p:nvPr>
            <p:ph idx="1"/>
          </p:nvPr>
        </p:nvSpPr>
        <p:spPr>
          <a:xfrm>
            <a:off x="-14563" y="1853754"/>
            <a:ext cx="7817436" cy="4325590"/>
          </a:xfrm>
          <a:ln/>
        </p:spPr>
        <p:style>
          <a:lnRef idx="1">
            <a:schemeClr val="accent1"/>
          </a:lnRef>
          <a:fillRef idx="3">
            <a:schemeClr val="accent1"/>
          </a:fillRef>
          <a:effectRef idx="2">
            <a:schemeClr val="accent1"/>
          </a:effectRef>
          <a:fontRef idx="minor">
            <a:schemeClr val="lt1"/>
          </a:fontRef>
        </p:style>
        <p:txBody>
          <a:bodyPr anchor="ctr">
            <a:noAutofit/>
          </a:bodyPr>
          <a:lstStyle/>
          <a:p>
            <a:pPr algn="ctr"/>
            <a:r>
              <a:rPr lang="en-US" sz="7200" b="1"/>
              <a:t>خطبة الرسول صلى الله عليه وسلم لأول جمعة في مسجد قباء</a:t>
            </a:r>
          </a:p>
        </p:txBody>
      </p:sp>
      <p:pic>
        <p:nvPicPr>
          <p:cNvPr id="4" name="Picture 4">
            <a:extLst>
              <a:ext uri="{FF2B5EF4-FFF2-40B4-BE49-F238E27FC236}">
                <a16:creationId xmlns:a16="http://schemas.microsoft.com/office/drawing/2014/main" id="{BCE8CE7C-D1A1-8F4D-9B2A-A33DAE0633AA}"/>
              </a:ext>
            </a:extLst>
          </p:cNvPr>
          <p:cNvPicPr>
            <a:picLocks noChangeAspect="1"/>
          </p:cNvPicPr>
          <p:nvPr/>
        </p:nvPicPr>
        <p:blipFill>
          <a:blip r:embed="rId2"/>
          <a:stretch>
            <a:fillRect/>
          </a:stretch>
        </p:blipFill>
        <p:spPr>
          <a:xfrm>
            <a:off x="7802874" y="1853755"/>
            <a:ext cx="4389126" cy="4199726"/>
          </a:xfrm>
          <a:prstGeom prst="rect">
            <a:avLst/>
          </a:prstGeom>
        </p:spPr>
      </p:pic>
    </p:spTree>
    <p:extLst>
      <p:ext uri="{BB962C8B-B14F-4D97-AF65-F5344CB8AC3E}">
        <p14:creationId xmlns:p14="http://schemas.microsoft.com/office/powerpoint/2010/main" val="2286458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58B51-2491-C74C-BD1D-1A0DBDBE379D}"/>
              </a:ext>
            </a:extLst>
          </p:cNvPr>
          <p:cNvSpPr>
            <a:spLocks noGrp="1"/>
          </p:cNvSpPr>
          <p:nvPr>
            <p:ph type="title"/>
          </p:nvPr>
        </p:nvSpPr>
        <p:spPr>
          <a:xfrm>
            <a:off x="1433719" y="90144"/>
            <a:ext cx="9603275" cy="1049235"/>
          </a:xfr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pPr algn="ctr"/>
            <a:r>
              <a:rPr lang="en-US" sz="6000" b="1"/>
              <a:t>إحضار الدرس/পাঠ উপস্থাপন</a:t>
            </a:r>
          </a:p>
        </p:txBody>
      </p:sp>
      <p:sp>
        <p:nvSpPr>
          <p:cNvPr id="6" name="Content Placeholder 5">
            <a:extLst>
              <a:ext uri="{FF2B5EF4-FFF2-40B4-BE49-F238E27FC236}">
                <a16:creationId xmlns:a16="http://schemas.microsoft.com/office/drawing/2014/main" id="{F7B67DEF-6866-8E45-9094-C6B8FA637E7A}"/>
              </a:ext>
            </a:extLst>
          </p:cNvPr>
          <p:cNvSpPr>
            <a:spLocks noGrp="1"/>
          </p:cNvSpPr>
          <p:nvPr>
            <p:ph idx="1"/>
          </p:nvPr>
        </p:nvSpPr>
        <p:spPr>
          <a:xfrm>
            <a:off x="0" y="1329136"/>
            <a:ext cx="12192000" cy="5653880"/>
          </a:xfrm>
          <a:ln>
            <a:solidFill>
              <a:schemeClr val="accent6">
                <a:lumMod val="7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b">
            <a:noAutofit/>
          </a:bodyPr>
          <a:lstStyle/>
          <a:p>
            <a:pPr algn="r"/>
            <a:r>
              <a:rPr lang="en-US" sz="3600"/>
              <a:t>وإن تقوى الله توقي مقته وتوقي عقوبته وتوقي سخطه وإن تقوى الله تبيض الوجه وترضي الرب وترفع الدرجة.خذوا بحظكم ولا تفرطوا في جنب الله.قد علمكم الله كتابه ونهج لكم سبيله ليعلم الذين صدقوا وليعلم الكاذبين.فأحسنوا كما أحسن الله إليكم وعادوا أعدائه وجاهدوا في الله حق جهاده هو اجتباكم وسماكم المسلمين ليهلك من هلك عن بينة ويحي من حي عن بينة.</a:t>
            </a:r>
          </a:p>
          <a:p>
            <a:pPr algn="r"/>
            <a:r>
              <a:rPr lang="en-US" sz="3600"/>
              <a:t>ولا قوة إلا بالله، فأكثروا ذكر الله واعملوا لما بعد الموت. فإنه من أصلح ما بينه وبين الله يكفه ما بينه وبين الناس، ذالك بأن الله يقضي على الناس ولا يقضون عليه ويملك من الناس ولا يملكون منه، الله أكبر ولا قوة إلا بالله العلي العظيم</a:t>
            </a:r>
          </a:p>
        </p:txBody>
      </p:sp>
    </p:spTree>
    <p:extLst>
      <p:ext uri="{BB962C8B-B14F-4D97-AF65-F5344CB8AC3E}">
        <p14:creationId xmlns:p14="http://schemas.microsoft.com/office/powerpoint/2010/main" val="245390257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Wisp</vt:lpstr>
      <vt:lpstr>PowerPoint Presentation</vt:lpstr>
      <vt:lpstr>PowerPoint Presentation</vt:lpstr>
      <vt:lpstr>التعريف/পরিচিতি:</vt:lpstr>
      <vt:lpstr>تعريف الدرس/পাঠ পরিচিতি:</vt:lpstr>
      <vt:lpstr>نتيجة الدرس / শিখনফল:</vt:lpstr>
      <vt:lpstr>انظر إلى الصورة</vt:lpstr>
      <vt:lpstr>هل تعرفونها؟</vt:lpstr>
      <vt:lpstr>درس اليوم/পাঠ শিরোনাম:</vt:lpstr>
      <vt:lpstr>إحضار الدرس/পাঠ উপস্থাপন</vt:lpstr>
      <vt:lpstr>ترجمة/অনুবাদ</vt:lpstr>
      <vt:lpstr>ترجمة/অনুবাদ</vt:lpstr>
      <vt:lpstr>ترجمة/অনুবাদ</vt:lpstr>
      <vt:lpstr>PowerPoint Presentation</vt:lpstr>
      <vt:lpstr>PowerPoint Presentation</vt:lpstr>
      <vt:lpstr> استبدال العدد/ বচন পরিবর্তন</vt:lpstr>
      <vt:lpstr>الألفاظ المرادفة/সমার্থক শব্দসমূহ</vt:lpstr>
      <vt:lpstr>العمل الانفرادي/একক কাজ</vt:lpstr>
      <vt:lpstr>العمل الجماعي/ দলগত কাজ</vt:lpstr>
      <vt:lpstr>الواجب المنزلي/ বাড়ির কাজ</vt:lpstr>
      <vt:lpstr>لقد حان وقت الرحيل/ যাবার সময় হয়েছে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lubabahzain@gmail.com</dc:creator>
  <cp:lastModifiedBy>lubabahzain@gmail.com</cp:lastModifiedBy>
  <cp:revision>42</cp:revision>
  <dcterms:created xsi:type="dcterms:W3CDTF">2020-11-28T12:13:29Z</dcterms:created>
  <dcterms:modified xsi:type="dcterms:W3CDTF">2020-12-01T14:28:37Z</dcterms:modified>
</cp:coreProperties>
</file>