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57" r:id="rId3"/>
    <p:sldId id="263" r:id="rId4"/>
    <p:sldId id="260" r:id="rId5"/>
    <p:sldId id="264" r:id="rId6"/>
    <p:sldId id="265" r:id="rId7"/>
    <p:sldId id="279" r:id="rId8"/>
    <p:sldId id="280" r:id="rId9"/>
    <p:sldId id="281" r:id="rId10"/>
    <p:sldId id="282" r:id="rId11"/>
    <p:sldId id="283" r:id="rId12"/>
    <p:sldId id="287" r:id="rId13"/>
    <p:sldId id="284" r:id="rId14"/>
    <p:sldId id="285" r:id="rId15"/>
    <p:sldId id="271" r:id="rId16"/>
    <p:sldId id="26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620" y="-240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695F-20B0-4E67-B78F-9C475BC9310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B128B-C2AC-4F81-996B-F4E9D45D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4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9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7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998-FCB2-4575-9058-DD8711BE56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1E3C-01E5-402B-9092-A3A063CAE2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3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674C-3DB9-4F02-B96D-AF2333B191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CB1-1C2D-49DB-9703-7D54C4FECA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9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7C9-2BBC-4EC4-BB99-2379B8F3A1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6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833-7C5F-432E-B619-9EA5FFB6B6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4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F05C-749B-4BC3-8275-F0BB1BEAF9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88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F6AB-E8B1-4090-9FB7-2A5DE17B13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78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E9EF-3E9A-46C5-B936-9849C736D8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01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E040-103B-47A8-8C8C-1DCC3456E9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16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B9DE-EC24-4ECC-83AE-F8D4A77FFF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8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0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1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8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0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0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6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6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B8BF-FA57-48D1-8BB3-552343A386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Kumar Das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70" y="0"/>
            <a:ext cx="9191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632706"/>
            <a:ext cx="5715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মনোবিজ্ঞান</a:t>
            </a:r>
            <a:r>
              <a:rPr lang="en-US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532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5181600" cy="80803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আদর্শবিচ্যুতি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nary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287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/>
              </a:p>
              <a:p>
                <a:r>
                  <a:rPr lang="en-US" sz="2400" dirty="0" smtClean="0"/>
                  <a:t>                  =28.7</a:t>
                </a:r>
              </a:p>
              <a:p>
                <a:r>
                  <a:rPr lang="en-US" dirty="0" err="1" smtClean="0">
                    <a:latin typeface="NikoshBAN" pitchFamily="2" charset="0"/>
                    <a:ea typeface="MS UI Gothic"/>
                    <a:cs typeface="NikoshBAN" pitchFamily="2" charset="0"/>
                  </a:rPr>
                  <a:t>আদর্শবিচ্যুতি</a:t>
                </a:r>
                <a:r>
                  <a:rPr lang="en-US" dirty="0" smtClean="0">
                    <a:latin typeface="MS UI Gothic"/>
                    <a:ea typeface="MS UI Gothic"/>
                  </a:rPr>
                  <a:t>, </a:t>
                </a:r>
                <a:r>
                  <a:rPr lang="el-GR" sz="2800" dirty="0" smtClean="0">
                    <a:latin typeface="MS UI Gothic"/>
                    <a:ea typeface="MS UI Gothic"/>
                  </a:rPr>
                  <a:t>σ</a:t>
                </a:r>
                <a:r>
                  <a:rPr lang="en-US" sz="2800" dirty="0" smtClean="0">
                    <a:latin typeface="MS UI Gothic"/>
                    <a:ea typeface="MS UI Gothic"/>
                  </a:rPr>
                  <a:t>=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∑(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̅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sz="2800" dirty="0"/>
                              <m:t>2 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         =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√</m:t>
                    </m:r>
                    <m:box>
                      <m:box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1652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165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21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=12.85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630" y="1143000"/>
            <a:ext cx="6536170" cy="8382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7"/>
            <a:ext cx="4114800" cy="1606816"/>
          </a:xfrm>
        </p:spPr>
        <p:txBody>
          <a:bodyPr/>
          <a:lstStyle/>
          <a:p>
            <a:endParaRPr lang="en-US" dirty="0" smtClean="0">
              <a:latin typeface="MS UI Gothic"/>
              <a:ea typeface="MS UI Gothic"/>
            </a:endParaRPr>
          </a:p>
          <a:p>
            <a:r>
              <a:rPr lang="en-US" sz="4400" dirty="0" smtClean="0">
                <a:latin typeface="MS UI Gothic"/>
                <a:ea typeface="MS UI Gothic"/>
              </a:rPr>
              <a:t>    </a:t>
            </a:r>
            <a:r>
              <a:rPr lang="el-GR" sz="4400" dirty="0" smtClean="0">
                <a:latin typeface="MS UI Gothic"/>
                <a:ea typeface="MS UI Gothic"/>
              </a:rPr>
              <a:t>σ</a:t>
            </a:r>
            <a:r>
              <a:rPr lang="en-US" sz="4400" dirty="0" smtClean="0">
                <a:latin typeface="MS UI Gothic"/>
                <a:ea typeface="MS UI Gothic"/>
              </a:rPr>
              <a:t>=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286000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33875" y="2088227"/>
                <a:ext cx="2107787" cy="98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∑</m:t>
                                  </m:r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̅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US" sz="4000" dirty="0" smtClean="0">
                                  <a:solidFill>
                                    <a:prstClr val="black"/>
                                  </a:solidFill>
                                </a:rPr>
                                <m:t>2 </m:t>
                              </m:r>
                            </m:num>
                            <m:den>
                              <m:r>
                                <a:rPr lang="en-US" sz="4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75" y="2088227"/>
                <a:ext cx="2107787" cy="988476"/>
              </a:xfrm>
              <a:prstGeom prst="rect">
                <a:avLst/>
              </a:prstGeom>
              <a:blipFill rotWithShape="1">
                <a:blip r:embed="rId2"/>
                <a:stretch>
                  <a:fillRect r="-9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63506" y="3149083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l-GR" dirty="0">
                <a:solidFill>
                  <a:prstClr val="black"/>
                </a:solidFill>
                <a:latin typeface="MS UI Gothic"/>
                <a:ea typeface="MS UI Gothic"/>
                <a:cs typeface="NikoshBAN" pitchFamily="2" charset="0"/>
              </a:rPr>
              <a:t>σ 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8800" y="4139879"/>
                <a:ext cx="2641186" cy="96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∑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যোগফল</a:t>
                </a:r>
                <a:endParaRPr lang="en-US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মধ্যবিন্দু</a:t>
                </a:r>
                <a:endParaRPr lang="en-US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̅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nary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139879"/>
                <a:ext cx="2641186" cy="965521"/>
              </a:xfrm>
              <a:prstGeom prst="rect">
                <a:avLst/>
              </a:prstGeom>
              <a:blipFill rotWithShape="1">
                <a:blip r:embed="rId3"/>
                <a:stretch>
                  <a:fillRect l="-462" t="-2516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28800" y="5029200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N=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পৌন:পুন্যের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8100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F=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পৌন:পুন্যে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5352" y="53340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S UI Gothic"/>
                <a:ea typeface="MS UI Gothic"/>
              </a:rPr>
              <a:t>√= </a:t>
            </a:r>
            <a:r>
              <a:rPr lang="en-US" dirty="0" err="1" smtClean="0">
                <a:latin typeface="NikoshBAN" pitchFamily="2" charset="0"/>
                <a:ea typeface="MS UI Gothic"/>
                <a:cs typeface="NikoshBAN" pitchFamily="2" charset="0"/>
              </a:rPr>
              <a:t>বর্গমূল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86600" cy="80803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3330161"/>
                  </p:ext>
                </p:extLst>
              </p:nvPr>
            </p:nvGraphicFramePr>
            <p:xfrm>
              <a:off x="685800" y="1676400"/>
              <a:ext cx="7010400" cy="4587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66800"/>
                    <a:gridCol w="914400"/>
                    <a:gridCol w="685800"/>
                    <a:gridCol w="990600"/>
                    <a:gridCol w="914400"/>
                    <a:gridCol w="1066800"/>
                    <a:gridCol w="1371600"/>
                  </a:tblGrid>
                  <a:tr h="2946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শ্রেণি</a:t>
                          </a:r>
                          <a:r>
                            <a:rPr lang="en-US" sz="14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ব্যবধান</a:t>
                          </a:r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পৌন:পুন্য</a:t>
                          </a:r>
                          <a:r>
                            <a:rPr lang="en-US" sz="1400" dirty="0" smtClean="0">
                              <a:latin typeface="NikoshBAN" pitchFamily="2" charset="0"/>
                              <a:cs typeface="NikoshBAN" pitchFamily="2" charset="0"/>
                            </a:rPr>
                            <a:t>  (f)</a:t>
                          </a:r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মধ্যবিন্দু</a:t>
                          </a:r>
                          <a:r>
                            <a:rPr lang="en-US" sz="1400" dirty="0" smtClean="0">
                              <a:latin typeface="NikoshBAN" pitchFamily="2" charset="0"/>
                              <a:cs typeface="NikoshBAN" pitchFamily="2" charset="0"/>
                            </a:rPr>
                            <a:t> (x)</a:t>
                          </a:r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fx</a:t>
                          </a:r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বিচ্যুতি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140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4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f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140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4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65-69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441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441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60-64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186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256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768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55-59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121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121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50-54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144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45-49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282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40-44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84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-4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35-39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148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-9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81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324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30-34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-14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196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392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25-29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-19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361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722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rgbClr val="C00000"/>
                              </a:solidFill>
                            </a:rPr>
                            <a:t>N=25</a:t>
                          </a:r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rgbClr val="C00000"/>
                              </a:solidFill>
                              <a:latin typeface="MS UI Gothic"/>
                              <a:ea typeface="MS UI Gothic"/>
                            </a:rPr>
                            <a:t>∑</a:t>
                          </a:r>
                          <a:r>
                            <a:rPr lang="en-US" sz="1400" dirty="0" err="1" smtClean="0">
                              <a:solidFill>
                                <a:srgbClr val="C00000"/>
                              </a:solidFill>
                              <a:latin typeface="MS UI Gothic"/>
                              <a:ea typeface="MS UI Gothic"/>
                            </a:rPr>
                            <a:t>fx</a:t>
                          </a:r>
                          <a:r>
                            <a:rPr lang="en-US" sz="1400" dirty="0" smtClean="0">
                              <a:solidFill>
                                <a:srgbClr val="C00000"/>
                              </a:solidFill>
                              <a:latin typeface="MS UI Gothic"/>
                              <a:ea typeface="MS UI Gothic"/>
                            </a:rPr>
                            <a:t>=1150</a:t>
                          </a:r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MS UI Gothic"/>
                              <a:ea typeface="MS UI Gothic"/>
                              <a:cs typeface="+mn-cs"/>
                            </a:rPr>
                            <a:t>∑</a:t>
                          </a:r>
                          <a:r>
                            <a:rPr kumimoji="0" lang="en-US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endPara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𝟐𝟗𝟓𝟎</m:t>
                                </m:r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NikoshBAN" pitchFamily="2" charset="0"/>
                            <a:ea typeface="+mn-ea"/>
                            <a:cs typeface="NikoshBAN" pitchFamily="2" charset="0"/>
                          </a:endParaRPr>
                        </a:p>
                        <a:p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3330161"/>
                  </p:ext>
                </p:extLst>
              </p:nvPr>
            </p:nvGraphicFramePr>
            <p:xfrm>
              <a:off x="685800" y="1676400"/>
              <a:ext cx="7010400" cy="4587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66800"/>
                    <a:gridCol w="914400"/>
                    <a:gridCol w="685800"/>
                    <a:gridCol w="990600"/>
                    <a:gridCol w="914400"/>
                    <a:gridCol w="1066800"/>
                    <a:gridCol w="1371600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শ্রেণি</a:t>
                          </a:r>
                          <a:r>
                            <a:rPr lang="en-US" sz="14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ব্যবধান</a:t>
                          </a:r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পৌন:পুন্য</a:t>
                          </a:r>
                          <a:r>
                            <a:rPr lang="en-US" sz="1400" dirty="0" smtClean="0">
                              <a:latin typeface="NikoshBAN" pitchFamily="2" charset="0"/>
                              <a:cs typeface="NikoshBAN" pitchFamily="2" charset="0"/>
                            </a:rPr>
                            <a:t>  (f)</a:t>
                          </a:r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মধ্যবিন্দু</a:t>
                          </a:r>
                          <a:r>
                            <a:rPr lang="en-US" sz="1400" dirty="0" smtClean="0">
                              <a:latin typeface="NikoshBAN" pitchFamily="2" charset="0"/>
                              <a:cs typeface="NikoshBAN" pitchFamily="2" charset="0"/>
                            </a:rPr>
                            <a:t> (x)</a:t>
                          </a:r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fx</a:t>
                          </a:r>
                          <a:endParaRPr lang="en-US" sz="1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667" t="-2353" r="-266667" b="-78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29143" t="-2353" r="-128571" b="-78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1556" t="-2353" b="-78588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65-69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441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441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60-64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186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256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768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55-59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121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121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50-54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144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45-49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282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40-44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84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-4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35-39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148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-9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81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324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30-34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-14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196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392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25-29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-19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361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722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rgbClr val="C00000"/>
                              </a:solidFill>
                            </a:rPr>
                            <a:t>N=25</a:t>
                          </a:r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rgbClr val="C00000"/>
                              </a:solidFill>
                              <a:latin typeface="MS UI Gothic"/>
                              <a:ea typeface="MS UI Gothic"/>
                            </a:rPr>
                            <a:t>∑</a:t>
                          </a:r>
                          <a:r>
                            <a:rPr lang="en-US" sz="1400" dirty="0" err="1" smtClean="0">
                              <a:solidFill>
                                <a:srgbClr val="C00000"/>
                              </a:solidFill>
                              <a:latin typeface="MS UI Gothic"/>
                              <a:ea typeface="MS UI Gothic"/>
                            </a:rPr>
                            <a:t>fx</a:t>
                          </a:r>
                          <a:r>
                            <a:rPr lang="en-US" sz="1400" dirty="0" smtClean="0">
                              <a:solidFill>
                                <a:srgbClr val="C00000"/>
                              </a:solidFill>
                              <a:latin typeface="MS UI Gothic"/>
                              <a:ea typeface="MS UI Gothic"/>
                            </a:rPr>
                            <a:t>=1150</a:t>
                          </a:r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1556" t="-5291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989" y="914400"/>
            <a:ext cx="6536170" cy="8382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799" y="1600206"/>
                <a:ext cx="2895601" cy="373379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4400" dirty="0" smtClean="0">
                    <a:latin typeface="MS UI Gothic"/>
                    <a:ea typeface="MS UI Gothic"/>
                  </a:rPr>
                  <a:t>                       </a:t>
                </a:r>
              </a:p>
              <a:p>
                <a:pPr lvl="0"/>
                <a:r>
                  <a:rPr lang="en-US" sz="59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59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9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59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9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9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5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59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5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nary>
                          </m:num>
                          <m:den>
                            <m:r>
                              <a:rPr lang="en-US" sz="59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endParaRPr lang="en-US" sz="59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5900" dirty="0" smtClean="0">
                    <a:solidFill>
                      <a:prstClr val="black"/>
                    </a:solidFill>
                  </a:rPr>
                  <a:t>         </a:t>
                </a:r>
                <a:r>
                  <a:rPr lang="en-US" sz="59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9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9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1150</m:t>
                            </m:r>
                          </m:num>
                          <m:den>
                            <m:r>
                              <a:rPr lang="en-US" sz="59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25</m:t>
                            </m:r>
                          </m:den>
                        </m:f>
                      </m:e>
                    </m:box>
                  </m:oMath>
                </a14:m>
                <a:endParaRPr lang="en-US" sz="59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3800" dirty="0" smtClean="0">
                    <a:solidFill>
                      <a:prstClr val="black"/>
                    </a:solidFill>
                  </a:rPr>
                  <a:t>               = 46</a:t>
                </a:r>
                <a:endParaRPr lang="en-US" sz="38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6700" dirty="0" smtClean="0">
                    <a:latin typeface="MS UI Gothic"/>
                    <a:ea typeface="MS UI Gothic"/>
                  </a:rPr>
                  <a:t>                </a:t>
                </a:r>
                <a:endParaRPr lang="en-US" sz="6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1600206"/>
                <a:ext cx="2895601" cy="3733794"/>
              </a:xfrm>
              <a:blipFill rotWithShape="1">
                <a:blip r:embed="rId2"/>
                <a:stretch>
                  <a:fillRect l="-5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286000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0600" y="1985254"/>
                <a:ext cx="2107787" cy="98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∑</m:t>
                                  </m:r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̅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US" sz="4000" dirty="0" smtClean="0">
                                  <a:solidFill>
                                    <a:prstClr val="black"/>
                                  </a:solidFill>
                                </a:rPr>
                                <m:t>2 </m:t>
                              </m:r>
                            </m:num>
                            <m:den>
                              <m:r>
                                <a:rPr lang="en-US" sz="4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985254"/>
                <a:ext cx="2107787" cy="988476"/>
              </a:xfrm>
              <a:prstGeom prst="rect">
                <a:avLst/>
              </a:prstGeom>
              <a:blipFill rotWithShape="1">
                <a:blip r:embed="rId3"/>
                <a:stretch>
                  <a:fillRect r="-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769549" y="2090717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4400" dirty="0">
                <a:solidFill>
                  <a:prstClr val="black"/>
                </a:solidFill>
                <a:latin typeface="MS UI Gothic"/>
                <a:ea typeface="MS UI Gothic"/>
              </a:rPr>
              <a:t>σ</a:t>
            </a:r>
            <a:r>
              <a:rPr lang="en-US" sz="4400" dirty="0">
                <a:solidFill>
                  <a:prstClr val="black"/>
                </a:solidFill>
                <a:latin typeface="MS UI Gothic"/>
                <a:ea typeface="MS UI Gothic"/>
              </a:rPr>
              <a:t>=</a:t>
            </a:r>
            <a:endParaRPr lang="en-US" sz="4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61834" y="2973730"/>
                <a:ext cx="1282493" cy="9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2950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25</m:t>
                            </m:r>
                          </m:den>
                        </m:f>
                      </m:e>
                    </m:box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834" y="2973730"/>
                <a:ext cx="1282493" cy="984437"/>
              </a:xfrm>
              <a:prstGeom prst="rect">
                <a:avLst/>
              </a:prstGeom>
              <a:blipFill rotWithShape="1">
                <a:blip r:embed="rId4"/>
                <a:stretch>
                  <a:fillRect l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09160" y="3690316"/>
                <a:ext cx="1222685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/>
                  </a:rPr>
                  <a:t> 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118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60" y="3690316"/>
                <a:ext cx="1222685" cy="395429"/>
              </a:xfrm>
              <a:prstGeom prst="rect">
                <a:avLst/>
              </a:prstGeom>
              <a:blipFill rotWithShape="1">
                <a:blip r:embed="rId5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33365" y="408574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10.86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68927" y="2030327"/>
            <a:ext cx="762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47244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971799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SD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সাফল্যাংকের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বিচ্যুতির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101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7426" y="1241909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53905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৩৫,২৭,২৪, ৩৬, ২২, ৩০, ৩৮, ৩৫, ৪০, ৩৩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ollate 8"/>
          <p:cNvSpPr/>
          <p:nvPr/>
        </p:nvSpPr>
        <p:spPr>
          <a:xfrm>
            <a:off x="-228600" y="5257801"/>
            <a:ext cx="152400" cy="45719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12" y="2133600"/>
            <a:ext cx="329395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" y="326571"/>
            <a:ext cx="8610600" cy="6248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254829"/>
            <a:ext cx="341267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Up Ribbon 2"/>
          <p:cNvSpPr/>
          <p:nvPr/>
        </p:nvSpPr>
        <p:spPr>
          <a:xfrm>
            <a:off x="1888671" y="2087336"/>
            <a:ext cx="5334000" cy="8001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50771"/>
            <a:ext cx="3429000" cy="2571750"/>
          </a:xfrm>
        </p:spPr>
      </p:pic>
    </p:spTree>
    <p:extLst>
      <p:ext uri="{BB962C8B-B14F-4D97-AF65-F5344CB8AC3E}">
        <p14:creationId xmlns:p14="http://schemas.microsoft.com/office/powerpoint/2010/main" val="20856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9918" y="6334594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2538464"/>
            <a:ext cx="2843213" cy="561867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762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54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7200" b="1" kern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871" y="1524000"/>
            <a:ext cx="4038600" cy="481059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NikoshBAN"/>
              <a:cs typeface="NikoshBAN"/>
            </a:endParaRPr>
          </a:p>
        </p:txBody>
      </p:sp>
      <p:pic>
        <p:nvPicPr>
          <p:cNvPr id="10" name="Picture 2" descr="C:\Users\Shirajul Islam\Desktop\shirajul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90" y="1884135"/>
            <a:ext cx="1638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1" y="345621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সিরাজুল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ইসলাম</a:t>
            </a:r>
            <a:endParaRPr lang="en-US" sz="2400" b="1" dirty="0">
              <a:solidFill>
                <a:prstClr val="black"/>
              </a:solidFill>
              <a:latin typeface="NikoshBAN"/>
              <a:cs typeface="NikoshBAN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প্রভাষক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মনোবিজ্ঞান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বিভাগ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,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ড. </a:t>
            </a:r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নুরুল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আমিন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ডিগ্রি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কলেজ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,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শিবচর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মাদারীপুর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। 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মোবাইল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০১৭১৭৩১৩৩৮২</a:t>
            </a:r>
            <a:endParaRPr lang="en-US" sz="16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NikoshBAN"/>
                <a:cs typeface="NikoshBAN"/>
              </a:rPr>
              <a:t>shirajul</a:t>
            </a:r>
            <a:r>
              <a:rPr lang="en-US" sz="2000" b="1" dirty="0">
                <a:solidFill>
                  <a:prstClr val="black"/>
                </a:solidFill>
                <a:latin typeface="MS Reference Sans Serif" pitchFamily="34" charset="0"/>
                <a:cs typeface="Narkisim" pitchFamily="2" charset="-79"/>
              </a:rPr>
              <a:t>248</a:t>
            </a:r>
            <a:r>
              <a:rPr lang="bn-BD" sz="2000" b="1" dirty="0">
                <a:solidFill>
                  <a:prstClr val="black"/>
                </a:solidFill>
                <a:latin typeface="NikoshBAN"/>
                <a:cs typeface="NikoshBAN"/>
              </a:rPr>
              <a:t>@gmail.co</a:t>
            </a:r>
            <a:r>
              <a:rPr lang="bn-BD" b="1" dirty="0">
                <a:solidFill>
                  <a:prstClr val="black"/>
                </a:solidFill>
                <a:latin typeface="NikoshBAN"/>
                <a:cs typeface="NikoshBAN"/>
              </a:rPr>
              <a:t>m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1461" y="5749149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 </a:t>
            </a:r>
            <a:fld id="{5C7D2911-63BC-467B-8DD0-B8385E4B0D1D}" type="datetime10">
              <a:rPr lang="bn-BD" sz="2000" kern="0" smtClean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pPr>
                <a:defRPr/>
              </a:pPr>
              <a:t>বৃহস্পতিবার, 10 ডিসেম্বর, 2020</a:t>
            </a:fld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8078" y="3240770"/>
            <a:ext cx="3471520" cy="3108543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38100">
            <a:solidFill>
              <a:sysClr val="windowText" lastClr="0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শ্রেনি</a:t>
            </a:r>
            <a:r>
              <a:rPr lang="en-US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: </a:t>
            </a: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একাদশ-দ্বাদশ</a:t>
            </a:r>
            <a:endParaRPr lang="en-US" sz="28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/>
            </a:endParaRPr>
          </a:p>
          <a:p>
            <a:pPr algn="ctr">
              <a:defRPr/>
            </a:pP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বিষয়</a:t>
            </a:r>
            <a:r>
              <a:rPr lang="en-US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: </a:t>
            </a: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মনোবিজ্ঞান</a:t>
            </a:r>
            <a:endParaRPr lang="en-US" sz="28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/>
            </a:endParaRPr>
          </a:p>
          <a:p>
            <a:pPr algn="ctr">
              <a:defRPr/>
            </a:pP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পত্র</a:t>
            </a:r>
            <a:r>
              <a:rPr lang="en-US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: </a:t>
            </a: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দ্বিতীয়</a:t>
            </a:r>
            <a:endParaRPr lang="en-US" sz="28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/>
            </a:endParaRPr>
          </a:p>
          <a:p>
            <a:pPr algn="ctr">
              <a:defRPr/>
            </a:pP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পাঠ</a:t>
            </a:r>
            <a:r>
              <a:rPr lang="en-US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: </a:t>
            </a: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আদর্শ</a:t>
            </a:r>
            <a:r>
              <a:rPr lang="en-US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বিচ্যুতি</a:t>
            </a:r>
            <a:endParaRPr lang="en-US" sz="28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/>
            </a:endParaRPr>
          </a:p>
          <a:p>
            <a:pPr algn="ctr">
              <a:defRPr/>
            </a:pPr>
            <a:r>
              <a:rPr lang="en-US" sz="280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অধ্যায়</a:t>
            </a:r>
            <a:r>
              <a:rPr lang="en-US" sz="280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: </a:t>
            </a:r>
            <a:r>
              <a:rPr lang="en-US" sz="280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অষ্টম</a:t>
            </a:r>
            <a:endParaRPr lang="en-US" sz="280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/>
            </a:endParaRPr>
          </a:p>
          <a:p>
            <a:pPr algn="ctr">
              <a:defRPr/>
            </a:pPr>
            <a:r>
              <a:rPr lang="en-US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মনোবিজ্ঞান</a:t>
            </a:r>
            <a:r>
              <a:rPr lang="en-US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280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পরিসংখ্যান</a:t>
            </a:r>
            <a:r>
              <a:rPr lang="en-US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</a:p>
          <a:p>
            <a:pPr algn="ctr">
              <a:defRPr/>
            </a:pPr>
            <a:endParaRPr lang="en-US" sz="28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36109" y="1989364"/>
            <a:ext cx="22977" cy="4316156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13536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421998" y="1621491"/>
            <a:ext cx="4419600" cy="7478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862" y="2880843"/>
            <a:ext cx="552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………………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9719" y="3494314"/>
            <a:ext cx="4692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8833" y="4714111"/>
            <a:ext cx="766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8833" y="4008648"/>
            <a:ext cx="5889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88333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34886" y="1431471"/>
            <a:ext cx="3962400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667000"/>
            <a:ext cx="63546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প্রবনতার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বন্টনের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সাফল্যাংক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সমহূ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5943600" cy="838200"/>
          </a:xfrm>
          <a:solidFill>
            <a:srgbClr val="92D050"/>
          </a:solidFill>
        </p:spPr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ব্যবধান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3687769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বিচ্যুতির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অংকগুলোর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আদর্শবিচ্যুতি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জেপি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গিলফোর্ড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পরিমাপসমূহের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বিচ্যুতির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বর্গসমূহের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গড়ের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বর্গমূল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।”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সাফল্যাংকসমূহের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বিচ্যুতির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বিচ্যুতির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‍</a:t>
            </a:r>
            <a:r>
              <a:rPr lang="el-GR" sz="2800" dirty="0" smtClean="0">
                <a:latin typeface="MS UI Gothic"/>
                <a:ea typeface="MS UI Gothic"/>
                <a:cs typeface="NikoshBAN" pitchFamily="2" charset="0"/>
              </a:rPr>
              <a:t>σ </a:t>
            </a:r>
            <a:r>
              <a:rPr lang="en-US" sz="2800" dirty="0" smtClean="0">
                <a:latin typeface="MS UI Gothic"/>
                <a:ea typeface="MS UI Gothic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sigma)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253" y="6096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7"/>
            <a:ext cx="4114800" cy="1606816"/>
          </a:xfrm>
        </p:spPr>
        <p:txBody>
          <a:bodyPr/>
          <a:lstStyle/>
          <a:p>
            <a:endParaRPr lang="en-US" dirty="0" smtClean="0">
              <a:latin typeface="MS UI Gothic"/>
              <a:ea typeface="MS UI Gothic"/>
            </a:endParaRPr>
          </a:p>
          <a:p>
            <a:r>
              <a:rPr lang="el-GR" sz="4400" dirty="0" smtClean="0">
                <a:latin typeface="MS UI Gothic"/>
                <a:ea typeface="MS UI Gothic"/>
              </a:rPr>
              <a:t>σ</a:t>
            </a:r>
            <a:r>
              <a:rPr lang="en-US" sz="4400" dirty="0" smtClean="0">
                <a:latin typeface="MS UI Gothic"/>
                <a:ea typeface="MS UI Gothic"/>
              </a:rPr>
              <a:t>=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Shirajul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Islam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286000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1" y="1905001"/>
                <a:ext cx="1752600" cy="116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∑(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̅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US" sz="4800" dirty="0" smtClean="0"/>
                                <m:t>2 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905001"/>
                <a:ext cx="1752600" cy="1167371"/>
              </a:xfrm>
              <a:prstGeom prst="rect">
                <a:avLst/>
              </a:prstGeom>
              <a:blipFill rotWithShape="1">
                <a:blip r:embed="rId2"/>
                <a:stretch>
                  <a:fillRect r="-40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69720" y="3207023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l-GR" sz="2800" dirty="0">
                <a:latin typeface="MS UI Gothic"/>
                <a:ea typeface="MS UI Gothic"/>
              </a:rPr>
              <a:t>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4065265"/>
                <a:ext cx="2641186" cy="125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∑ </m:t>
                    </m:r>
                  </m:oMath>
                </a14:m>
                <a:r>
                  <a:rPr lang="en-US" sz="2400" dirty="0" smtClean="0"/>
                  <a:t>=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যোগফল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সাফল্যাঙ্ক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̅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nary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065265"/>
                <a:ext cx="2641186" cy="1257075"/>
              </a:xfrm>
              <a:prstGeom prst="rect">
                <a:avLst/>
              </a:prstGeom>
              <a:blipFill rotWithShape="1">
                <a:blip r:embed="rId3"/>
                <a:stretch>
                  <a:fillRect l="-462" t="-4854" b="-9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84326" y="5322340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N=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সাফল্যাংকের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772400" cy="4038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সাফল্যাংক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সাফল্যাংক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৩।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বিচ্যুতির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৪।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৫। 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সিরাজুল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ইসলাম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48600" cy="137160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১৭,২০,১৫,২৫,৪৫,১০,৩০,৫০,৩৫,৪০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8"/>
            <a:ext cx="8229600" cy="4525963"/>
          </a:xfrm>
        </p:spPr>
        <p:txBody>
          <a:bodyPr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আদর্শবিচ্যুতি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সিরাজুল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ইসলাম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0010118"/>
                  </p:ext>
                </p:extLst>
              </p:nvPr>
            </p:nvGraphicFramePr>
            <p:xfrm>
              <a:off x="1219200" y="1676400"/>
              <a:ext cx="5334000" cy="42717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2600"/>
                    <a:gridCol w="1612605"/>
                    <a:gridCol w="1968795"/>
                  </a:tblGrid>
                  <a:tr h="466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/>
                            <a:t>সাফল্যাংঙ্ক</a:t>
                          </a:r>
                          <a:r>
                            <a:rPr lang="en-US" sz="1100" baseline="0" dirty="0" smtClean="0"/>
                            <a:t>  (</a:t>
                          </a:r>
                          <a:r>
                            <a:rPr lang="en-US" sz="1100" baseline="0" dirty="0" err="1" smtClean="0"/>
                            <a:t>ক্রমানুসারে</a:t>
                          </a:r>
                          <a:r>
                            <a:rPr lang="en-US" sz="1100" baseline="0" dirty="0" smtClean="0"/>
                            <a:t>)</a:t>
                          </a:r>
                          <a:endParaRPr lang="en-US" sz="1400" baseline="0" dirty="0" smtClean="0"/>
                        </a:p>
                        <a:p>
                          <a:pPr algn="ctr"/>
                          <a:r>
                            <a:rPr lang="en-US" sz="1400" dirty="0" smtClean="0"/>
                            <a:t>           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sz="1400" baseline="0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           </a:t>
                          </a:r>
                          <a:r>
                            <a:rPr lang="en-US" sz="1400" dirty="0" err="1" smtClean="0"/>
                            <a:t>বিচ্যুতি</a:t>
                          </a:r>
                          <a:endParaRPr lang="en-US" sz="1400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̅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বিচ্যুতির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বর্গ</a:t>
                          </a:r>
                          <a:r>
                            <a:rPr lang="en-US" sz="1400" baseline="0" dirty="0" smtClean="0"/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-18.70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349.69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-13.70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187.69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-11.70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136.69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-8.70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75.69</a:t>
                          </a:r>
                        </a:p>
                      </a:txBody>
                      <a:tcPr/>
                    </a:tc>
                  </a:tr>
                  <a:tr h="416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-3.70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13.69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1.30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6.30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39.69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11.30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127.69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16.30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265.69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21.30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453.69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t-BR" sz="1400" i="1" dirty="0" smtClean="0">
                                  <a:latin typeface="Cambria Math"/>
                                </a:rPr>
                                <m:t>∑</m:t>
                              </m:r>
                            </m:oMath>
                          </a14:m>
                          <a:r>
                            <a:rPr lang="en-US" sz="1400" dirty="0" smtClean="0"/>
                            <a:t>X=287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t-BR" sz="1400" i="1" dirty="0" smtClean="0">
                                  <a:latin typeface="Cambria Math"/>
                                </a:rPr>
                                <m:t>∑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140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4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400" dirty="0" smtClean="0"/>
                            <a:t>=1652.10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0010118"/>
                  </p:ext>
                </p:extLst>
              </p:nvPr>
            </p:nvGraphicFramePr>
            <p:xfrm>
              <a:off x="1219200" y="1676400"/>
              <a:ext cx="5334000" cy="42717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2600"/>
                    <a:gridCol w="1612605"/>
                    <a:gridCol w="1968795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353" r="-203819" b="-73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091" t="-2353" r="-122348" b="-73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0898" t="-2353" b="-730588"/>
                          </a:stretch>
                        </a:blipFill>
                      </a:tcPr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-18.70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349.69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-13.70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187.69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-11.70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136.69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-8.70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75.69</a:t>
                          </a:r>
                        </a:p>
                      </a:txBody>
                      <a:tcPr/>
                    </a:tc>
                  </a:tr>
                  <a:tr h="416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-3.70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13.69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1.30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6.30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39.69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11.30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127.69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16.30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265.69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21.30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453.69</a:t>
                          </a:r>
                        </a:p>
                      </a:txBody>
                      <a:tcPr/>
                    </a:tc>
                  </a:tr>
                  <a:tr h="333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78182" r="-203819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0898" t="-1178182" b="-90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47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729</Words>
  <Application>Microsoft Office PowerPoint</Application>
  <PresentationFormat>On-screen Show (4:3)</PresentationFormat>
  <Paragraphs>240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পরিমিত ব্যবধান</vt:lpstr>
      <vt:lpstr>PowerPoint Presentation</vt:lpstr>
      <vt:lpstr>অবিন্যস্ত উপাত্ত থেকে আদর্শ বিচ্যুতি বা পরিমিত ব্যবধান নির্ণয়ের সূত্র</vt:lpstr>
      <vt:lpstr>PowerPoint Presentation</vt:lpstr>
      <vt:lpstr>আদর্শ বিচ্যুতি নির্ণয়:  ১৭,২০,১৫,২৫,৪৫,১০,৩০,৫০,৩৫,৪০ </vt:lpstr>
      <vt:lpstr>আদর্শবিচ্যুতি নির্ণয়ের সূত্র:</vt:lpstr>
      <vt:lpstr>বিন্যস্ত উপাত্ত থেকে আদর্শ বিচ্যুতি বা  পরিমিত ব্যবধান নির্ণয়</vt:lpstr>
      <vt:lpstr>বিন্যস্ত উপাত্ত থেকে আদর্শ বিচ্যুতি নির্ণয়</vt:lpstr>
      <vt:lpstr>বিন্যস্ত উপাত্ত থেকে আদর্শ বিচ্যুতি বা  পরিমিত ব্যবধান নির্ণয়ের সূত্র</vt:lpstr>
      <vt:lpstr>মূল্যায়ন</vt:lpstr>
      <vt:lpstr>PowerPoint Presentation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Shirajul Islam</dc:creator>
  <cp:lastModifiedBy>Windows User</cp:lastModifiedBy>
  <cp:revision>47</cp:revision>
  <dcterms:created xsi:type="dcterms:W3CDTF">2006-08-16T00:00:00Z</dcterms:created>
  <dcterms:modified xsi:type="dcterms:W3CDTF">2020-12-10T07:10:32Z</dcterms:modified>
</cp:coreProperties>
</file>