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7" r:id="rId2"/>
    <p:sldId id="268" r:id="rId3"/>
    <p:sldId id="272" r:id="rId4"/>
    <p:sldId id="270" r:id="rId5"/>
    <p:sldId id="271" r:id="rId6"/>
    <p:sldId id="273" r:id="rId7"/>
    <p:sldId id="274" r:id="rId8"/>
    <p:sldId id="276" r:id="rId9"/>
    <p:sldId id="275" r:id="rId10"/>
    <p:sldId id="277" r:id="rId11"/>
    <p:sldId id="278" r:id="rId12"/>
    <p:sldId id="279" r:id="rId13"/>
    <p:sldId id="281" r:id="rId14"/>
    <p:sldId id="290" r:id="rId15"/>
    <p:sldId id="295" r:id="rId16"/>
    <p:sldId id="293" r:id="rId17"/>
    <p:sldId id="294" r:id="rId18"/>
    <p:sldId id="292" r:id="rId19"/>
    <p:sldId id="282" r:id="rId20"/>
    <p:sldId id="283" r:id="rId21"/>
    <p:sldId id="284" r:id="rId22"/>
    <p:sldId id="285" r:id="rId23"/>
    <p:sldId id="286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CC3300"/>
    <a:srgbClr val="FF9966"/>
    <a:srgbClr val="FFFF99"/>
    <a:srgbClr val="FFD9EC"/>
    <a:srgbClr val="FFFFCC"/>
    <a:srgbClr val="EAEAEA"/>
    <a:srgbClr val="F8F8F8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68" d="100"/>
          <a:sy n="68" d="100"/>
        </p:scale>
        <p:origin x="144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D5D48-AAE1-4740-BB5E-FB7B2DF07894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E7476-79DC-4222-938A-DFD96169D619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1" dirty="0">
              <a:latin typeface="NikoshBAN" pitchFamily="2" charset="0"/>
              <a:cs typeface="NikoshBAN" pitchFamily="2" charset="0"/>
            </a:rPr>
            <a:t>২.২.৩</a:t>
          </a:r>
          <a:r>
            <a:rPr lang="bn-BD" sz="2400" b="1" dirty="0">
              <a:latin typeface="NikoshBAN" pitchFamily="2" charset="0"/>
              <a:cs typeface="NikoshBAN" pitchFamily="2" charset="0"/>
            </a:rPr>
            <a:t>    বিভিন্ন উদ্ভিদের বৈশিষ্ট্য উল্লেখ করতে পারবে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। </a:t>
          </a:r>
          <a:endParaRPr lang="bn-BD" sz="2400" b="1" dirty="0">
            <a:latin typeface="NikoshBAN" pitchFamily="2" charset="0"/>
            <a:cs typeface="NikoshBAN" pitchFamily="2" charset="0"/>
          </a:endParaRPr>
        </a:p>
        <a:p>
          <a:r>
            <a:rPr lang="en-US" sz="2400" b="1" dirty="0">
              <a:latin typeface="NikoshBAN" pitchFamily="2" charset="0"/>
              <a:cs typeface="NikoshBAN" pitchFamily="2" charset="0"/>
            </a:rPr>
            <a:t>২.২.</a:t>
          </a:r>
          <a:r>
            <a:rPr lang="bn-BD" sz="2400" b="1" dirty="0">
              <a:latin typeface="NikoshBAN" pitchFamily="2" charset="0"/>
              <a:cs typeface="NikoshBAN" pitchFamily="2" charset="0"/>
            </a:rPr>
            <a:t>4   বিভিন্ন উদ্ভিদের শ্রেনীকরণ করতে পারবে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। </a:t>
          </a:r>
          <a:endParaRPr lang="en-US" sz="2400" dirty="0"/>
        </a:p>
      </dgm:t>
    </dgm:pt>
    <dgm:pt modelId="{5F8219BB-A919-48E9-9470-1B963A3509E5}" type="parTrans" cxnId="{787BC04B-93CE-466C-8066-D47D5DD370CE}">
      <dgm:prSet/>
      <dgm:spPr/>
      <dgm:t>
        <a:bodyPr/>
        <a:lstStyle/>
        <a:p>
          <a:endParaRPr lang="en-US"/>
        </a:p>
      </dgm:t>
    </dgm:pt>
    <dgm:pt modelId="{DAEEED39-714F-4A12-A675-DE68E1527694}" type="sibTrans" cxnId="{787BC04B-93CE-466C-8066-D47D5DD370CE}">
      <dgm:prSet/>
      <dgm:spPr/>
      <dgm:t>
        <a:bodyPr/>
        <a:lstStyle/>
        <a:p>
          <a:endParaRPr lang="en-US"/>
        </a:p>
      </dgm:t>
    </dgm:pt>
    <dgm:pt modelId="{9CE95400-CB58-4705-9697-52017BCD5AEC}" type="pres">
      <dgm:prSet presAssocID="{A7FD5D48-AAE1-4740-BB5E-FB7B2DF07894}" presName="linear" presStyleCnt="0">
        <dgm:presLayoutVars>
          <dgm:dir/>
          <dgm:resizeHandles val="exact"/>
        </dgm:presLayoutVars>
      </dgm:prSet>
      <dgm:spPr/>
    </dgm:pt>
    <dgm:pt modelId="{B8082EFD-FB3C-4B72-AF5B-BC4C49E82B83}" type="pres">
      <dgm:prSet presAssocID="{3DEE7476-79DC-4222-938A-DFD96169D619}" presName="comp" presStyleCnt="0"/>
      <dgm:spPr/>
    </dgm:pt>
    <dgm:pt modelId="{FCED59D9-A9EB-4595-978E-22837F9AAE75}" type="pres">
      <dgm:prSet presAssocID="{3DEE7476-79DC-4222-938A-DFD96169D619}" presName="box" presStyleLbl="node1" presStyleIdx="0" presStyleCnt="1" custScaleY="90215" custLinFactNeighborX="1042" custLinFactNeighborY="1915"/>
      <dgm:spPr/>
    </dgm:pt>
    <dgm:pt modelId="{5FBE0DD0-572D-4565-977E-E8D74A6A3F79}" type="pres">
      <dgm:prSet presAssocID="{3DEE7476-79DC-4222-938A-DFD96169D619}" presName="img" presStyleLbl="fgImgPlace1" presStyleIdx="0" presStyleCnt="1" custScaleX="75001" custScaleY="41984" custLinFactNeighborX="-12917" custLinFactNeighborY="35700"/>
      <dgm:spPr>
        <a:prstGeom prst="star5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5635F9B-A50E-4543-9798-0A710CC06621}" type="pres">
      <dgm:prSet presAssocID="{3DEE7476-79DC-4222-938A-DFD96169D619}" presName="text" presStyleLbl="node1" presStyleIdx="0" presStyleCnt="1">
        <dgm:presLayoutVars>
          <dgm:bulletEnabled val="1"/>
        </dgm:presLayoutVars>
      </dgm:prSet>
      <dgm:spPr/>
    </dgm:pt>
  </dgm:ptLst>
  <dgm:cxnLst>
    <dgm:cxn modelId="{787BC04B-93CE-466C-8066-D47D5DD370CE}" srcId="{A7FD5D48-AAE1-4740-BB5E-FB7B2DF07894}" destId="{3DEE7476-79DC-4222-938A-DFD96169D619}" srcOrd="0" destOrd="0" parTransId="{5F8219BB-A919-48E9-9470-1B963A3509E5}" sibTransId="{DAEEED39-714F-4A12-A675-DE68E1527694}"/>
    <dgm:cxn modelId="{8A808178-E517-4537-A9BA-875525D18C76}" type="presOf" srcId="{A7FD5D48-AAE1-4740-BB5E-FB7B2DF07894}" destId="{9CE95400-CB58-4705-9697-52017BCD5AEC}" srcOrd="0" destOrd="0" presId="urn:microsoft.com/office/officeart/2005/8/layout/vList4"/>
    <dgm:cxn modelId="{7EC04BE3-0D84-4DC9-9579-C60DD633F064}" type="presOf" srcId="{3DEE7476-79DC-4222-938A-DFD96169D619}" destId="{D5635F9B-A50E-4543-9798-0A710CC06621}" srcOrd="1" destOrd="0" presId="urn:microsoft.com/office/officeart/2005/8/layout/vList4"/>
    <dgm:cxn modelId="{F54AD1FE-4668-48F8-999B-5F05EDE9D40D}" type="presOf" srcId="{3DEE7476-79DC-4222-938A-DFD96169D619}" destId="{FCED59D9-A9EB-4595-978E-22837F9AAE75}" srcOrd="0" destOrd="0" presId="urn:microsoft.com/office/officeart/2005/8/layout/vList4"/>
    <dgm:cxn modelId="{A7BCEC5C-34BB-4EF1-8A6E-6BDBB0897CFA}" type="presParOf" srcId="{9CE95400-CB58-4705-9697-52017BCD5AEC}" destId="{B8082EFD-FB3C-4B72-AF5B-BC4C49E82B83}" srcOrd="0" destOrd="0" presId="urn:microsoft.com/office/officeart/2005/8/layout/vList4"/>
    <dgm:cxn modelId="{59CA3E82-167A-4CD0-97AC-EBDC94BACA00}" type="presParOf" srcId="{B8082EFD-FB3C-4B72-AF5B-BC4C49E82B83}" destId="{FCED59D9-A9EB-4595-978E-22837F9AAE75}" srcOrd="0" destOrd="0" presId="urn:microsoft.com/office/officeart/2005/8/layout/vList4"/>
    <dgm:cxn modelId="{07B0E758-FC31-4413-959D-41C6EE58C090}" type="presParOf" srcId="{B8082EFD-FB3C-4B72-AF5B-BC4C49E82B83}" destId="{5FBE0DD0-572D-4565-977E-E8D74A6A3F79}" srcOrd="1" destOrd="0" presId="urn:microsoft.com/office/officeart/2005/8/layout/vList4"/>
    <dgm:cxn modelId="{BA4AF558-AC43-4ABB-8AAC-442007FB3EA6}" type="presParOf" srcId="{B8082EFD-FB3C-4B72-AF5B-BC4C49E82B83}" destId="{D5635F9B-A50E-4543-9798-0A710CC0662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0D538-DB8E-47A4-A0E8-E228566188B7}" type="doc">
      <dgm:prSet loTypeId="urn:microsoft.com/office/officeart/2005/8/layout/radial4" loCatId="relationship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921F629-74AB-40B7-AFDE-366FE0215F04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2400" b="1" dirty="0" err="1">
              <a:latin typeface="NikoshBAN" pitchFamily="2" charset="0"/>
              <a:cs typeface="NikoshBAN" pitchFamily="2" charset="0"/>
            </a:rPr>
            <a:t>আকার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>
              <a:latin typeface="NikoshBAN" pitchFamily="2" charset="0"/>
              <a:cs typeface="NikoshBAN" pitchFamily="2" charset="0"/>
            </a:rPr>
            <a:t>,মূল 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ও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কান্ডের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ভিত্তিতে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উদ্ভিদের</a:t>
          </a:r>
          <a:r>
            <a:rPr lang="bn-BD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শ্রেণী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>
              <a:latin typeface="NikoshBAN" pitchFamily="2" charset="0"/>
              <a:cs typeface="NikoshBAN" pitchFamily="2" charset="0"/>
            </a:rPr>
            <a:t>বি</a:t>
          </a:r>
          <a:r>
            <a:rPr lang="en-US" sz="2400" b="1" dirty="0" err="1">
              <a:latin typeface="NikoshBAN" pitchFamily="2" charset="0"/>
              <a:cs typeface="NikoshBAN" pitchFamily="2" charset="0"/>
            </a:rPr>
            <a:t>ন্যাস</a:t>
          </a:r>
          <a:r>
            <a:rPr lang="en-US" sz="2400" b="1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C3BB87B0-7C79-4B90-A9B9-1D014DF491D7}" type="parTrans" cxnId="{4D9A26DB-40FF-4EE6-A7D0-19C6DBC444DF}">
      <dgm:prSet/>
      <dgm:spPr/>
      <dgm:t>
        <a:bodyPr/>
        <a:lstStyle/>
        <a:p>
          <a:endParaRPr lang="en-US" sz="1600"/>
        </a:p>
      </dgm:t>
    </dgm:pt>
    <dgm:pt modelId="{367FCD4E-B646-4A29-8D95-443EA23AC634}" type="sibTrans" cxnId="{4D9A26DB-40FF-4EE6-A7D0-19C6DBC444DF}">
      <dgm:prSet/>
      <dgm:spPr/>
      <dgm:t>
        <a:bodyPr/>
        <a:lstStyle/>
        <a:p>
          <a:endParaRPr lang="en-US" sz="1600"/>
        </a:p>
      </dgm:t>
    </dgm:pt>
    <dgm:pt modelId="{95A65B94-DA4C-4AC2-863C-F3456843D91A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4000" b="1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বৃক্ষ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76C0CA07-1107-4686-8EEC-F450A77FDF0D}" type="parTrans" cxnId="{BDDFDFEC-EC7C-4A5A-B76A-37D59C3DB522}">
      <dgm:prSet/>
      <dgm:spPr>
        <a:solidFill>
          <a:srgbClr val="00B050"/>
        </a:solidFill>
      </dgm:spPr>
      <dgm:t>
        <a:bodyPr/>
        <a:lstStyle/>
        <a:p>
          <a:endParaRPr lang="en-US" sz="1600"/>
        </a:p>
      </dgm:t>
    </dgm:pt>
    <dgm:pt modelId="{C0F883D7-037B-4D7A-B86F-8CAEB1A07D3A}" type="sibTrans" cxnId="{BDDFDFEC-EC7C-4A5A-B76A-37D59C3DB522}">
      <dgm:prSet/>
      <dgm:spPr/>
      <dgm:t>
        <a:bodyPr/>
        <a:lstStyle/>
        <a:p>
          <a:endParaRPr lang="en-US" sz="1600"/>
        </a:p>
      </dgm:t>
    </dgm:pt>
    <dgm:pt modelId="{0368842C-41B2-4551-B6E6-DEFFC84AED65}">
      <dgm:prSet phldrT="[Text]" custT="1"/>
      <dgm:spPr>
        <a:solidFill>
          <a:schemeClr val="accent5">
            <a:lumMod val="20000"/>
            <a:lumOff val="80000"/>
          </a:schemeClr>
        </a:solidFill>
        <a:ln w="38100">
          <a:solidFill>
            <a:srgbClr val="FF0000"/>
          </a:solidFill>
        </a:ln>
      </dgm:spPr>
      <dgm:t>
        <a:bodyPr/>
        <a:lstStyle/>
        <a:p>
          <a:r>
            <a:rPr lang="en-US" sz="4000" b="1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গুল্ম</a:t>
          </a:r>
          <a:r>
            <a:rPr lang="en-US" sz="4000" dirty="0">
              <a:latin typeface="NikoshBAN" pitchFamily="2" charset="0"/>
              <a:cs typeface="NikoshBAN" pitchFamily="2" charset="0"/>
            </a:rPr>
            <a:t> </a:t>
          </a:r>
        </a:p>
      </dgm:t>
    </dgm:pt>
    <dgm:pt modelId="{D26900C9-75DB-4ED2-A6DC-4C4BD01905DE}" type="parTrans" cxnId="{7005C63E-D57A-4FC7-A5ED-02CC6DAB1F35}">
      <dgm:prSet/>
      <dgm:spPr>
        <a:solidFill>
          <a:srgbClr val="7030A0"/>
        </a:solidFill>
      </dgm:spPr>
      <dgm:t>
        <a:bodyPr/>
        <a:lstStyle/>
        <a:p>
          <a:endParaRPr lang="en-US" sz="1600"/>
        </a:p>
      </dgm:t>
    </dgm:pt>
    <dgm:pt modelId="{CC770A4E-AA1C-4692-9146-C453F92A77E8}" type="sibTrans" cxnId="{7005C63E-D57A-4FC7-A5ED-02CC6DAB1F35}">
      <dgm:prSet/>
      <dgm:spPr/>
      <dgm:t>
        <a:bodyPr/>
        <a:lstStyle/>
        <a:p>
          <a:endParaRPr lang="en-US" sz="1600"/>
        </a:p>
      </dgm:t>
    </dgm:pt>
    <dgm:pt modelId="{D13C1CFA-2FE9-4F8C-B3E3-2EE0B92A39E9}">
      <dgm:prSet phldrT="[Text]" custT="1"/>
      <dgm:spPr>
        <a:solidFill>
          <a:schemeClr val="accent6">
            <a:lumMod val="20000"/>
            <a:lumOff val="80000"/>
          </a:schemeClr>
        </a:solidFill>
        <a:ln>
          <a:solidFill>
            <a:srgbClr val="00B0F0"/>
          </a:solidFill>
        </a:ln>
      </dgm:spPr>
      <dgm:t>
        <a:bodyPr/>
        <a:lstStyle/>
        <a:p>
          <a:r>
            <a:rPr lang="en-US" sz="4400" b="1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বিরু</a:t>
          </a:r>
          <a:r>
            <a: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ৎ</a:t>
          </a:r>
          <a:r>
            <a:rPr lang="en-US" sz="4400" dirty="0">
              <a:latin typeface="NikoshBAN" pitchFamily="2" charset="0"/>
              <a:cs typeface="NikoshBAN" pitchFamily="2" charset="0"/>
            </a:rPr>
            <a:t>  </a:t>
          </a:r>
        </a:p>
      </dgm:t>
    </dgm:pt>
    <dgm:pt modelId="{1C82CD29-9C42-4AC1-903D-B210C2F64F01}" type="parTrans" cxnId="{F2FA3CF8-E040-4124-8E86-C0AD48783C71}">
      <dgm:prSet/>
      <dgm:spPr>
        <a:solidFill>
          <a:srgbClr val="002060"/>
        </a:solidFill>
      </dgm:spPr>
      <dgm:t>
        <a:bodyPr/>
        <a:lstStyle/>
        <a:p>
          <a:endParaRPr lang="en-US" sz="1600"/>
        </a:p>
      </dgm:t>
    </dgm:pt>
    <dgm:pt modelId="{B28DE141-140E-43F0-B018-F3D9C913E32B}" type="sibTrans" cxnId="{F2FA3CF8-E040-4124-8E86-C0AD48783C71}">
      <dgm:prSet/>
      <dgm:spPr/>
      <dgm:t>
        <a:bodyPr/>
        <a:lstStyle/>
        <a:p>
          <a:endParaRPr lang="en-US" sz="1600"/>
        </a:p>
      </dgm:t>
    </dgm:pt>
    <dgm:pt modelId="{D9C07B04-5337-46F9-91C3-3175A398C5BB}" type="pres">
      <dgm:prSet presAssocID="{02B0D538-DB8E-47A4-A0E8-E228566188B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5CE21EB-BB64-4934-BB6F-7DAF21215DC9}" type="pres">
      <dgm:prSet presAssocID="{0921F629-74AB-40B7-AFDE-366FE0215F04}" presName="centerShape" presStyleLbl="node0" presStyleIdx="0" presStyleCnt="1" custLinFactNeighborY="-43135"/>
      <dgm:spPr/>
    </dgm:pt>
    <dgm:pt modelId="{51453538-92C3-425E-8FAA-B7B6BBA437E1}" type="pres">
      <dgm:prSet presAssocID="{76C0CA07-1107-4686-8EEC-F450A77FDF0D}" presName="parTrans" presStyleLbl="bgSibTrans2D1" presStyleIdx="0" presStyleCnt="3" custAng="10777029" custScaleX="58077" custLinFactNeighborX="13380" custLinFactNeighborY="-93109" custRadScaleRad="423355"/>
      <dgm:spPr/>
    </dgm:pt>
    <dgm:pt modelId="{B5367821-2DDE-464F-8B56-C0ED69D553AA}" type="pres">
      <dgm:prSet presAssocID="{95A65B94-DA4C-4AC2-863C-F3456843D91A}" presName="node" presStyleLbl="node1" presStyleIdx="0" presStyleCnt="3" custRadScaleRad="94786" custRadScaleInc="-58767">
        <dgm:presLayoutVars>
          <dgm:bulletEnabled val="1"/>
        </dgm:presLayoutVars>
      </dgm:prSet>
      <dgm:spPr/>
    </dgm:pt>
    <dgm:pt modelId="{68DD7524-3AC1-41C9-BC21-3D6EAA34D2BB}" type="pres">
      <dgm:prSet presAssocID="{D26900C9-75DB-4ED2-A6DC-4C4BD01905DE}" presName="parTrans" presStyleLbl="bgSibTrans2D1" presStyleIdx="1" presStyleCnt="3" custAng="10692817" custScaleX="51932" custLinFactNeighborY="-62025"/>
      <dgm:spPr/>
    </dgm:pt>
    <dgm:pt modelId="{E9046BC0-0469-47B6-8103-7B92902953E9}" type="pres">
      <dgm:prSet presAssocID="{0368842C-41B2-4551-B6E6-DEFFC84AED65}" presName="node" presStyleLbl="node1" presStyleIdx="1" presStyleCnt="3" custRadScaleRad="2694" custRadScaleInc="-141387">
        <dgm:presLayoutVars>
          <dgm:bulletEnabled val="1"/>
        </dgm:presLayoutVars>
      </dgm:prSet>
      <dgm:spPr/>
    </dgm:pt>
    <dgm:pt modelId="{997CC18A-94B2-449B-B1CA-983671A2D0FC}" type="pres">
      <dgm:prSet presAssocID="{1C82CD29-9C42-4AC1-903D-B210C2F64F01}" presName="parTrans" presStyleLbl="bgSibTrans2D1" presStyleIdx="2" presStyleCnt="3" custAng="11145662" custScaleX="55510" custLinFactNeighborX="-21934" custLinFactNeighborY="-64850"/>
      <dgm:spPr/>
    </dgm:pt>
    <dgm:pt modelId="{5A149A34-74C7-4D16-9191-687911CBBF0D}" type="pres">
      <dgm:prSet presAssocID="{D13C1CFA-2FE9-4F8C-B3E3-2EE0B92A39E9}" presName="node" presStyleLbl="node1" presStyleIdx="2" presStyleCnt="3" custRadScaleRad="94786" custRadScaleInc="58769">
        <dgm:presLayoutVars>
          <dgm:bulletEnabled val="1"/>
        </dgm:presLayoutVars>
      </dgm:prSet>
      <dgm:spPr/>
    </dgm:pt>
  </dgm:ptLst>
  <dgm:cxnLst>
    <dgm:cxn modelId="{961A0028-B8EB-4A30-AB62-1373C0A7C345}" type="presOf" srcId="{76C0CA07-1107-4686-8EEC-F450A77FDF0D}" destId="{51453538-92C3-425E-8FAA-B7B6BBA437E1}" srcOrd="0" destOrd="0" presId="urn:microsoft.com/office/officeart/2005/8/layout/radial4"/>
    <dgm:cxn modelId="{7005C63E-D57A-4FC7-A5ED-02CC6DAB1F35}" srcId="{0921F629-74AB-40B7-AFDE-366FE0215F04}" destId="{0368842C-41B2-4551-B6E6-DEFFC84AED65}" srcOrd="1" destOrd="0" parTransId="{D26900C9-75DB-4ED2-A6DC-4C4BD01905DE}" sibTransId="{CC770A4E-AA1C-4692-9146-C453F92A77E8}"/>
    <dgm:cxn modelId="{0890CA68-2E1A-4773-949A-96F2DC8523F9}" type="presOf" srcId="{02B0D538-DB8E-47A4-A0E8-E228566188B7}" destId="{D9C07B04-5337-46F9-91C3-3175A398C5BB}" srcOrd="0" destOrd="0" presId="urn:microsoft.com/office/officeart/2005/8/layout/radial4"/>
    <dgm:cxn modelId="{D380F094-ED9F-476B-84FF-2ADF5E983A79}" type="presOf" srcId="{D26900C9-75DB-4ED2-A6DC-4C4BD01905DE}" destId="{68DD7524-3AC1-41C9-BC21-3D6EAA34D2BB}" srcOrd="0" destOrd="0" presId="urn:microsoft.com/office/officeart/2005/8/layout/radial4"/>
    <dgm:cxn modelId="{620E0FC5-34DE-4FC3-9FB0-A3C827631BC3}" type="presOf" srcId="{0921F629-74AB-40B7-AFDE-366FE0215F04}" destId="{C5CE21EB-BB64-4934-BB6F-7DAF21215DC9}" srcOrd="0" destOrd="0" presId="urn:microsoft.com/office/officeart/2005/8/layout/radial4"/>
    <dgm:cxn modelId="{3A9ABBD4-E5EE-4BD1-AA2B-C11B336EFBB6}" type="presOf" srcId="{1C82CD29-9C42-4AC1-903D-B210C2F64F01}" destId="{997CC18A-94B2-449B-B1CA-983671A2D0FC}" srcOrd="0" destOrd="0" presId="urn:microsoft.com/office/officeart/2005/8/layout/radial4"/>
    <dgm:cxn modelId="{04A788D8-0887-4DF4-ABC1-E2BB0A66797C}" type="presOf" srcId="{0368842C-41B2-4551-B6E6-DEFFC84AED65}" destId="{E9046BC0-0469-47B6-8103-7B92902953E9}" srcOrd="0" destOrd="0" presId="urn:microsoft.com/office/officeart/2005/8/layout/radial4"/>
    <dgm:cxn modelId="{4D9A26DB-40FF-4EE6-A7D0-19C6DBC444DF}" srcId="{02B0D538-DB8E-47A4-A0E8-E228566188B7}" destId="{0921F629-74AB-40B7-AFDE-366FE0215F04}" srcOrd="0" destOrd="0" parTransId="{C3BB87B0-7C79-4B90-A9B9-1D014DF491D7}" sibTransId="{367FCD4E-B646-4A29-8D95-443EA23AC634}"/>
    <dgm:cxn modelId="{00FD6EDD-0666-4A7E-B002-B99BEE653712}" type="presOf" srcId="{D13C1CFA-2FE9-4F8C-B3E3-2EE0B92A39E9}" destId="{5A149A34-74C7-4D16-9191-687911CBBF0D}" srcOrd="0" destOrd="0" presId="urn:microsoft.com/office/officeart/2005/8/layout/radial4"/>
    <dgm:cxn modelId="{169DABDD-65AE-48D1-8B8D-3BEB15695BA0}" type="presOf" srcId="{95A65B94-DA4C-4AC2-863C-F3456843D91A}" destId="{B5367821-2DDE-464F-8B56-C0ED69D553AA}" srcOrd="0" destOrd="0" presId="urn:microsoft.com/office/officeart/2005/8/layout/radial4"/>
    <dgm:cxn modelId="{BDDFDFEC-EC7C-4A5A-B76A-37D59C3DB522}" srcId="{0921F629-74AB-40B7-AFDE-366FE0215F04}" destId="{95A65B94-DA4C-4AC2-863C-F3456843D91A}" srcOrd="0" destOrd="0" parTransId="{76C0CA07-1107-4686-8EEC-F450A77FDF0D}" sibTransId="{C0F883D7-037B-4D7A-B86F-8CAEB1A07D3A}"/>
    <dgm:cxn modelId="{F2FA3CF8-E040-4124-8E86-C0AD48783C71}" srcId="{0921F629-74AB-40B7-AFDE-366FE0215F04}" destId="{D13C1CFA-2FE9-4F8C-B3E3-2EE0B92A39E9}" srcOrd="2" destOrd="0" parTransId="{1C82CD29-9C42-4AC1-903D-B210C2F64F01}" sibTransId="{B28DE141-140E-43F0-B018-F3D9C913E32B}"/>
    <dgm:cxn modelId="{7705128C-AC12-4B4F-BC68-C181015264E2}" type="presParOf" srcId="{D9C07B04-5337-46F9-91C3-3175A398C5BB}" destId="{C5CE21EB-BB64-4934-BB6F-7DAF21215DC9}" srcOrd="0" destOrd="0" presId="urn:microsoft.com/office/officeart/2005/8/layout/radial4"/>
    <dgm:cxn modelId="{20D87C50-960A-4307-94E3-41C6F8A8C868}" type="presParOf" srcId="{D9C07B04-5337-46F9-91C3-3175A398C5BB}" destId="{51453538-92C3-425E-8FAA-B7B6BBA437E1}" srcOrd="1" destOrd="0" presId="urn:microsoft.com/office/officeart/2005/8/layout/radial4"/>
    <dgm:cxn modelId="{CBEA4ED8-6667-430F-AA2A-40309E8C2BFC}" type="presParOf" srcId="{D9C07B04-5337-46F9-91C3-3175A398C5BB}" destId="{B5367821-2DDE-464F-8B56-C0ED69D553AA}" srcOrd="2" destOrd="0" presId="urn:microsoft.com/office/officeart/2005/8/layout/radial4"/>
    <dgm:cxn modelId="{A6A95F4A-1134-41BB-867F-1DBEC2781843}" type="presParOf" srcId="{D9C07B04-5337-46F9-91C3-3175A398C5BB}" destId="{68DD7524-3AC1-41C9-BC21-3D6EAA34D2BB}" srcOrd="3" destOrd="0" presId="urn:microsoft.com/office/officeart/2005/8/layout/radial4"/>
    <dgm:cxn modelId="{D440B7F3-7712-4726-AF49-941571F1460A}" type="presParOf" srcId="{D9C07B04-5337-46F9-91C3-3175A398C5BB}" destId="{E9046BC0-0469-47B6-8103-7B92902953E9}" srcOrd="4" destOrd="0" presId="urn:microsoft.com/office/officeart/2005/8/layout/radial4"/>
    <dgm:cxn modelId="{A85CC1FC-FE1B-4C04-9F6B-B8FD1DD70CAC}" type="presParOf" srcId="{D9C07B04-5337-46F9-91C3-3175A398C5BB}" destId="{997CC18A-94B2-449B-B1CA-983671A2D0FC}" srcOrd="5" destOrd="0" presId="urn:microsoft.com/office/officeart/2005/8/layout/radial4"/>
    <dgm:cxn modelId="{5333D0CC-88B9-4508-8241-BBC9CF70B83E}" type="presParOf" srcId="{D9C07B04-5337-46F9-91C3-3175A398C5BB}" destId="{5A149A34-74C7-4D16-9191-687911CBBF0D}" srcOrd="6" destOrd="0" presId="urn:microsoft.com/office/officeart/2005/8/layout/radial4"/>
  </dgm:cxnLst>
  <dgm:bg/>
  <dgm:whole>
    <a:ln w="28575"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D59D9-A9EB-4595-978E-22837F9AAE75}">
      <dsp:nvSpPr>
        <dsp:cNvPr id="0" name=""/>
        <dsp:cNvSpPr/>
      </dsp:nvSpPr>
      <dsp:spPr>
        <a:xfrm>
          <a:off x="0" y="59804"/>
          <a:ext cx="7315200" cy="281736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lumMod val="110000"/>
              </a:schemeClr>
            </a:gs>
            <a:gs pos="88000">
              <a:schemeClr val="accent3">
                <a:tint val="90000"/>
              </a:schemeClr>
            </a:gs>
          </a:gsLst>
          <a:lin ang="5400000" scaled="0"/>
        </a:gradFill>
        <a:ln w="12700" cap="rnd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NikoshBAN" pitchFamily="2" charset="0"/>
              <a:cs typeface="NikoshBAN" pitchFamily="2" charset="0"/>
            </a:rPr>
            <a:t>২.২.৩</a:t>
          </a:r>
          <a:r>
            <a:rPr lang="bn-BD" sz="2400" b="1" kern="1200" dirty="0">
              <a:latin typeface="NikoshBAN" pitchFamily="2" charset="0"/>
              <a:cs typeface="NikoshBAN" pitchFamily="2" charset="0"/>
            </a:rPr>
            <a:t>    বিভিন্ন উদ্ভিদের বৈশিষ্ট্য উল্লেখ করতে পারবে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। </a:t>
          </a:r>
          <a:endParaRPr lang="bn-BD" sz="2400" b="1" kern="1200" dirty="0">
            <a:latin typeface="NikoshBAN" pitchFamily="2" charset="0"/>
            <a:cs typeface="NikoshBAN" pitchFamily="2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NikoshBAN" pitchFamily="2" charset="0"/>
              <a:cs typeface="NikoshBAN" pitchFamily="2" charset="0"/>
            </a:rPr>
            <a:t>২.২.</a:t>
          </a:r>
          <a:r>
            <a:rPr lang="bn-BD" sz="2400" b="1" kern="1200" dirty="0">
              <a:latin typeface="NikoshBAN" pitchFamily="2" charset="0"/>
              <a:cs typeface="NikoshBAN" pitchFamily="2" charset="0"/>
            </a:rPr>
            <a:t>4   বিভিন্ন উদ্ভিদের শ্রেনীকরণ করতে পারবে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। </a:t>
          </a:r>
          <a:endParaRPr lang="en-US" sz="2400" kern="1200" dirty="0"/>
        </a:p>
      </dsp:txBody>
      <dsp:txXfrm>
        <a:off x="1775335" y="59804"/>
        <a:ext cx="5539865" cy="2817369"/>
      </dsp:txXfrm>
    </dsp:sp>
    <dsp:sp modelId="{5FBE0DD0-572D-4565-977E-E8D74A6A3F79}">
      <dsp:nvSpPr>
        <dsp:cNvPr id="0" name=""/>
        <dsp:cNvSpPr/>
      </dsp:nvSpPr>
      <dsp:spPr>
        <a:xfrm>
          <a:off x="306186" y="1776143"/>
          <a:ext cx="1097294" cy="1048911"/>
        </a:xfrm>
        <a:prstGeom prst="star5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E21EB-BB64-4934-BB6F-7DAF21215DC9}">
      <dsp:nvSpPr>
        <dsp:cNvPr id="0" name=""/>
        <dsp:cNvSpPr/>
      </dsp:nvSpPr>
      <dsp:spPr>
        <a:xfrm>
          <a:off x="3170682" y="169127"/>
          <a:ext cx="2345436" cy="2345436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আকার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>
              <a:latin typeface="NikoshBAN" pitchFamily="2" charset="0"/>
              <a:cs typeface="NikoshBAN" pitchFamily="2" charset="0"/>
            </a:rPr>
            <a:t>,মূল 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ও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কান্ডের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ভিত্তিতে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উদ্ভিদের</a:t>
          </a:r>
          <a:r>
            <a:rPr lang="bn-BD" sz="2800" b="1" kern="1200" dirty="0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শ্রেণী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>
              <a:latin typeface="NikoshBAN" pitchFamily="2" charset="0"/>
              <a:cs typeface="NikoshBAN" pitchFamily="2" charset="0"/>
            </a:rPr>
            <a:t>বি</a:t>
          </a:r>
          <a:r>
            <a:rPr lang="en-US" sz="2400" b="1" kern="1200" dirty="0" err="1">
              <a:latin typeface="NikoshBAN" pitchFamily="2" charset="0"/>
              <a:cs typeface="NikoshBAN" pitchFamily="2" charset="0"/>
            </a:rPr>
            <a:t>ন্যাস</a:t>
          </a:r>
          <a:r>
            <a:rPr lang="en-US" sz="2400" b="1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3514163" y="512608"/>
        <a:ext cx="1658474" cy="1658474"/>
      </dsp:txXfrm>
    </dsp:sp>
    <dsp:sp modelId="{51453538-92C3-425E-8FAA-B7B6BBA437E1}">
      <dsp:nvSpPr>
        <dsp:cNvPr id="0" name=""/>
        <dsp:cNvSpPr/>
      </dsp:nvSpPr>
      <dsp:spPr>
        <a:xfrm rot="19030068">
          <a:off x="1854576" y="2252723"/>
          <a:ext cx="1658640" cy="668449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367821-2DDE-464F-8B56-C0ED69D553AA}">
      <dsp:nvSpPr>
        <dsp:cNvPr id="0" name=""/>
        <dsp:cNvSpPr/>
      </dsp:nvSpPr>
      <dsp:spPr>
        <a:xfrm>
          <a:off x="134030" y="3281858"/>
          <a:ext cx="2228164" cy="178253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rgbClr val="7030A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rPr>
            <a:t>বৃক্ষ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186239" y="3334067"/>
        <a:ext cx="2123746" cy="1678113"/>
      </dsp:txXfrm>
    </dsp:sp>
    <dsp:sp modelId="{68DD7524-3AC1-41C9-BC21-3D6EAA34D2BB}">
      <dsp:nvSpPr>
        <dsp:cNvPr id="0" name=""/>
        <dsp:cNvSpPr/>
      </dsp:nvSpPr>
      <dsp:spPr>
        <a:xfrm rot="16200000">
          <a:off x="3877991" y="2628759"/>
          <a:ext cx="803833" cy="668449"/>
        </a:xfrm>
        <a:prstGeom prst="leftArrow">
          <a:avLst>
            <a:gd name="adj1" fmla="val 60000"/>
            <a:gd name="adj2" fmla="val 50000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046BC0-0469-47B6-8103-7B92902953E9}">
      <dsp:nvSpPr>
        <dsp:cNvPr id="0" name=""/>
        <dsp:cNvSpPr/>
      </dsp:nvSpPr>
      <dsp:spPr>
        <a:xfrm>
          <a:off x="3141700" y="3259877"/>
          <a:ext cx="2228164" cy="1782531"/>
        </a:xfrm>
        <a:prstGeom prst="roundRect">
          <a:avLst>
            <a:gd name="adj" fmla="val 10000"/>
          </a:avLst>
        </a:prstGeom>
        <a:solidFill>
          <a:schemeClr val="accent5">
            <a:lumMod val="20000"/>
            <a:lumOff val="80000"/>
          </a:schemeClr>
        </a:solidFill>
        <a:ln w="38100"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গুল্ম</a:t>
          </a:r>
          <a:r>
            <a:rPr lang="en-US" sz="4000" kern="1200" dirty="0">
              <a:latin typeface="NikoshBAN" pitchFamily="2" charset="0"/>
              <a:cs typeface="NikoshBAN" pitchFamily="2" charset="0"/>
            </a:rPr>
            <a:t> </a:t>
          </a:r>
        </a:p>
      </dsp:txBody>
      <dsp:txXfrm>
        <a:off x="3193909" y="3312086"/>
        <a:ext cx="2123746" cy="1678113"/>
      </dsp:txXfrm>
    </dsp:sp>
    <dsp:sp modelId="{997CC18A-94B2-449B-B1CA-983671A2D0FC}">
      <dsp:nvSpPr>
        <dsp:cNvPr id="0" name=""/>
        <dsp:cNvSpPr/>
      </dsp:nvSpPr>
      <dsp:spPr>
        <a:xfrm rot="13692662">
          <a:off x="4965916" y="2441659"/>
          <a:ext cx="1585351" cy="668449"/>
        </a:xfrm>
        <a:prstGeom prst="lef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149A34-74C7-4D16-9191-687911CBBF0D}">
      <dsp:nvSpPr>
        <dsp:cNvPr id="0" name=""/>
        <dsp:cNvSpPr/>
      </dsp:nvSpPr>
      <dsp:spPr>
        <a:xfrm>
          <a:off x="6324604" y="3281923"/>
          <a:ext cx="2228164" cy="1782531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solidFill>
            <a:srgbClr val="00B0F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 err="1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বিরু</a:t>
          </a:r>
          <a:r>
            <a:rPr lang="en-US" sz="4400" b="1" kern="1200" dirty="0">
              <a:solidFill>
                <a:srgbClr val="002060"/>
              </a:solidFill>
              <a:latin typeface="NikoshBAN" pitchFamily="2" charset="0"/>
              <a:cs typeface="NikoshBAN" pitchFamily="2" charset="0"/>
            </a:rPr>
            <a:t>ৎ</a:t>
          </a:r>
          <a:r>
            <a:rPr lang="en-US" sz="4400" kern="1200" dirty="0">
              <a:latin typeface="NikoshBAN" pitchFamily="2" charset="0"/>
              <a:cs typeface="NikoshBAN" pitchFamily="2" charset="0"/>
            </a:rPr>
            <a:t>  </a:t>
          </a:r>
        </a:p>
      </dsp:txBody>
      <dsp:txXfrm>
        <a:off x="6376813" y="3334132"/>
        <a:ext cx="2123746" cy="16781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95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3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9357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04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6351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29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689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0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8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58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6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5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3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88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7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876398d4e46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1162050"/>
            <a:ext cx="2819400" cy="3105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00472" y="4724400"/>
            <a:ext cx="43813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55000">
        <p15:prstTrans prst="curtains"/>
      </p:transition>
    </mc:Choice>
    <mc:Fallback>
      <p:transition spd="slow" advClick="0" advTm="5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val 49"/>
          <p:cNvSpPr/>
          <p:nvPr/>
        </p:nvSpPr>
        <p:spPr>
          <a:xfrm>
            <a:off x="2967064" y="152400"/>
            <a:ext cx="2056063" cy="1814051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46" name="Oval 45"/>
          <p:cNvSpPr/>
          <p:nvPr/>
        </p:nvSpPr>
        <p:spPr>
          <a:xfrm>
            <a:off x="6269550" y="2706363"/>
            <a:ext cx="2035674" cy="2022965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762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Oval 41"/>
          <p:cNvSpPr/>
          <p:nvPr/>
        </p:nvSpPr>
        <p:spPr>
          <a:xfrm>
            <a:off x="3429000" y="4648200"/>
            <a:ext cx="2133600" cy="1966451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762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Oval 37"/>
          <p:cNvSpPr/>
          <p:nvPr/>
        </p:nvSpPr>
        <p:spPr>
          <a:xfrm>
            <a:off x="772808" y="2663562"/>
            <a:ext cx="2101644" cy="182880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762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BF1BAE06-BC3E-4793-A82F-FB0E3174F5C5}"/>
              </a:ext>
            </a:extLst>
          </p:cNvPr>
          <p:cNvSpPr/>
          <p:nvPr/>
        </p:nvSpPr>
        <p:spPr>
          <a:xfrm>
            <a:off x="3429000" y="2231242"/>
            <a:ext cx="2438400" cy="2261120"/>
          </a:xfrm>
          <a:prstGeom prst="irregularSeal1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অপুষ্পক উদ্ভিদ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600" y="1058919"/>
            <a:ext cx="74676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 কর উদ্ভিদের কী কী অংশ থাকতে পারে বলে তুমি মনে কর?  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62000" y="2133600"/>
            <a:ext cx="4826000" cy="4114800"/>
            <a:chOff x="1193800" y="1828800"/>
            <a:chExt cx="4826000" cy="4572000"/>
          </a:xfrm>
        </p:grpSpPr>
        <p:pic>
          <p:nvPicPr>
            <p:cNvPr id="4" name="Picture 3" descr="Exposed_mango_tree_roots.jpg"/>
            <p:cNvPicPr>
              <a:picLocks noChangeAspect="1"/>
            </p:cNvPicPr>
            <p:nvPr/>
          </p:nvPicPr>
          <p:blipFill>
            <a:blip r:embed="rId2" cstate="print"/>
            <a:srcRect t="50980"/>
            <a:stretch>
              <a:fillRect/>
            </a:stretch>
          </p:blipFill>
          <p:spPr>
            <a:xfrm>
              <a:off x="1295400" y="4895615"/>
              <a:ext cx="4648200" cy="1505185"/>
            </a:xfrm>
            <a:prstGeom prst="rect">
              <a:avLst/>
            </a:prstGeom>
          </p:spPr>
        </p:pic>
        <p:pic>
          <p:nvPicPr>
            <p:cNvPr id="10" name="Picture 9" descr="neem.jpg"/>
            <p:cNvPicPr>
              <a:picLocks noChangeAspect="1"/>
            </p:cNvPicPr>
            <p:nvPr/>
          </p:nvPicPr>
          <p:blipFill>
            <a:blip r:embed="rId3"/>
            <a:srcRect t="7993" b="11579"/>
            <a:stretch>
              <a:fillRect/>
            </a:stretch>
          </p:blipFill>
          <p:spPr>
            <a:xfrm>
              <a:off x="1193800" y="1828800"/>
              <a:ext cx="4826000" cy="3066815"/>
            </a:xfrm>
            <a:prstGeom prst="rect">
              <a:avLst/>
            </a:prstGeom>
          </p:spPr>
        </p:pic>
      </p:grpSp>
      <p:sp>
        <p:nvSpPr>
          <p:cNvPr id="6" name="Right Arrow 5"/>
          <p:cNvSpPr/>
          <p:nvPr/>
        </p:nvSpPr>
        <p:spPr>
          <a:xfrm rot="727588">
            <a:off x="3606800" y="5519925"/>
            <a:ext cx="2590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flipV="1">
            <a:off x="3378200" y="4648200"/>
            <a:ext cx="2819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0635258" flipV="1">
            <a:off x="4994675" y="3236451"/>
            <a:ext cx="1371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50000" y="4114800"/>
            <a:ext cx="1981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শক্ত ও মোটা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350000" y="5410200"/>
            <a:ext cx="1981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শেকড় মাটির বেশি গভীরে যায়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426200" y="2514600"/>
            <a:ext cx="1981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আকারে বড়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6310532"/>
            <a:ext cx="152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BD" sz="2400" b="1" dirty="0">
                <a:latin typeface="NikoshBAN" pitchFamily="2" charset="0"/>
                <a:cs typeface="NikoshBAN" pitchFamily="2" charset="0"/>
              </a:rPr>
              <a:t>আম গাছ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400" y="6310532"/>
            <a:ext cx="1371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)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0675084">
            <a:off x="5135287" y="2772048"/>
            <a:ext cx="1067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শাখা প্রশাখা 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0" y="41910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কান্ড 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707510">
            <a:off x="5457506" y="5263919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শেকড়   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066800" y="2209800"/>
            <a:ext cx="3886200" cy="3810000"/>
            <a:chOff x="2667000" y="1524000"/>
            <a:chExt cx="3886200" cy="4495800"/>
          </a:xfrm>
        </p:grpSpPr>
        <p:pic>
          <p:nvPicPr>
            <p:cNvPr id="3" name="Picture 2" descr="stock-vector-tree-with-roots-isolated-tree-vector-illustration-317192915.jpg"/>
            <p:cNvPicPr>
              <a:picLocks noChangeAspect="1"/>
            </p:cNvPicPr>
            <p:nvPr/>
          </p:nvPicPr>
          <p:blipFill>
            <a:blip r:embed="rId2" cstate="print"/>
            <a:srcRect t="66667" b="6667"/>
            <a:stretch>
              <a:fillRect/>
            </a:stretch>
          </p:blipFill>
          <p:spPr>
            <a:xfrm>
              <a:off x="2772697" y="5105400"/>
              <a:ext cx="3780503" cy="914400"/>
            </a:xfrm>
            <a:prstGeom prst="rect">
              <a:avLst/>
            </a:prstGeom>
          </p:spPr>
        </p:pic>
        <p:pic>
          <p:nvPicPr>
            <p:cNvPr id="4" name="Picture 3" descr="img-thing.jpg"/>
            <p:cNvPicPr>
              <a:picLocks noChangeAspect="1"/>
            </p:cNvPicPr>
            <p:nvPr/>
          </p:nvPicPr>
          <p:blipFill>
            <a:blip r:embed="rId3"/>
            <a:srcRect b="4000"/>
            <a:stretch>
              <a:fillRect/>
            </a:stretch>
          </p:blipFill>
          <p:spPr>
            <a:xfrm>
              <a:off x="2667000" y="1524000"/>
              <a:ext cx="3810000" cy="3657600"/>
            </a:xfrm>
            <a:prstGeom prst="rect">
              <a:avLst/>
            </a:prstGeom>
          </p:spPr>
        </p:pic>
      </p:grpSp>
      <p:sp>
        <p:nvSpPr>
          <p:cNvPr id="6" name="Right Arrow 5"/>
          <p:cNvSpPr/>
          <p:nvPr/>
        </p:nvSpPr>
        <p:spPr>
          <a:xfrm>
            <a:off x="4038600" y="5672324"/>
            <a:ext cx="2159000" cy="118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631001" flipV="1">
            <a:off x="3378200" y="4591555"/>
            <a:ext cx="2819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635258" flipV="1">
            <a:off x="4893075" y="2626851"/>
            <a:ext cx="1371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50000" y="3657600"/>
            <a:ext cx="1981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শক্ত , শাখা-প্রশখা ছোট ও চিকন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350000" y="5257800"/>
            <a:ext cx="1981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শেকড় মাটির বেশি গভীরে যায় না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24600" y="1905000"/>
            <a:ext cx="1981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আকারে মাঝারি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058919"/>
            <a:ext cx="4191000" cy="465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গাছটি ভালো করে লক্ষ কর 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76400" y="6096000"/>
            <a:ext cx="152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BD" sz="2400" b="1" dirty="0">
                <a:latin typeface="NikoshBAN" pitchFamily="2" charset="0"/>
                <a:cs typeface="NikoshBAN" pitchFamily="2" charset="0"/>
              </a:rPr>
              <a:t>গোলাপ গাছ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6096000"/>
            <a:ext cx="1371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গুল্ম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)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2152650"/>
            <a:ext cx="2562225" cy="386715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124200" y="5638800"/>
            <a:ext cx="2590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20501579" flipV="1">
            <a:off x="2878781" y="4708071"/>
            <a:ext cx="2819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20635258" flipV="1">
            <a:off x="3588125" y="3117946"/>
            <a:ext cx="2481663" cy="94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19800" y="3657600"/>
            <a:ext cx="1981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নরম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019800" y="5181600"/>
            <a:ext cx="1981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শেকড় মাটির গভীরে যায় না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096000" y="2209800"/>
            <a:ext cx="19812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আকারে ছোট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1287519"/>
            <a:ext cx="4191000" cy="465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গাছটি ভালো করে লক্ষ কর 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3000" y="6096000"/>
            <a:ext cx="1524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bn-BD" sz="2400" b="1" dirty="0">
                <a:latin typeface="NikoshBAN" pitchFamily="2" charset="0"/>
                <a:cs typeface="NikoshBAN" pitchFamily="2" charset="0"/>
              </a:rPr>
              <a:t>ধান গাছ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6096000"/>
            <a:ext cx="13716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বিরুৎ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)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47706" y="3782491"/>
            <a:ext cx="1543094" cy="285377"/>
            <a:chOff x="194852" y="533400"/>
            <a:chExt cx="1543094" cy="285377"/>
          </a:xfrm>
        </p:grpSpPr>
        <p:sp>
          <p:nvSpPr>
            <p:cNvPr id="3" name="Rounded Rectangle 2"/>
            <p:cNvSpPr/>
            <p:nvPr/>
          </p:nvSpPr>
          <p:spPr>
            <a:xfrm>
              <a:off x="194852" y="533400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203210" y="541758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উদ্ভিদের নাম</a:t>
              </a:r>
              <a:endParaRPr lang="en-US" sz="14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47706" y="4140068"/>
            <a:ext cx="1543094" cy="285377"/>
            <a:chOff x="194852" y="1145934"/>
            <a:chExt cx="1543094" cy="285377"/>
          </a:xfrm>
        </p:grpSpPr>
        <p:sp>
          <p:nvSpPr>
            <p:cNvPr id="6" name="Rounded Rectangle 5"/>
            <p:cNvSpPr/>
            <p:nvPr/>
          </p:nvSpPr>
          <p:spPr>
            <a:xfrm>
              <a:off x="194852" y="1145934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Rounded Rectangle 6"/>
            <p:cNvSpPr/>
            <p:nvPr/>
          </p:nvSpPr>
          <p:spPr>
            <a:xfrm>
              <a:off x="203210" y="1154292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কাঁঠাল গাছ </a:t>
              </a:r>
              <a:r>
                <a:rPr lang="bn-BD" sz="1400" b="1" kern="1200" baseline="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b="1" kern="1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47706" y="4469351"/>
            <a:ext cx="1543094" cy="285377"/>
            <a:chOff x="194852" y="1475217"/>
            <a:chExt cx="1543094" cy="285377"/>
          </a:xfrm>
        </p:grpSpPr>
        <p:sp>
          <p:nvSpPr>
            <p:cNvPr id="9" name="Rounded Rectangle 8"/>
            <p:cNvSpPr/>
            <p:nvPr/>
          </p:nvSpPr>
          <p:spPr>
            <a:xfrm>
              <a:off x="194852" y="1475217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0" name="Rounded Rectangle 8"/>
            <p:cNvSpPr/>
            <p:nvPr/>
          </p:nvSpPr>
          <p:spPr>
            <a:xfrm>
              <a:off x="203210" y="1483575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জবা </a:t>
              </a:r>
              <a:r>
                <a:rPr lang="bn-BD" sz="1400" b="1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গাছ</a:t>
              </a:r>
              <a:endParaRPr lang="bn-BD" sz="1400" b="1" kern="1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47706" y="4798633"/>
            <a:ext cx="1543094" cy="285377"/>
            <a:chOff x="194852" y="1804499"/>
            <a:chExt cx="1543094" cy="285377"/>
          </a:xfrm>
        </p:grpSpPr>
        <p:sp>
          <p:nvSpPr>
            <p:cNvPr id="12" name="Rounded Rectangle 11"/>
            <p:cNvSpPr/>
            <p:nvPr/>
          </p:nvSpPr>
          <p:spPr>
            <a:xfrm>
              <a:off x="194852" y="1804499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Rounded Rectangle 10"/>
            <p:cNvSpPr/>
            <p:nvPr/>
          </p:nvSpPr>
          <p:spPr>
            <a:xfrm>
              <a:off x="203210" y="1812857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আম </a:t>
              </a:r>
              <a:r>
                <a:rPr lang="bn-BD" sz="1400" b="1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গাছ</a:t>
              </a:r>
              <a:endParaRPr lang="en-US" sz="1400" b="1" kern="1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47706" y="5127915"/>
            <a:ext cx="1543094" cy="285377"/>
            <a:chOff x="194852" y="2133781"/>
            <a:chExt cx="1543094" cy="285377"/>
          </a:xfrm>
        </p:grpSpPr>
        <p:sp>
          <p:nvSpPr>
            <p:cNvPr id="15" name="Rounded Rectangle 14"/>
            <p:cNvSpPr/>
            <p:nvPr/>
          </p:nvSpPr>
          <p:spPr>
            <a:xfrm>
              <a:off x="194852" y="2133781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ounded Rectangle 12"/>
            <p:cNvSpPr/>
            <p:nvPr/>
          </p:nvSpPr>
          <p:spPr>
            <a:xfrm>
              <a:off x="203210" y="2142139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লাউ</a:t>
              </a:r>
              <a:r>
                <a:rPr lang="bn-BD" sz="1400" b="1" kern="12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1400" b="1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গাছ</a:t>
              </a:r>
              <a:r>
                <a:rPr lang="bn-BD" sz="1400" b="1" kern="1200" baseline="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b="1" kern="1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47706" y="5457197"/>
            <a:ext cx="1543094" cy="285377"/>
            <a:chOff x="194852" y="2463063"/>
            <a:chExt cx="1543094" cy="285377"/>
          </a:xfrm>
        </p:grpSpPr>
        <p:sp>
          <p:nvSpPr>
            <p:cNvPr id="18" name="Rounded Rectangle 17"/>
            <p:cNvSpPr/>
            <p:nvPr/>
          </p:nvSpPr>
          <p:spPr>
            <a:xfrm>
              <a:off x="194852" y="2463063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Rounded Rectangle 14"/>
            <p:cNvSpPr/>
            <p:nvPr/>
          </p:nvSpPr>
          <p:spPr>
            <a:xfrm>
              <a:off x="203210" y="2471421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গোলাপ গাছ </a:t>
              </a:r>
              <a:r>
                <a:rPr lang="bn-BD" sz="1400" b="1" kern="1200" baseline="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b="1" kern="1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47706" y="5786480"/>
            <a:ext cx="1543094" cy="285377"/>
            <a:chOff x="194852" y="2792346"/>
            <a:chExt cx="1543094" cy="285377"/>
          </a:xfrm>
        </p:grpSpPr>
        <p:sp>
          <p:nvSpPr>
            <p:cNvPr id="21" name="Rounded Rectangle 20"/>
            <p:cNvSpPr/>
            <p:nvPr/>
          </p:nvSpPr>
          <p:spPr>
            <a:xfrm>
              <a:off x="194852" y="2792346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2" name="Rounded Rectangle 16"/>
            <p:cNvSpPr/>
            <p:nvPr/>
          </p:nvSpPr>
          <p:spPr>
            <a:xfrm>
              <a:off x="203210" y="2800704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ধান </a:t>
              </a:r>
              <a:r>
                <a:rPr lang="bn-BD" sz="1400" b="1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গাছ</a:t>
              </a:r>
              <a:r>
                <a:rPr lang="bn-BD" sz="1400" b="1" kern="1200" baseline="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b="1" kern="1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52706" y="3778704"/>
            <a:ext cx="1543094" cy="285377"/>
            <a:chOff x="2268385" y="534721"/>
            <a:chExt cx="1543094" cy="285377"/>
          </a:xfrm>
        </p:grpSpPr>
        <p:sp>
          <p:nvSpPr>
            <p:cNvPr id="30" name="Rounded Rectangle 29"/>
            <p:cNvSpPr/>
            <p:nvPr/>
          </p:nvSpPr>
          <p:spPr>
            <a:xfrm>
              <a:off x="2268385" y="534721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2276743" y="543079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>
                  <a:latin typeface="NikoshBAN" pitchFamily="2" charset="0"/>
                  <a:cs typeface="NikoshBAN" pitchFamily="2" charset="0"/>
                </a:rPr>
                <a:t>আকার</a:t>
              </a:r>
              <a:r>
                <a:rPr lang="bn-BD" sz="1400" b="1" kern="1200" baseline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52706" y="4143857"/>
            <a:ext cx="1543094" cy="285377"/>
            <a:chOff x="2268385" y="1154831"/>
            <a:chExt cx="1543094" cy="285377"/>
          </a:xfrm>
          <a:solidFill>
            <a:srgbClr val="FFD9EC"/>
          </a:solidFill>
          <a:effectLst/>
        </p:grpSpPr>
        <p:sp>
          <p:nvSpPr>
            <p:cNvPr id="33" name="Rounded Rectangle 32"/>
            <p:cNvSpPr/>
            <p:nvPr/>
          </p:nvSpPr>
          <p:spPr>
            <a:xfrm>
              <a:off x="2268385" y="1154831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34" name="Rounded Rectangle 6"/>
            <p:cNvSpPr/>
            <p:nvPr/>
          </p:nvSpPr>
          <p:spPr>
            <a:xfrm>
              <a:off x="2276743" y="1163189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বড় 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952706" y="4473139"/>
            <a:ext cx="1543094" cy="285377"/>
            <a:chOff x="2268385" y="1484113"/>
            <a:chExt cx="1543094" cy="285377"/>
          </a:xfrm>
          <a:solidFill>
            <a:srgbClr val="FFD9EC"/>
          </a:solidFill>
          <a:effectLst/>
        </p:grpSpPr>
        <p:sp>
          <p:nvSpPr>
            <p:cNvPr id="36" name="Rounded Rectangle 35"/>
            <p:cNvSpPr/>
            <p:nvPr/>
          </p:nvSpPr>
          <p:spPr>
            <a:xfrm>
              <a:off x="2268385" y="1484113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37" name="Rounded Rectangle 8"/>
            <p:cNvSpPr/>
            <p:nvPr/>
          </p:nvSpPr>
          <p:spPr>
            <a:xfrm>
              <a:off x="2276743" y="1492471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ছোট 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952706" y="4802421"/>
            <a:ext cx="1543094" cy="285377"/>
            <a:chOff x="2268385" y="1813395"/>
            <a:chExt cx="1543094" cy="285377"/>
          </a:xfrm>
          <a:solidFill>
            <a:srgbClr val="FFD9EC"/>
          </a:solidFill>
          <a:effectLst/>
        </p:grpSpPr>
        <p:sp>
          <p:nvSpPr>
            <p:cNvPr id="39" name="Rounded Rectangle 38"/>
            <p:cNvSpPr/>
            <p:nvPr/>
          </p:nvSpPr>
          <p:spPr>
            <a:xfrm>
              <a:off x="2268385" y="1813395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0" name="Rounded Rectangle 10"/>
            <p:cNvSpPr/>
            <p:nvPr/>
          </p:nvSpPr>
          <p:spPr>
            <a:xfrm>
              <a:off x="2276743" y="1821753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বড়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952706" y="5131703"/>
            <a:ext cx="1543094" cy="285377"/>
            <a:chOff x="2268385" y="2142677"/>
            <a:chExt cx="1543094" cy="285377"/>
          </a:xfrm>
          <a:solidFill>
            <a:srgbClr val="FFD9EC"/>
          </a:solidFill>
          <a:effectLst/>
        </p:grpSpPr>
        <p:sp>
          <p:nvSpPr>
            <p:cNvPr id="42" name="Rounded Rectangle 41"/>
            <p:cNvSpPr/>
            <p:nvPr/>
          </p:nvSpPr>
          <p:spPr>
            <a:xfrm>
              <a:off x="2268385" y="2142677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3" name="Rounded Rectangle 12"/>
            <p:cNvSpPr/>
            <p:nvPr/>
          </p:nvSpPr>
          <p:spPr>
            <a:xfrm>
              <a:off x="2276743" y="2151035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ছোট 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952706" y="5460986"/>
            <a:ext cx="1543094" cy="285377"/>
            <a:chOff x="2268385" y="2471960"/>
            <a:chExt cx="1543094" cy="285377"/>
          </a:xfrm>
          <a:solidFill>
            <a:srgbClr val="FFD9EC"/>
          </a:solidFill>
          <a:effectLst/>
        </p:grpSpPr>
        <p:sp>
          <p:nvSpPr>
            <p:cNvPr id="45" name="Rounded Rectangle 44"/>
            <p:cNvSpPr/>
            <p:nvPr/>
          </p:nvSpPr>
          <p:spPr>
            <a:xfrm>
              <a:off x="2268385" y="2471960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6" name="Rounded Rectangle 14"/>
            <p:cNvSpPr/>
            <p:nvPr/>
          </p:nvSpPr>
          <p:spPr>
            <a:xfrm>
              <a:off x="2276743" y="2480318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ছোট 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952706" y="5790268"/>
            <a:ext cx="1543094" cy="285377"/>
            <a:chOff x="2268385" y="2801242"/>
            <a:chExt cx="1543094" cy="285377"/>
          </a:xfrm>
          <a:solidFill>
            <a:srgbClr val="FFD9EC"/>
          </a:solidFill>
          <a:effectLst/>
        </p:grpSpPr>
        <p:sp>
          <p:nvSpPr>
            <p:cNvPr id="48" name="Rounded Rectangle 47"/>
            <p:cNvSpPr/>
            <p:nvPr/>
          </p:nvSpPr>
          <p:spPr>
            <a:xfrm>
              <a:off x="2268385" y="2801242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49" name="Rounded Rectangle 16"/>
            <p:cNvSpPr/>
            <p:nvPr/>
          </p:nvSpPr>
          <p:spPr>
            <a:xfrm>
              <a:off x="2276743" y="2809600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ছোট 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38612" y="3778044"/>
            <a:ext cx="1543094" cy="285377"/>
            <a:chOff x="4341919" y="533402"/>
            <a:chExt cx="1543094" cy="285377"/>
          </a:xfrm>
        </p:grpSpPr>
        <p:sp>
          <p:nvSpPr>
            <p:cNvPr id="57" name="Rounded Rectangle 56"/>
            <p:cNvSpPr/>
            <p:nvPr/>
          </p:nvSpPr>
          <p:spPr>
            <a:xfrm>
              <a:off x="4341919" y="533402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58" name="Rounded Rectangle 4"/>
            <p:cNvSpPr/>
            <p:nvPr/>
          </p:nvSpPr>
          <p:spPr>
            <a:xfrm>
              <a:off x="4350277" y="541760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latin typeface="NikoshBAN" pitchFamily="2" charset="0"/>
                  <a:cs typeface="NikoshBAN" pitchFamily="2" charset="0"/>
                </a:rPr>
                <a:t>কান্ড</a:t>
              </a:r>
              <a:r>
                <a:rPr lang="bn-BD" sz="1400" b="1" kern="1200" baseline="0" dirty="0">
                  <a:latin typeface="NikoshBAN" pitchFamily="2" charset="0"/>
                  <a:cs typeface="NikoshBAN" pitchFamily="2" charset="0"/>
                </a:rPr>
                <a:t> শক্ত না নরম </a:t>
              </a:r>
              <a:endParaRPr lang="en-US" sz="1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838612" y="4144516"/>
            <a:ext cx="1543094" cy="285377"/>
            <a:chOff x="4341919" y="1154831"/>
            <a:chExt cx="1543094" cy="285377"/>
          </a:xfrm>
          <a:solidFill>
            <a:srgbClr val="FFD9EC"/>
          </a:solidFill>
          <a:effectLst/>
        </p:grpSpPr>
        <p:sp>
          <p:nvSpPr>
            <p:cNvPr id="60" name="Rounded Rectangle 59"/>
            <p:cNvSpPr/>
            <p:nvPr/>
          </p:nvSpPr>
          <p:spPr>
            <a:xfrm>
              <a:off x="4341919" y="1154831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61" name="Rounded Rectangle 6"/>
            <p:cNvSpPr/>
            <p:nvPr/>
          </p:nvSpPr>
          <p:spPr>
            <a:xfrm>
              <a:off x="4350277" y="1163189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শক্ত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4838612" y="4473798"/>
            <a:ext cx="1543094" cy="285377"/>
            <a:chOff x="4341919" y="1484113"/>
            <a:chExt cx="1543094" cy="285377"/>
          </a:xfrm>
          <a:solidFill>
            <a:srgbClr val="FFD9EC"/>
          </a:solidFill>
          <a:effectLst/>
        </p:grpSpPr>
        <p:sp>
          <p:nvSpPr>
            <p:cNvPr id="63" name="Rounded Rectangle 62"/>
            <p:cNvSpPr/>
            <p:nvPr/>
          </p:nvSpPr>
          <p:spPr>
            <a:xfrm>
              <a:off x="4341919" y="1484113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64" name="Rounded Rectangle 8"/>
            <p:cNvSpPr/>
            <p:nvPr/>
          </p:nvSpPr>
          <p:spPr>
            <a:xfrm>
              <a:off x="4350277" y="1492471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শক্ত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838612" y="4803080"/>
            <a:ext cx="1543094" cy="285377"/>
            <a:chOff x="4341919" y="1813395"/>
            <a:chExt cx="1543094" cy="285377"/>
          </a:xfrm>
          <a:solidFill>
            <a:srgbClr val="FFD9EC"/>
          </a:solidFill>
          <a:effectLst/>
        </p:grpSpPr>
        <p:sp>
          <p:nvSpPr>
            <p:cNvPr id="66" name="Rounded Rectangle 65"/>
            <p:cNvSpPr/>
            <p:nvPr/>
          </p:nvSpPr>
          <p:spPr>
            <a:xfrm>
              <a:off x="4341919" y="1813395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67" name="Rounded Rectangle 10"/>
            <p:cNvSpPr/>
            <p:nvPr/>
          </p:nvSpPr>
          <p:spPr>
            <a:xfrm>
              <a:off x="4350277" y="1821753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শক্ত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838612" y="5154091"/>
            <a:ext cx="1543094" cy="285377"/>
            <a:chOff x="4341919" y="2142677"/>
            <a:chExt cx="1543094" cy="285377"/>
          </a:xfrm>
          <a:solidFill>
            <a:srgbClr val="FFD9EC"/>
          </a:solidFill>
          <a:effectLst/>
        </p:grpSpPr>
        <p:sp>
          <p:nvSpPr>
            <p:cNvPr id="69" name="Rounded Rectangle 68"/>
            <p:cNvSpPr/>
            <p:nvPr/>
          </p:nvSpPr>
          <p:spPr>
            <a:xfrm>
              <a:off x="4341919" y="2142677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0" name="Rounded Rectangle 12"/>
            <p:cNvSpPr/>
            <p:nvPr/>
          </p:nvSpPr>
          <p:spPr>
            <a:xfrm>
              <a:off x="4350277" y="2151035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নরম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838612" y="5461645"/>
            <a:ext cx="1543094" cy="285377"/>
            <a:chOff x="4341919" y="2471960"/>
            <a:chExt cx="1543094" cy="285377"/>
          </a:xfrm>
          <a:solidFill>
            <a:srgbClr val="FFD9EC"/>
          </a:solidFill>
          <a:effectLst/>
        </p:grpSpPr>
        <p:sp>
          <p:nvSpPr>
            <p:cNvPr id="72" name="Rounded Rectangle 71"/>
            <p:cNvSpPr/>
            <p:nvPr/>
          </p:nvSpPr>
          <p:spPr>
            <a:xfrm>
              <a:off x="4341919" y="2471960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3" name="Rounded Rectangle 14"/>
            <p:cNvSpPr/>
            <p:nvPr/>
          </p:nvSpPr>
          <p:spPr>
            <a:xfrm>
              <a:off x="4350277" y="2480318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শক্ত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838612" y="5790927"/>
            <a:ext cx="1543094" cy="285377"/>
            <a:chOff x="4341919" y="2801242"/>
            <a:chExt cx="1543094" cy="285377"/>
          </a:xfrm>
          <a:solidFill>
            <a:srgbClr val="FFD9EC"/>
          </a:solidFill>
          <a:effectLst/>
        </p:grpSpPr>
        <p:sp>
          <p:nvSpPr>
            <p:cNvPr id="75" name="Rounded Rectangle 74"/>
            <p:cNvSpPr/>
            <p:nvPr/>
          </p:nvSpPr>
          <p:spPr>
            <a:xfrm>
              <a:off x="4341919" y="2801242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6" name="Rounded Rectangle 16"/>
            <p:cNvSpPr/>
            <p:nvPr/>
          </p:nvSpPr>
          <p:spPr>
            <a:xfrm>
              <a:off x="4350277" y="2809600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নরম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6762706" y="3733800"/>
            <a:ext cx="1847894" cy="336756"/>
            <a:chOff x="6415452" y="533402"/>
            <a:chExt cx="1543094" cy="285377"/>
          </a:xfrm>
        </p:grpSpPr>
        <p:sp>
          <p:nvSpPr>
            <p:cNvPr id="84" name="Rounded Rectangle 83"/>
            <p:cNvSpPr/>
            <p:nvPr/>
          </p:nvSpPr>
          <p:spPr>
            <a:xfrm>
              <a:off x="6415452" y="533402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85" name="Rounded Rectangle 4"/>
            <p:cNvSpPr/>
            <p:nvPr/>
          </p:nvSpPr>
          <p:spPr>
            <a:xfrm>
              <a:off x="6423810" y="541760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200" b="1" dirty="0">
                  <a:latin typeface="NikoshBAN" pitchFamily="2" charset="0"/>
                  <a:cs typeface="NikoshBAN" pitchFamily="2" charset="0"/>
                </a:rPr>
                <a:t>শেকড় মাটির বেশি গভীরে যায়  কিনা </a:t>
              </a:r>
              <a:endParaRPr lang="en-US" sz="12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915106" y="4144517"/>
            <a:ext cx="1695494" cy="275084"/>
            <a:chOff x="6415452" y="1154831"/>
            <a:chExt cx="1543094" cy="285377"/>
          </a:xfrm>
          <a:solidFill>
            <a:srgbClr val="FFD9EC"/>
          </a:solidFill>
          <a:effectLst/>
        </p:grpSpPr>
        <p:sp>
          <p:nvSpPr>
            <p:cNvPr id="87" name="Rounded Rectangle 86"/>
            <p:cNvSpPr/>
            <p:nvPr/>
          </p:nvSpPr>
          <p:spPr>
            <a:xfrm>
              <a:off x="6415452" y="1154831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88" name="Rounded Rectangle 6"/>
            <p:cNvSpPr/>
            <p:nvPr/>
          </p:nvSpPr>
          <p:spPr>
            <a:xfrm>
              <a:off x="6423810" y="1163189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200" b="1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শেকড় মাটির বেশি গভীরে যায় 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1" name="Rounded Rectangle 8"/>
          <p:cNvSpPr/>
          <p:nvPr/>
        </p:nvSpPr>
        <p:spPr>
          <a:xfrm>
            <a:off x="6924289" y="4443350"/>
            <a:ext cx="1677127" cy="307659"/>
          </a:xfrm>
          <a:prstGeom prst="rect">
            <a:avLst/>
          </a:prstGeom>
          <a:solidFill>
            <a:srgbClr val="FFD9EC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35560" tIns="26670" rIns="35560" bIns="26670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2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শেকড় মাটির বেশি গভীরে যায়  না </a:t>
            </a:r>
            <a:r>
              <a:rPr lang="bn-BD" sz="12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b="1" kern="12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6915106" y="4779330"/>
            <a:ext cx="1695494" cy="302320"/>
            <a:chOff x="6415452" y="1813395"/>
            <a:chExt cx="1543094" cy="285377"/>
          </a:xfrm>
          <a:solidFill>
            <a:srgbClr val="FFD9EC"/>
          </a:solidFill>
          <a:effectLst/>
        </p:grpSpPr>
        <p:sp>
          <p:nvSpPr>
            <p:cNvPr id="93" name="Rounded Rectangle 92"/>
            <p:cNvSpPr/>
            <p:nvPr/>
          </p:nvSpPr>
          <p:spPr>
            <a:xfrm>
              <a:off x="6415452" y="1813395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94" name="Rounded Rectangle 10"/>
            <p:cNvSpPr/>
            <p:nvPr/>
          </p:nvSpPr>
          <p:spPr>
            <a:xfrm>
              <a:off x="6423810" y="1821753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200" b="1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শেকড় মাটির বেশি গভীরে যায় </a:t>
              </a:r>
              <a:endParaRPr lang="en-US" sz="12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915106" y="5120487"/>
            <a:ext cx="1695494" cy="305073"/>
            <a:chOff x="6415452" y="2142677"/>
            <a:chExt cx="1543094" cy="285377"/>
          </a:xfrm>
          <a:solidFill>
            <a:srgbClr val="FFD9EC"/>
          </a:solidFill>
          <a:effectLst/>
        </p:grpSpPr>
        <p:sp>
          <p:nvSpPr>
            <p:cNvPr id="96" name="Rounded Rectangle 95"/>
            <p:cNvSpPr/>
            <p:nvPr/>
          </p:nvSpPr>
          <p:spPr>
            <a:xfrm>
              <a:off x="6415452" y="2142677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97" name="Rounded Rectangle 12"/>
            <p:cNvSpPr/>
            <p:nvPr/>
          </p:nvSpPr>
          <p:spPr>
            <a:xfrm>
              <a:off x="6423810" y="2151035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200" b="1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শেকড় মাটির  গভীরে যায় না </a:t>
              </a:r>
              <a:endParaRPr lang="en-US" sz="1200" b="1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915106" y="5461645"/>
            <a:ext cx="1695494" cy="305073"/>
            <a:chOff x="6415452" y="2471960"/>
            <a:chExt cx="1543094" cy="285377"/>
          </a:xfrm>
          <a:solidFill>
            <a:srgbClr val="FFD9EC"/>
          </a:solidFill>
          <a:effectLst/>
        </p:grpSpPr>
        <p:sp>
          <p:nvSpPr>
            <p:cNvPr id="99" name="Rounded Rectangle 98"/>
            <p:cNvSpPr/>
            <p:nvPr/>
          </p:nvSpPr>
          <p:spPr>
            <a:xfrm>
              <a:off x="6415452" y="2471960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00" name="Rounded Rectangle 14"/>
            <p:cNvSpPr/>
            <p:nvPr/>
          </p:nvSpPr>
          <p:spPr>
            <a:xfrm>
              <a:off x="6423810" y="2480318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200" b="1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শেকড় মাটির বেশি গভীরে যায় না </a:t>
              </a:r>
              <a:endParaRPr lang="en-US" sz="12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915106" y="5790927"/>
            <a:ext cx="1695494" cy="305073"/>
            <a:chOff x="6415452" y="2801242"/>
            <a:chExt cx="1543094" cy="285377"/>
          </a:xfrm>
          <a:solidFill>
            <a:srgbClr val="FFD9EC"/>
          </a:solidFill>
          <a:effectLst/>
        </p:grpSpPr>
        <p:sp>
          <p:nvSpPr>
            <p:cNvPr id="102" name="Rounded Rectangle 101"/>
            <p:cNvSpPr/>
            <p:nvPr/>
          </p:nvSpPr>
          <p:spPr>
            <a:xfrm>
              <a:off x="6415452" y="2801242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03" name="Rounded Rectangle 16"/>
            <p:cNvSpPr/>
            <p:nvPr/>
          </p:nvSpPr>
          <p:spPr>
            <a:xfrm>
              <a:off x="6423810" y="2809600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200" b="1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শেকড় মাটির  গভীরে যায় না</a:t>
              </a:r>
              <a:r>
                <a:rPr lang="bn-BD" sz="1200" b="1" kern="1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2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10496" y="914400"/>
            <a:ext cx="8305800" cy="2667000"/>
            <a:chOff x="410496" y="914400"/>
            <a:chExt cx="8305800" cy="2667000"/>
          </a:xfrm>
        </p:grpSpPr>
        <p:sp>
          <p:nvSpPr>
            <p:cNvPr id="111" name="Rectangle 110"/>
            <p:cNvSpPr/>
            <p:nvPr/>
          </p:nvSpPr>
          <p:spPr>
            <a:xfrm>
              <a:off x="410496" y="914400"/>
              <a:ext cx="8305800" cy="1219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976360" y="1780401"/>
              <a:ext cx="1428044" cy="276999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1200" b="1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জবা গাছ</a:t>
              </a:r>
              <a:endParaRPr lang="en-US" sz="12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3810000" y="1780400"/>
              <a:ext cx="1428044" cy="276999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1200" b="1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আম গাছ </a:t>
              </a:r>
              <a:endParaRPr lang="en-US" sz="12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735096" y="1780400"/>
              <a:ext cx="1676400" cy="276999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1200" b="1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লাউ গাছ </a:t>
              </a:r>
              <a:endParaRPr lang="en-US" sz="12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6" name="Picture 115" descr="Picture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8200" y="1066802"/>
              <a:ext cx="1676400" cy="6096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17" name="Picture 116" descr="Picture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7600" y="1066800"/>
              <a:ext cx="1752600" cy="6096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sp>
          <p:nvSpPr>
            <p:cNvPr id="120" name="Rectangle 119"/>
            <p:cNvSpPr/>
            <p:nvPr/>
          </p:nvSpPr>
          <p:spPr>
            <a:xfrm>
              <a:off x="410496" y="2209800"/>
              <a:ext cx="8305800" cy="1371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56604" y="3200400"/>
              <a:ext cx="1447800" cy="276999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1200" b="1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ধান গাছ</a:t>
              </a:r>
              <a:endParaRPr lang="en-US" sz="8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845625" y="3200400"/>
              <a:ext cx="1447800" cy="276999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1200" b="1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গোলাপ গাছ </a:t>
              </a:r>
              <a:endParaRPr lang="en-US" sz="12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6687979" y="3200401"/>
              <a:ext cx="1705896" cy="276999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1200" b="1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কাঁঠাল গাছ </a:t>
              </a:r>
              <a:endParaRPr lang="en-US" sz="12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6" name="Picture 125" descr="9398506-rice-plant-in-rice-field-Stock-Photo-paddy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7108" y="2362200"/>
              <a:ext cx="1524000" cy="779021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29" name="Picture 128" descr="red_rose_bush_planted_in_dirt.png~c200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0" y="2364675"/>
              <a:ext cx="1524000" cy="75952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  <p:pic>
          <p:nvPicPr>
            <p:cNvPr id="130" name="Picture 129" descr="8065780382a8c5b5597cafe607aef636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1800" y="2383155"/>
              <a:ext cx="1524000" cy="741045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</p:pic>
      </p:grpSp>
      <p:pic>
        <p:nvPicPr>
          <p:cNvPr id="105" name="Picture 104" descr="cactas_1226078368_1-2_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3116" y="1066800"/>
            <a:ext cx="1765084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79105090"/>
              </p:ext>
            </p:extLst>
          </p:nvPr>
        </p:nvGraphicFramePr>
        <p:xfrm>
          <a:off x="228600" y="1143000"/>
          <a:ext cx="8686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CE21EB-BB64-4934-BB6F-7DAF21215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>
                                            <p:graphicEl>
                                              <a:dgm id="{C5CE21EB-BB64-4934-BB6F-7DAF21215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453538-92C3-425E-8FAA-B7B6BBA43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2">
                                            <p:graphicEl>
                                              <a:dgm id="{51453538-92C3-425E-8FAA-B7B6BBA43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367821-2DDE-464F-8B56-C0ED69D55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2">
                                            <p:graphicEl>
                                              <a:dgm id="{B5367821-2DDE-464F-8B56-C0ED69D55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D7524-3AC1-41C9-BC21-3D6EAA34D2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0" dur="2000"/>
                                        <p:tgtEl>
                                          <p:spTgt spid="2">
                                            <p:graphicEl>
                                              <a:dgm id="{68DD7524-3AC1-41C9-BC21-3D6EAA34D2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046BC0-0469-47B6-8103-7B92902953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2000"/>
                                        <p:tgtEl>
                                          <p:spTgt spid="2">
                                            <p:graphicEl>
                                              <a:dgm id="{E9046BC0-0469-47B6-8103-7B92902953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7CC18A-94B2-449B-B1CA-983671A2D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8" dur="2000"/>
                                        <p:tgtEl>
                                          <p:spTgt spid="2">
                                            <p:graphicEl>
                                              <a:dgm id="{997CC18A-94B2-449B-B1CA-983671A2D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49A34-74C7-4D16-9191-687911CBB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1" dur="2000"/>
                                        <p:tgtEl>
                                          <p:spTgt spid="2">
                                            <p:graphicEl>
                                              <a:dgm id="{5A149A34-74C7-4D16-9191-687911CBBF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traight Connector 10"/>
          <p:cNvSpPr/>
          <p:nvPr/>
        </p:nvSpPr>
        <p:spPr>
          <a:xfrm>
            <a:off x="6114932" y="3785138"/>
            <a:ext cx="63511" cy="851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9" name="Oval 18"/>
          <p:cNvSpPr/>
          <p:nvPr/>
        </p:nvSpPr>
        <p:spPr>
          <a:xfrm>
            <a:off x="5791200" y="2005910"/>
            <a:ext cx="2431840" cy="172789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7"/>
          <p:cNvGrpSpPr/>
          <p:nvPr/>
        </p:nvGrpSpPr>
        <p:grpSpPr>
          <a:xfrm>
            <a:off x="3505200" y="4679856"/>
            <a:ext cx="2230920" cy="1720944"/>
            <a:chOff x="3201481" y="4306315"/>
            <a:chExt cx="2212121" cy="2381965"/>
          </a:xfrm>
          <a:blipFill>
            <a:blip r:embed="rId3"/>
            <a:stretch>
              <a:fillRect/>
            </a:stretch>
          </a:blipFill>
        </p:grpSpPr>
        <p:sp>
          <p:nvSpPr>
            <p:cNvPr id="15" name="Oval 14"/>
            <p:cNvSpPr/>
            <p:nvPr/>
          </p:nvSpPr>
          <p:spPr>
            <a:xfrm>
              <a:off x="3201481" y="4306315"/>
              <a:ext cx="2212121" cy="2381965"/>
            </a:xfrm>
            <a:prstGeom prst="ellipse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6"/>
            <p:cNvSpPr/>
            <p:nvPr/>
          </p:nvSpPr>
          <p:spPr>
            <a:xfrm>
              <a:off x="3580055" y="4688804"/>
              <a:ext cx="1564205" cy="1684305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00" kern="1200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1069494" y="1981200"/>
            <a:ext cx="2353818" cy="173682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TextBox 26"/>
          <p:cNvSpPr txBox="1"/>
          <p:nvPr/>
        </p:nvSpPr>
        <p:spPr>
          <a:xfrm>
            <a:off x="76200" y="1214735"/>
            <a:ext cx="3200400" cy="461665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গাছ গুলো ভালো করে লক্ষ কর </a:t>
            </a:r>
            <a:r>
              <a:rPr lang="en-US" sz="24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57600" y="3276600"/>
            <a:ext cx="144780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বৃক্ষ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traight Connector 10"/>
          <p:cNvSpPr/>
          <p:nvPr/>
        </p:nvSpPr>
        <p:spPr>
          <a:xfrm>
            <a:off x="6114932" y="3785138"/>
            <a:ext cx="63511" cy="851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9" name="Oval 18"/>
          <p:cNvSpPr/>
          <p:nvPr/>
        </p:nvSpPr>
        <p:spPr>
          <a:xfrm>
            <a:off x="5791200" y="2005910"/>
            <a:ext cx="2431840" cy="172789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762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7"/>
          <p:cNvGrpSpPr/>
          <p:nvPr/>
        </p:nvGrpSpPr>
        <p:grpSpPr>
          <a:xfrm>
            <a:off x="3505200" y="4679856"/>
            <a:ext cx="2230920" cy="1720944"/>
            <a:chOff x="3201481" y="4306315"/>
            <a:chExt cx="2212121" cy="2381965"/>
          </a:xfrm>
          <a:blipFill>
            <a:blip r:embed="rId3"/>
            <a:stretch>
              <a:fillRect/>
            </a:stretch>
          </a:blipFill>
        </p:grpSpPr>
        <p:sp>
          <p:nvSpPr>
            <p:cNvPr id="15" name="Oval 14"/>
            <p:cNvSpPr/>
            <p:nvPr/>
          </p:nvSpPr>
          <p:spPr>
            <a:xfrm>
              <a:off x="3201481" y="4306315"/>
              <a:ext cx="2212121" cy="2381965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6"/>
            <p:cNvSpPr/>
            <p:nvPr/>
          </p:nvSpPr>
          <p:spPr>
            <a:xfrm>
              <a:off x="3580055" y="4688804"/>
              <a:ext cx="1564205" cy="168430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00" kern="1200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1069494" y="1981200"/>
            <a:ext cx="2353818" cy="173682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762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/>
        </p:nvSpPr>
        <p:spPr>
          <a:xfrm>
            <a:off x="3645312" y="2895600"/>
            <a:ext cx="1917288" cy="143551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1214735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গাছ গুলো ভালো করে লক্ষ কর </a:t>
            </a:r>
            <a:r>
              <a:rPr lang="en-US" sz="24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5" name="Left Arrow 34"/>
          <p:cNvSpPr/>
          <p:nvPr/>
        </p:nvSpPr>
        <p:spPr>
          <a:xfrm rot="1219518">
            <a:off x="3351427" y="3200400"/>
            <a:ext cx="381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>
          <a:xfrm rot="9301231">
            <a:off x="5484670" y="3201084"/>
            <a:ext cx="381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 rot="16200000">
            <a:off x="4457700" y="4457700"/>
            <a:ext cx="3048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114800" y="3276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গুল্ম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35" grpId="0" animBg="1"/>
      <p:bldP spid="36" grpId="0" animBg="1"/>
      <p:bldP spid="37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traight Connector 10"/>
          <p:cNvSpPr/>
          <p:nvPr/>
        </p:nvSpPr>
        <p:spPr>
          <a:xfrm>
            <a:off x="6114932" y="3785138"/>
            <a:ext cx="63511" cy="851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9" name="Oval 18"/>
          <p:cNvSpPr/>
          <p:nvPr/>
        </p:nvSpPr>
        <p:spPr>
          <a:xfrm>
            <a:off x="5791200" y="2005910"/>
            <a:ext cx="2431840" cy="1727890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  <a:ln w="762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6" name="Group 7"/>
          <p:cNvGrpSpPr/>
          <p:nvPr/>
        </p:nvGrpSpPr>
        <p:grpSpPr>
          <a:xfrm>
            <a:off x="3505200" y="4679856"/>
            <a:ext cx="2230920" cy="1720944"/>
            <a:chOff x="3201481" y="4306315"/>
            <a:chExt cx="2212121" cy="2381965"/>
          </a:xfrm>
          <a:blipFill>
            <a:blip r:embed="rId3"/>
            <a:stretch>
              <a:fillRect/>
            </a:stretch>
          </a:blipFill>
        </p:grpSpPr>
        <p:sp>
          <p:nvSpPr>
            <p:cNvPr id="15" name="Oval 14"/>
            <p:cNvSpPr/>
            <p:nvPr/>
          </p:nvSpPr>
          <p:spPr>
            <a:xfrm>
              <a:off x="3201481" y="4306315"/>
              <a:ext cx="2212121" cy="2381965"/>
            </a:xfrm>
            <a:prstGeom prst="ellipse">
              <a:avLst/>
            </a:prstGeom>
            <a:grpFill/>
            <a:ln w="762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6"/>
            <p:cNvSpPr/>
            <p:nvPr/>
          </p:nvSpPr>
          <p:spPr>
            <a:xfrm>
              <a:off x="3580055" y="4688804"/>
              <a:ext cx="1564205" cy="168430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00" kern="1200" dirty="0"/>
            </a:p>
          </p:txBody>
        </p:sp>
      </p:grpSp>
      <p:sp>
        <p:nvSpPr>
          <p:cNvPr id="11" name="Oval 10"/>
          <p:cNvSpPr/>
          <p:nvPr/>
        </p:nvSpPr>
        <p:spPr>
          <a:xfrm>
            <a:off x="1069494" y="1981200"/>
            <a:ext cx="2353818" cy="173682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 w="762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/>
          <p:cNvSpPr/>
          <p:nvPr/>
        </p:nvSpPr>
        <p:spPr>
          <a:xfrm>
            <a:off x="3645312" y="2895600"/>
            <a:ext cx="1917288" cy="143551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200" y="1214735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গাছ গুলো ভালো করে লক্ষ কর </a:t>
            </a:r>
            <a:r>
              <a:rPr lang="en-US" sz="24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5" name="Left Arrow 34"/>
          <p:cNvSpPr/>
          <p:nvPr/>
        </p:nvSpPr>
        <p:spPr>
          <a:xfrm rot="1219518">
            <a:off x="3351427" y="3200400"/>
            <a:ext cx="381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/>
          <p:cNvSpPr/>
          <p:nvPr/>
        </p:nvSpPr>
        <p:spPr>
          <a:xfrm rot="9301231">
            <a:off x="5484670" y="3201084"/>
            <a:ext cx="3810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 rot="16200000">
            <a:off x="4457700" y="4457700"/>
            <a:ext cx="3048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114800" y="32766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rPr>
              <a:t>বিরুৎ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7" grpId="0" animBg="1"/>
      <p:bldP spid="35" grpId="0" animBg="1"/>
      <p:bldP spid="36" grpId="0" animBg="1"/>
      <p:bldP spid="37" grpId="0" animBg="1"/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F61DAD-7068-4B26-94D2-018AD129D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1"/>
            <a:ext cx="86106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A1CAD3-DCF8-41E6-9744-8752CF6AB147}"/>
              </a:ext>
            </a:extLst>
          </p:cNvPr>
          <p:cNvSpPr txBox="1"/>
          <p:nvPr/>
        </p:nvSpPr>
        <p:spPr>
          <a:xfrm>
            <a:off x="1562100" y="457200"/>
            <a:ext cx="60198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শিক্ষার্থীদের নিরব পাঠ   </a:t>
            </a:r>
            <a:r>
              <a:rPr lang="bn-BD" sz="3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 নং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FAEF8D0-148F-4D31-AF79-A75928FA7AD8}"/>
              </a:ext>
            </a:extLst>
          </p:cNvPr>
          <p:cNvGrpSpPr/>
          <p:nvPr/>
        </p:nvGrpSpPr>
        <p:grpSpPr>
          <a:xfrm>
            <a:off x="125141" y="-609600"/>
            <a:ext cx="9045822" cy="6197112"/>
            <a:chOff x="174832" y="-41302"/>
            <a:chExt cx="9045822" cy="6197112"/>
          </a:xfrm>
        </p:grpSpPr>
        <p:sp>
          <p:nvSpPr>
            <p:cNvPr id="5" name="Down Ribbon 14">
              <a:extLst>
                <a:ext uri="{FF2B5EF4-FFF2-40B4-BE49-F238E27FC236}">
                  <a16:creationId xmlns:a16="http://schemas.microsoft.com/office/drawing/2014/main" id="{F8E9CFB7-9BAA-4FAD-8203-BDF65C464D81}"/>
                </a:ext>
              </a:extLst>
            </p:cNvPr>
            <p:cNvSpPr/>
            <p:nvPr/>
          </p:nvSpPr>
          <p:spPr>
            <a:xfrm>
              <a:off x="4400364" y="807605"/>
              <a:ext cx="4820290" cy="660466"/>
            </a:xfrm>
            <a:prstGeom prst="ribbon">
              <a:avLst/>
            </a:prstGeom>
            <a:solidFill>
              <a:srgbClr val="FFC000"/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পরিচিতি</a:t>
              </a:r>
              <a:r>
                <a:rPr lang="en-US" sz="4000" dirty="0"/>
                <a:t> 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AEC4989-5F1E-47F6-B978-4C39AC675B49}"/>
                </a:ext>
              </a:extLst>
            </p:cNvPr>
            <p:cNvGrpSpPr/>
            <p:nvPr/>
          </p:nvGrpSpPr>
          <p:grpSpPr>
            <a:xfrm>
              <a:off x="174832" y="-41302"/>
              <a:ext cx="8794336" cy="6197112"/>
              <a:chOff x="174832" y="-41302"/>
              <a:chExt cx="8794336" cy="6197112"/>
            </a:xfrm>
          </p:grpSpPr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568CDED7-6D11-46BC-BF78-1ADB11663648}"/>
                  </a:ext>
                </a:extLst>
              </p:cNvPr>
              <p:cNvSpPr txBox="1"/>
              <p:nvPr/>
            </p:nvSpPr>
            <p:spPr>
              <a:xfrm>
                <a:off x="194418" y="3478154"/>
                <a:ext cx="4064912" cy="267765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FF0000"/>
                </a:solidFill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মোঃ জালাল উদ্দিন</a:t>
                </a:r>
              </a:p>
              <a:p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খড়মপুর সরকারি প্রাথমিক বিদ্যালয়</a:t>
                </a:r>
              </a:p>
              <a:p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উপজেলাঃ গাংনী</a:t>
                </a:r>
              </a:p>
              <a:p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জেলাঃ মেহেরপুর </a:t>
                </a:r>
              </a:p>
              <a:p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মোবাইলঃ ০১৭১৪৯০৭৫২৫</a:t>
                </a:r>
              </a:p>
              <a:p>
                <a:r>
                  <a:rPr lang="bn-BD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ইমেইলঃ</a:t>
                </a:r>
                <a:r>
                  <a:rPr lang="en-US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zalalgps@gmail.com</a:t>
                </a:r>
                <a:r>
                  <a:rPr lang="bn-IN" sz="240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40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F2F411B-8E8B-4EB1-B50E-366E990E26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31395" y="1562656"/>
                <a:ext cx="55676" cy="421951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B6D1DB7-4EFB-4D70-A229-D599BB9743E6}"/>
                  </a:ext>
                </a:extLst>
              </p:cNvPr>
              <p:cNvSpPr txBox="1"/>
              <p:nvPr/>
            </p:nvSpPr>
            <p:spPr>
              <a:xfrm>
                <a:off x="2943796" y="5135"/>
                <a:ext cx="2779594" cy="707886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Down Ribbon 17">
                <a:extLst>
                  <a:ext uri="{FF2B5EF4-FFF2-40B4-BE49-F238E27FC236}">
                    <a16:creationId xmlns:a16="http://schemas.microsoft.com/office/drawing/2014/main" id="{1BBD4D28-7E9E-43AE-A31E-64781020F91C}"/>
                  </a:ext>
                </a:extLst>
              </p:cNvPr>
              <p:cNvSpPr/>
              <p:nvPr/>
            </p:nvSpPr>
            <p:spPr>
              <a:xfrm>
                <a:off x="174832" y="775686"/>
                <a:ext cx="4064914" cy="660466"/>
              </a:xfrm>
              <a:prstGeom prst="ribb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উপস্থাপনায়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/>
                  <a:t> 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11D1D28-5131-4D3B-BE86-D08AA00C9A37}"/>
                  </a:ext>
                </a:extLst>
              </p:cNvPr>
              <p:cNvSpPr txBox="1"/>
              <p:nvPr/>
            </p:nvSpPr>
            <p:spPr>
              <a:xfrm>
                <a:off x="4803736" y="4058844"/>
                <a:ext cx="4165432" cy="156966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শ্রেনীঃ তৃতীয়</a:t>
                </a:r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400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বিষয়ঃ বিজ্ঞান </a:t>
                </a:r>
                <a:endParaRPr lang="en-US" sz="24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400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পাঠ শিরোনামঃ </a:t>
                </a:r>
                <a:r>
                  <a:rPr lang="en-US" sz="2400" dirty="0" err="1">
                    <a:solidFill>
                      <a:schemeClr val="bg2">
                        <a:lumMod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জীব</a:t>
                </a:r>
                <a:r>
                  <a:rPr lang="en-US" sz="2400" dirty="0">
                    <a:solidFill>
                      <a:schemeClr val="bg2">
                        <a:lumMod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dirty="0" err="1">
                    <a:solidFill>
                      <a:schemeClr val="bg2">
                        <a:lumMod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জড়</a:t>
                </a:r>
                <a:r>
                  <a:rPr lang="en-US" sz="2400" dirty="0">
                    <a:solidFill>
                      <a:schemeClr val="bg2">
                        <a:lumMod val="2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4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BD" sz="2400" dirty="0">
                    <a:solidFill>
                      <a:schemeClr val="accent2">
                        <a:lumMod val="75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পাঠ্য অংশঃ </a:t>
                </a:r>
                <a:r>
                  <a:rPr lang="bn-BD" sz="2400" b="1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উদ্ভিদ</a:t>
                </a:r>
                <a:endParaRPr lang="bn-BD" sz="2400" dirty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50E1870-7175-4F5B-A92A-69775E89C2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765" y="1535159"/>
                <a:ext cx="1538615" cy="1875347"/>
              </a:xfrm>
              <a:prstGeom prst="roundRect">
                <a:avLst>
                  <a:gd name="adj" fmla="val 8594"/>
                </a:avLst>
              </a:prstGeom>
              <a:blipFill>
                <a:blip r:embed="rId3"/>
                <a:tile tx="0" ty="0" sx="100000" sy="100000" flip="none" algn="tl"/>
              </a:blipFill>
              <a:ln>
                <a:solidFill>
                  <a:srgbClr val="7030A0"/>
                </a:solidFill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C291B35-1A4F-400D-B873-88635BD0CE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23390" y="1562656"/>
                <a:ext cx="2174239" cy="2369684"/>
              </a:xfrm>
              <a:prstGeom prst="rect">
                <a:avLst/>
              </a:prstGeom>
              <a:noFill/>
            </p:spPr>
          </p:pic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B9BC071-FDBC-4018-BBE2-C4FB874F27C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9804" y="1688853"/>
                <a:ext cx="94233" cy="382779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2D8A5B8-DECE-47A2-AA52-582C757E98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66770" y="1535159"/>
                <a:ext cx="55676" cy="421951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74B3CEA-DE9A-4470-B7FF-84496E0EF74A}"/>
                  </a:ext>
                </a:extLst>
              </p:cNvPr>
              <p:cNvSpPr txBox="1"/>
              <p:nvPr/>
            </p:nvSpPr>
            <p:spPr>
              <a:xfrm>
                <a:off x="2963380" y="-41302"/>
                <a:ext cx="2779594" cy="707886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পরিচিতি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Down Ribbon 17">
                <a:extLst>
                  <a:ext uri="{FF2B5EF4-FFF2-40B4-BE49-F238E27FC236}">
                    <a16:creationId xmlns:a16="http://schemas.microsoft.com/office/drawing/2014/main" id="{EB8555FD-6FD2-4472-A740-8F208D0AFD52}"/>
                  </a:ext>
                </a:extLst>
              </p:cNvPr>
              <p:cNvSpPr/>
              <p:nvPr/>
            </p:nvSpPr>
            <p:spPr>
              <a:xfrm>
                <a:off x="194416" y="729249"/>
                <a:ext cx="4064914" cy="660466"/>
              </a:xfrm>
              <a:prstGeom prst="ribbon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err="1">
                    <a:latin typeface="NikoshBAN" pitchFamily="2" charset="0"/>
                    <a:cs typeface="NikoshBAN" pitchFamily="2" charset="0"/>
                  </a:rPr>
                  <a:t>উপস্থাপনায়</a:t>
                </a:r>
                <a:r>
                  <a:rPr lang="en-US" sz="40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/>
                  <a:t> 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5000">
        <p15:prstTrans prst="curtains"/>
      </p:transition>
    </mc:Choice>
    <mc:Fallback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content related picture\mori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938" y="1870579"/>
            <a:ext cx="3480062" cy="1771724"/>
          </a:xfrm>
          <a:prstGeom prst="round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43400" y="1894582"/>
            <a:ext cx="4572000" cy="107721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দল 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মরিচ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দল 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 </a:t>
            </a:r>
          </a:p>
        </p:txBody>
      </p:sp>
      <p:sp>
        <p:nvSpPr>
          <p:cNvPr id="4" name="Oval 3"/>
          <p:cNvSpPr/>
          <p:nvPr/>
        </p:nvSpPr>
        <p:spPr>
          <a:xfrm>
            <a:off x="2971800" y="522982"/>
            <a:ext cx="2743200" cy="914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5" name="Picture 2" descr="E:\content related picture\jo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640886"/>
            <a:ext cx="3606538" cy="1836114"/>
          </a:xfrm>
          <a:prstGeom prst="roundRect">
            <a:avLst/>
          </a:prstGeom>
          <a:noFill/>
        </p:spPr>
      </p:pic>
      <p:sp>
        <p:nvSpPr>
          <p:cNvPr id="6" name="Vertical Scroll 5"/>
          <p:cNvSpPr/>
          <p:nvPr/>
        </p:nvSpPr>
        <p:spPr>
          <a:xfrm>
            <a:off x="5257800" y="3886200"/>
            <a:ext cx="2895600" cy="2514600"/>
          </a:xfrm>
          <a:prstGeom prst="verticalScrol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☼</a:t>
            </a:r>
            <a:r>
              <a:rPr lang="en-US" sz="2800" b="1" spc="-150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15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মরিচ</a:t>
            </a:r>
            <a:r>
              <a:rPr lang="en-US" sz="2800" b="1" spc="-15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বিরু</a:t>
            </a:r>
            <a:r>
              <a:rPr lang="en-US" sz="2800" b="1" spc="-15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b="1" spc="-15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8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2800" b="1" spc="-150" dirty="0">
                <a:solidFill>
                  <a:srgbClr val="FF9966"/>
                </a:solidFill>
                <a:latin typeface="NikoshBAN" pitchFamily="2" charset="0"/>
                <a:cs typeface="NikoshBAN" pitchFamily="2" charset="0"/>
              </a:rPr>
              <a:t>ও</a:t>
            </a:r>
            <a:endParaRPr lang="en-US" sz="2400" b="1" spc="-150" dirty="0">
              <a:solidFill>
                <a:srgbClr val="FF996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☼ </a:t>
            </a:r>
            <a:r>
              <a:rPr lang="en-US" sz="2800" b="1" spc="-15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2800" b="1" spc="-15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2800" b="1" spc="-15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-150" dirty="0" err="1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2800" b="1" spc="-15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spc="-1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Flowchart: Terminator 6"/>
          <p:cNvSpPr/>
          <p:nvPr/>
        </p:nvSpPr>
        <p:spPr>
          <a:xfrm rot="20570670">
            <a:off x="4699658" y="3270408"/>
            <a:ext cx="1447800" cy="567286"/>
          </a:xfrm>
          <a:prstGeom prst="flowChartTerminator">
            <a:avLst/>
          </a:prstGeom>
          <a:solidFill>
            <a:srgbClr val="00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953869"/>
            <a:ext cx="4343400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754" y="2018942"/>
            <a:ext cx="7620000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মরিচ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গ)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3754" y="3778240"/>
            <a:ext cx="756724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ঢেঁকি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ব্যাঙ্গের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ছাতা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429071"/>
            <a:ext cx="76200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কাঁঠাল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খ)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জবা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19400" y="2323742"/>
            <a:ext cx="834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981271"/>
            <a:ext cx="834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5733871"/>
            <a:ext cx="8349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600" b="1" dirty="0">
              <a:ln w="1270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066800"/>
            <a:ext cx="44958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শূন্যস্থান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পূরন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কর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486561"/>
            <a:ext cx="80772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বৃক্ষের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কান্ড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মোটা,দীর্ঘ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…………………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3962400"/>
            <a:ext cx="80772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রঙ্গন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…………………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5382161"/>
            <a:ext cx="80772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মস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……………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828800" y="1752600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1752600" y="3200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524000" y="48768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-1.76688E-6 C 0.33438 0.02475 0.66944 0.04949 0.80417 0.0594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52 -0.0074 C 0.32743 0.02035 0.55468 0.0481 0.64583 0.0594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00" y="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489 0.00023 C 0.22309 0.01087 0.36128 0.02174 0.41666 0.0261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616875"/>
            <a:ext cx="73152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১। 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সপুষ্পক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3759875"/>
            <a:ext cx="7391400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অপুষ্পক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4848761"/>
            <a:ext cx="7620000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কোনটি 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শ্রেনির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5" name="Flowchart: Terminator 4"/>
          <p:cNvSpPr/>
          <p:nvPr/>
        </p:nvSpPr>
        <p:spPr>
          <a:xfrm>
            <a:off x="2209800" y="1114961"/>
            <a:ext cx="5105400" cy="9144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485382"/>
            <a:ext cx="8610600" cy="1077218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উদ্ভিদগুলো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আ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কারে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5" name="Picture 4" descr="C:\Users\ATAUR RAHMAN\Desktop\pesha\unnamed-file.jpg">
            <a:extLst>
              <a:ext uri="{FF2B5EF4-FFF2-40B4-BE49-F238E27FC236}">
                <a16:creationId xmlns:a16="http://schemas.microsoft.com/office/drawing/2014/main" id="{58108A02-331E-4B98-B605-856B356CC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0600" y="480462"/>
            <a:ext cx="7391400" cy="3784311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1200" y="5875162"/>
            <a:ext cx="404097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/>
              </a:solidFill>
              <a:effectLst/>
            </a:endParaRPr>
          </a:p>
        </p:txBody>
      </p:sp>
      <p:pic>
        <p:nvPicPr>
          <p:cNvPr id="1026" name="Picture 2" descr="How To Plant a Tree - YouTube">
            <a:extLst>
              <a:ext uri="{FF2B5EF4-FFF2-40B4-BE49-F238E27FC236}">
                <a16:creationId xmlns:a16="http://schemas.microsoft.com/office/drawing/2014/main" id="{3C5FAB7B-5AE1-4B83-809B-B08EB1549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79262"/>
            <a:ext cx="8153400" cy="5295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296650"/>
            <a:ext cx="4876800" cy="923330"/>
          </a:xfrm>
          <a:prstGeom prst="rect">
            <a:avLst/>
          </a:prstGeom>
          <a:ln/>
          <a:effectLst>
            <a:glow rad="139700">
              <a:schemeClr val="accent3">
                <a:satMod val="175000"/>
                <a:alpha val="40000"/>
              </a:schemeClr>
            </a:glow>
            <a:outerShdw blurRad="57150" dist="38100" dir="5400000" algn="ctr" rotWithShape="0">
              <a:schemeClr val="accent5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খনফল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70779587"/>
              </p:ext>
            </p:extLst>
          </p:nvPr>
        </p:nvGraphicFramePr>
        <p:xfrm>
          <a:off x="1143000" y="2438400"/>
          <a:ext cx="7315200" cy="3122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45000">
        <p15:prstTrans prst="curtains"/>
      </p:transition>
    </mc:Choice>
    <mc:Fallback>
      <p:transition spd="slow" advTm="4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019800"/>
            <a:ext cx="3048000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উদ্যান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orest-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958948"/>
            <a:ext cx="7924800" cy="5029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449050"/>
            <a:ext cx="5715000" cy="1323439"/>
          </a:xfrm>
          <a:prstGeom prst="rect">
            <a:avLst/>
          </a:prstGeom>
          <a:ln w="57150"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3808274"/>
            <a:ext cx="586740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BD" sz="3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8153400" cy="2362200"/>
          </a:xfrm>
          <a:prstGeom prst="rect">
            <a:avLst/>
          </a:prstGeom>
          <a:solidFill>
            <a:srgbClr val="EAEAE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7071" y="3021979"/>
            <a:ext cx="146279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শাপলা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3657" y="3007231"/>
            <a:ext cx="140184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জবা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1301" y="3001296"/>
            <a:ext cx="140184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আম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0980" y="2980340"/>
            <a:ext cx="164564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মরিচ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ictur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7776" y="1356131"/>
            <a:ext cx="1645640" cy="1539469"/>
          </a:xfrm>
          <a:prstGeom prst="rect">
            <a:avLst/>
          </a:prstGeom>
        </p:spPr>
      </p:pic>
      <p:pic>
        <p:nvPicPr>
          <p:cNvPr id="8" name="Picture 7" descr="Picture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1879" y="1356130"/>
            <a:ext cx="1720442" cy="1539470"/>
          </a:xfrm>
          <a:prstGeom prst="rect">
            <a:avLst/>
          </a:prstGeom>
        </p:spPr>
      </p:pic>
      <p:pic>
        <p:nvPicPr>
          <p:cNvPr id="9" name="Picture 8" descr="Picture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7213" y="1356130"/>
            <a:ext cx="1905950" cy="15394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4114800"/>
            <a:ext cx="8153400" cy="2362200"/>
          </a:xfrm>
          <a:prstGeom prst="rect">
            <a:avLst/>
          </a:prstGeom>
          <a:solidFill>
            <a:srgbClr val="EAEAEA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8780" y="6031468"/>
            <a:ext cx="164564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ঢেঁকি শাক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04083" y="6031468"/>
            <a:ext cx="142123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ধান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9083" y="6031468"/>
            <a:ext cx="142123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মস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95176" y="6019800"/>
            <a:ext cx="194484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ব্যাঙের ছাতা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Picture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081" y="4274937"/>
            <a:ext cx="1570838" cy="1629039"/>
          </a:xfrm>
          <a:prstGeom prst="rect">
            <a:avLst/>
          </a:prstGeom>
        </p:spPr>
      </p:pic>
      <p:pic>
        <p:nvPicPr>
          <p:cNvPr id="16" name="Picture 15" descr="images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8081" y="1356130"/>
            <a:ext cx="1570838" cy="1539470"/>
          </a:xfrm>
          <a:prstGeom prst="rect">
            <a:avLst/>
          </a:prstGeom>
        </p:spPr>
      </p:pic>
      <p:pic>
        <p:nvPicPr>
          <p:cNvPr id="17" name="Picture 16" descr="9398506-rice-plant-in-rice-field-Stock-Photo-padd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28582" y="4278175"/>
            <a:ext cx="1496036" cy="1665425"/>
          </a:xfrm>
          <a:prstGeom prst="rect">
            <a:avLst/>
          </a:prstGeom>
        </p:spPr>
      </p:pic>
      <p:pic>
        <p:nvPicPr>
          <p:cNvPr id="18" name="Picture 17" descr="ফিনারিয়া-মস-200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19600" y="4267200"/>
            <a:ext cx="1524000" cy="1676400"/>
          </a:xfrm>
          <a:prstGeom prst="rect">
            <a:avLst/>
          </a:prstGeom>
        </p:spPr>
      </p:pic>
      <p:pic>
        <p:nvPicPr>
          <p:cNvPr id="19" name="Picture 18" descr="GSA1953happy_1375534580_3-Chobi_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7000" y="4267200"/>
            <a:ext cx="1828800" cy="167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571706" y="3782491"/>
            <a:ext cx="1543094" cy="285377"/>
            <a:chOff x="194852" y="533400"/>
            <a:chExt cx="1543094" cy="285377"/>
          </a:xfrm>
        </p:grpSpPr>
        <p:sp>
          <p:nvSpPr>
            <p:cNvPr id="3" name="Rounded Rectangle 2"/>
            <p:cNvSpPr/>
            <p:nvPr/>
          </p:nvSpPr>
          <p:spPr>
            <a:xfrm>
              <a:off x="194852" y="533400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203210" y="541758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উদ্ভিদের নাম</a:t>
              </a:r>
              <a:endParaRPr lang="en-US" sz="14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71706" y="4140068"/>
            <a:ext cx="1543094" cy="285377"/>
            <a:chOff x="194852" y="1145934"/>
            <a:chExt cx="1543094" cy="285377"/>
          </a:xfrm>
        </p:grpSpPr>
        <p:sp>
          <p:nvSpPr>
            <p:cNvPr id="6" name="Rounded Rectangle 5"/>
            <p:cNvSpPr/>
            <p:nvPr/>
          </p:nvSpPr>
          <p:spPr>
            <a:xfrm>
              <a:off x="194852" y="1145934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7" name="Rounded Rectangle 6"/>
            <p:cNvSpPr/>
            <p:nvPr/>
          </p:nvSpPr>
          <p:spPr>
            <a:xfrm>
              <a:off x="203210" y="1154292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শাপলা</a:t>
              </a:r>
              <a:r>
                <a:rPr lang="bn-BD" sz="1400" b="1" kern="1200" baseline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b="1" kern="1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571706" y="4469351"/>
            <a:ext cx="1543094" cy="285377"/>
            <a:chOff x="194852" y="1475217"/>
            <a:chExt cx="1543094" cy="285377"/>
          </a:xfrm>
        </p:grpSpPr>
        <p:sp>
          <p:nvSpPr>
            <p:cNvPr id="9" name="Rounded Rectangle 8"/>
            <p:cNvSpPr/>
            <p:nvPr/>
          </p:nvSpPr>
          <p:spPr>
            <a:xfrm>
              <a:off x="194852" y="1475217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0" name="Rounded Rectangle 8"/>
            <p:cNvSpPr/>
            <p:nvPr/>
          </p:nvSpPr>
          <p:spPr>
            <a:xfrm>
              <a:off x="203210" y="1483575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জবা</a:t>
              </a:r>
              <a:endParaRPr lang="bn-BD" sz="1400" b="1" kern="1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571706" y="4798633"/>
            <a:ext cx="1543094" cy="285377"/>
            <a:chOff x="194852" y="1804499"/>
            <a:chExt cx="1543094" cy="285377"/>
          </a:xfrm>
        </p:grpSpPr>
        <p:sp>
          <p:nvSpPr>
            <p:cNvPr id="12" name="Rounded Rectangle 11"/>
            <p:cNvSpPr/>
            <p:nvPr/>
          </p:nvSpPr>
          <p:spPr>
            <a:xfrm>
              <a:off x="194852" y="1804499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Rounded Rectangle 10"/>
            <p:cNvSpPr/>
            <p:nvPr/>
          </p:nvSpPr>
          <p:spPr>
            <a:xfrm>
              <a:off x="203210" y="1812857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আম</a:t>
              </a:r>
              <a:endParaRPr lang="en-US" sz="1400" b="1" kern="1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71706" y="5127915"/>
            <a:ext cx="1543094" cy="285377"/>
            <a:chOff x="194852" y="2133781"/>
            <a:chExt cx="1543094" cy="285377"/>
          </a:xfrm>
        </p:grpSpPr>
        <p:sp>
          <p:nvSpPr>
            <p:cNvPr id="15" name="Rounded Rectangle 14"/>
            <p:cNvSpPr/>
            <p:nvPr/>
          </p:nvSpPr>
          <p:spPr>
            <a:xfrm>
              <a:off x="194852" y="2133781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6" name="Rounded Rectangle 12"/>
            <p:cNvSpPr/>
            <p:nvPr/>
          </p:nvSpPr>
          <p:spPr>
            <a:xfrm>
              <a:off x="203210" y="2142139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মরিচ</a:t>
              </a:r>
              <a:r>
                <a:rPr lang="bn-BD" sz="1400" b="1" kern="1200" baseline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b="1" kern="1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71706" y="5457197"/>
            <a:ext cx="1543094" cy="285377"/>
            <a:chOff x="194852" y="2463063"/>
            <a:chExt cx="1543094" cy="285377"/>
          </a:xfrm>
        </p:grpSpPr>
        <p:sp>
          <p:nvSpPr>
            <p:cNvPr id="18" name="Rounded Rectangle 17"/>
            <p:cNvSpPr/>
            <p:nvPr/>
          </p:nvSpPr>
          <p:spPr>
            <a:xfrm>
              <a:off x="194852" y="2463063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9" name="Rounded Rectangle 14"/>
            <p:cNvSpPr/>
            <p:nvPr/>
          </p:nvSpPr>
          <p:spPr>
            <a:xfrm>
              <a:off x="203210" y="2471421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ঢেঁকি</a:t>
              </a:r>
              <a:r>
                <a:rPr lang="bn-BD" sz="1400" b="1" kern="1200" baseline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শাক </a:t>
              </a:r>
              <a:endParaRPr lang="en-US" sz="1400" b="1" kern="1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71706" y="5786480"/>
            <a:ext cx="1543094" cy="285377"/>
            <a:chOff x="194852" y="2792346"/>
            <a:chExt cx="1543094" cy="285377"/>
          </a:xfrm>
        </p:grpSpPr>
        <p:sp>
          <p:nvSpPr>
            <p:cNvPr id="21" name="Rounded Rectangle 20"/>
            <p:cNvSpPr/>
            <p:nvPr/>
          </p:nvSpPr>
          <p:spPr>
            <a:xfrm>
              <a:off x="194852" y="2792346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2" name="Rounded Rectangle 16"/>
            <p:cNvSpPr/>
            <p:nvPr/>
          </p:nvSpPr>
          <p:spPr>
            <a:xfrm>
              <a:off x="203210" y="2800704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ধান</a:t>
              </a:r>
              <a:r>
                <a:rPr lang="bn-BD" sz="1400" b="1" kern="1200" baseline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1400" b="1" kern="1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71706" y="6115762"/>
            <a:ext cx="1543094" cy="285377"/>
            <a:chOff x="194852" y="3121628"/>
            <a:chExt cx="1543094" cy="285377"/>
          </a:xfrm>
        </p:grpSpPr>
        <p:sp>
          <p:nvSpPr>
            <p:cNvPr id="24" name="Rounded Rectangle 23"/>
            <p:cNvSpPr/>
            <p:nvPr/>
          </p:nvSpPr>
          <p:spPr>
            <a:xfrm>
              <a:off x="194852" y="3121628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5" name="Rounded Rectangle 18"/>
            <p:cNvSpPr/>
            <p:nvPr/>
          </p:nvSpPr>
          <p:spPr>
            <a:xfrm>
              <a:off x="203210" y="3129986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মস </a:t>
              </a:r>
              <a:endParaRPr lang="en-US" sz="1400" b="1" kern="1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71706" y="6445044"/>
            <a:ext cx="1543094" cy="285377"/>
            <a:chOff x="194852" y="3450910"/>
            <a:chExt cx="1543094" cy="285377"/>
          </a:xfrm>
        </p:grpSpPr>
        <p:sp>
          <p:nvSpPr>
            <p:cNvPr id="27" name="Rounded Rectangle 26"/>
            <p:cNvSpPr/>
            <p:nvPr/>
          </p:nvSpPr>
          <p:spPr>
            <a:xfrm>
              <a:off x="194852" y="3450910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8" name="Rounded Rectangle 20"/>
            <p:cNvSpPr/>
            <p:nvPr/>
          </p:nvSpPr>
          <p:spPr>
            <a:xfrm>
              <a:off x="203210" y="3459268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ব্যাঙের</a:t>
              </a:r>
              <a:r>
                <a:rPr lang="bn-BD" sz="1400" b="1" kern="1200" baseline="0">
                  <a:solidFill>
                    <a:schemeClr val="accent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ছাতা </a:t>
              </a:r>
              <a:endParaRPr lang="en-US" sz="1400" b="1" kern="1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419600" y="3778044"/>
            <a:ext cx="1543094" cy="285377"/>
            <a:chOff x="6415452" y="533402"/>
            <a:chExt cx="1543094" cy="285377"/>
          </a:xfrm>
        </p:grpSpPr>
        <p:sp>
          <p:nvSpPr>
            <p:cNvPr id="84" name="Rounded Rectangle 83"/>
            <p:cNvSpPr/>
            <p:nvPr/>
          </p:nvSpPr>
          <p:spPr>
            <a:xfrm>
              <a:off x="6415452" y="533402"/>
              <a:ext cx="1543094" cy="285377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85" name="Rounded Rectangle 4"/>
            <p:cNvSpPr/>
            <p:nvPr/>
          </p:nvSpPr>
          <p:spPr>
            <a:xfrm>
              <a:off x="6423810" y="541760"/>
              <a:ext cx="1526378" cy="2686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5720" tIns="34290" rIns="4572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>
                  <a:latin typeface="NikoshBAN" pitchFamily="2" charset="0"/>
                  <a:cs typeface="NikoshBAN" pitchFamily="2" charset="0"/>
                </a:rPr>
                <a:t>ফুল ফোটে</a:t>
              </a:r>
              <a:r>
                <a:rPr lang="bn-BD" sz="1400" b="1" kern="1200" baseline="0">
                  <a:latin typeface="NikoshBAN" pitchFamily="2" charset="0"/>
                  <a:cs typeface="NikoshBAN" pitchFamily="2" charset="0"/>
                </a:rPr>
                <a:t> কিনা</a:t>
              </a:r>
              <a:endParaRPr lang="en-US" sz="1400" b="1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419600" y="4144516"/>
            <a:ext cx="1543094" cy="285377"/>
            <a:chOff x="6415452" y="1154831"/>
            <a:chExt cx="1543094" cy="285377"/>
          </a:xfrm>
          <a:solidFill>
            <a:srgbClr val="FFD9EC"/>
          </a:solidFill>
          <a:effectLst/>
        </p:grpSpPr>
        <p:sp>
          <p:nvSpPr>
            <p:cNvPr id="87" name="Rounded Rectangle 86"/>
            <p:cNvSpPr/>
            <p:nvPr/>
          </p:nvSpPr>
          <p:spPr>
            <a:xfrm>
              <a:off x="6415452" y="1154831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88" name="Rounded Rectangle 6"/>
            <p:cNvSpPr/>
            <p:nvPr/>
          </p:nvSpPr>
          <p:spPr>
            <a:xfrm>
              <a:off x="6423810" y="1163189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ফুল ফোটে 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419600" y="4473798"/>
            <a:ext cx="1543094" cy="285377"/>
            <a:chOff x="6415452" y="1484113"/>
            <a:chExt cx="1543094" cy="285377"/>
          </a:xfrm>
          <a:solidFill>
            <a:srgbClr val="FFD9EC"/>
          </a:solidFill>
          <a:effectLst/>
        </p:grpSpPr>
        <p:sp>
          <p:nvSpPr>
            <p:cNvPr id="90" name="Rounded Rectangle 89"/>
            <p:cNvSpPr/>
            <p:nvPr/>
          </p:nvSpPr>
          <p:spPr>
            <a:xfrm>
              <a:off x="6415452" y="1484113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91" name="Rounded Rectangle 8"/>
            <p:cNvSpPr/>
            <p:nvPr/>
          </p:nvSpPr>
          <p:spPr>
            <a:xfrm>
              <a:off x="6423810" y="1492471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ফুল ফোটে 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419600" y="4803080"/>
            <a:ext cx="1543094" cy="285377"/>
            <a:chOff x="6415452" y="1813395"/>
            <a:chExt cx="1543094" cy="285377"/>
          </a:xfrm>
          <a:solidFill>
            <a:srgbClr val="FFD9EC"/>
          </a:solidFill>
          <a:effectLst/>
        </p:grpSpPr>
        <p:sp>
          <p:nvSpPr>
            <p:cNvPr id="93" name="Rounded Rectangle 92"/>
            <p:cNvSpPr/>
            <p:nvPr/>
          </p:nvSpPr>
          <p:spPr>
            <a:xfrm>
              <a:off x="6415452" y="1813395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94" name="Rounded Rectangle 10"/>
            <p:cNvSpPr/>
            <p:nvPr/>
          </p:nvSpPr>
          <p:spPr>
            <a:xfrm>
              <a:off x="6423810" y="1821753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ফুল ফোটে 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419600" y="5132362"/>
            <a:ext cx="1543094" cy="285377"/>
            <a:chOff x="6415452" y="2142677"/>
            <a:chExt cx="1543094" cy="285377"/>
          </a:xfrm>
          <a:solidFill>
            <a:srgbClr val="FFD9EC"/>
          </a:solidFill>
          <a:effectLst/>
        </p:grpSpPr>
        <p:sp>
          <p:nvSpPr>
            <p:cNvPr id="96" name="Rounded Rectangle 95"/>
            <p:cNvSpPr/>
            <p:nvPr/>
          </p:nvSpPr>
          <p:spPr>
            <a:xfrm>
              <a:off x="6415452" y="2142677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97" name="Rounded Rectangle 12"/>
            <p:cNvSpPr/>
            <p:nvPr/>
          </p:nvSpPr>
          <p:spPr>
            <a:xfrm>
              <a:off x="6423810" y="2151035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ফুল ফোটে 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419600" y="5461645"/>
            <a:ext cx="1543094" cy="285377"/>
            <a:chOff x="6415452" y="2471960"/>
            <a:chExt cx="1543094" cy="285377"/>
          </a:xfrm>
          <a:solidFill>
            <a:srgbClr val="FFD9EC"/>
          </a:solidFill>
          <a:effectLst/>
        </p:grpSpPr>
        <p:sp>
          <p:nvSpPr>
            <p:cNvPr id="99" name="Rounded Rectangle 98"/>
            <p:cNvSpPr/>
            <p:nvPr/>
          </p:nvSpPr>
          <p:spPr>
            <a:xfrm>
              <a:off x="6415452" y="2471960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00" name="Rounded Rectangle 14"/>
            <p:cNvSpPr/>
            <p:nvPr/>
          </p:nvSpPr>
          <p:spPr>
            <a:xfrm>
              <a:off x="6423810" y="2480318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ফুল ফোটে না 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4419600" y="5790927"/>
            <a:ext cx="1543094" cy="285377"/>
            <a:chOff x="6415452" y="2801242"/>
            <a:chExt cx="1543094" cy="285377"/>
          </a:xfrm>
          <a:solidFill>
            <a:srgbClr val="FFD9EC"/>
          </a:solidFill>
          <a:effectLst/>
        </p:grpSpPr>
        <p:sp>
          <p:nvSpPr>
            <p:cNvPr id="102" name="Rounded Rectangle 101"/>
            <p:cNvSpPr/>
            <p:nvPr/>
          </p:nvSpPr>
          <p:spPr>
            <a:xfrm>
              <a:off x="6415452" y="2801242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03" name="Rounded Rectangle 16"/>
            <p:cNvSpPr/>
            <p:nvPr/>
          </p:nvSpPr>
          <p:spPr>
            <a:xfrm>
              <a:off x="6423810" y="2809600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ফুল ফোটে না 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4419600" y="6120209"/>
            <a:ext cx="1543094" cy="285377"/>
            <a:chOff x="6415452" y="3130524"/>
            <a:chExt cx="1543094" cy="285377"/>
          </a:xfrm>
          <a:solidFill>
            <a:srgbClr val="FFD9EC"/>
          </a:solidFill>
          <a:effectLst/>
        </p:grpSpPr>
        <p:sp>
          <p:nvSpPr>
            <p:cNvPr id="105" name="Rounded Rectangle 104"/>
            <p:cNvSpPr/>
            <p:nvPr/>
          </p:nvSpPr>
          <p:spPr>
            <a:xfrm>
              <a:off x="6415452" y="3130524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06" name="Rounded Rectangle 18"/>
            <p:cNvSpPr/>
            <p:nvPr/>
          </p:nvSpPr>
          <p:spPr>
            <a:xfrm>
              <a:off x="6423810" y="3138882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ফুল ফোটে না 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4419600" y="6449491"/>
            <a:ext cx="1543094" cy="285377"/>
            <a:chOff x="6415452" y="3459806"/>
            <a:chExt cx="1543094" cy="285377"/>
          </a:xfrm>
          <a:solidFill>
            <a:srgbClr val="FFD9EC"/>
          </a:solidFill>
          <a:effectLst/>
        </p:grpSpPr>
        <p:sp>
          <p:nvSpPr>
            <p:cNvPr id="108" name="Rounded Rectangle 107"/>
            <p:cNvSpPr/>
            <p:nvPr/>
          </p:nvSpPr>
          <p:spPr>
            <a:xfrm>
              <a:off x="6415452" y="3459806"/>
              <a:ext cx="1543094" cy="285377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09" name="Rounded Rectangle 20"/>
            <p:cNvSpPr/>
            <p:nvPr/>
          </p:nvSpPr>
          <p:spPr>
            <a:xfrm>
              <a:off x="6423810" y="3468164"/>
              <a:ext cx="1526378" cy="268661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5560" tIns="26670" rIns="35560" bIns="2667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400" b="1" kern="1200" dirty="0">
                  <a:solidFill>
                    <a:schemeClr val="tx2">
                      <a:lumMod val="75000"/>
                    </a:schemeClr>
                  </a:solidFill>
                  <a:latin typeface="NikoshBAN" pitchFamily="2" charset="0"/>
                  <a:cs typeface="NikoshBAN" pitchFamily="2" charset="0"/>
                </a:rPr>
                <a:t> ফুল ফোটে না  </a:t>
              </a:r>
              <a:endParaRPr lang="en-US" sz="1400" b="1" kern="12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10496" y="914399"/>
            <a:ext cx="8428704" cy="2782549"/>
            <a:chOff x="410496" y="914400"/>
            <a:chExt cx="8305800" cy="2667000"/>
          </a:xfrm>
        </p:grpSpPr>
        <p:sp>
          <p:nvSpPr>
            <p:cNvPr id="110" name="Rectangle 109"/>
            <p:cNvSpPr/>
            <p:nvPr/>
          </p:nvSpPr>
          <p:spPr>
            <a:xfrm>
              <a:off x="410496" y="914400"/>
              <a:ext cx="8305800" cy="1219200"/>
            </a:xfrm>
            <a:prstGeom prst="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62896" y="1676401"/>
              <a:ext cx="1490133" cy="276999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শাপলা</a:t>
              </a:r>
              <a:r>
                <a:rPr lang="en-US" sz="1200" b="1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2640052" y="1676401"/>
              <a:ext cx="1428044" cy="276999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1200" b="1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জবা</a:t>
              </a:r>
              <a:endParaRPr lang="en-US" sz="12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677696" y="1676400"/>
              <a:ext cx="1428044" cy="276999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1200" b="1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আম </a:t>
              </a:r>
              <a:endParaRPr lang="en-US" sz="12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6735096" y="1676400"/>
              <a:ext cx="1676400" cy="276999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1200" b="1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মরিচ </a:t>
              </a:r>
              <a:endParaRPr lang="en-US" sz="12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15" name="Picture 114" descr="Picture9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1892" y="1066802"/>
              <a:ext cx="1676400" cy="533400"/>
            </a:xfrm>
            <a:prstGeom prst="rect">
              <a:avLst/>
            </a:prstGeom>
          </p:spPr>
        </p:pic>
        <p:pic>
          <p:nvPicPr>
            <p:cNvPr id="116" name="Picture 115" descr="Picture8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25296" y="1066800"/>
              <a:ext cx="1752600" cy="533400"/>
            </a:xfrm>
            <a:prstGeom prst="rect">
              <a:avLst/>
            </a:prstGeom>
          </p:spPr>
        </p:pic>
        <p:pic>
          <p:nvPicPr>
            <p:cNvPr id="117" name="Picture 116" descr="Picture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58896" y="1066800"/>
              <a:ext cx="1941576" cy="533400"/>
            </a:xfrm>
            <a:prstGeom prst="rect">
              <a:avLst/>
            </a:prstGeom>
          </p:spPr>
        </p:pic>
        <p:pic>
          <p:nvPicPr>
            <p:cNvPr id="118" name="Picture 117" descr="images.jpe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2896" y="1066800"/>
              <a:ext cx="1600200" cy="533400"/>
            </a:xfrm>
            <a:prstGeom prst="rect">
              <a:avLst/>
            </a:prstGeom>
          </p:spPr>
        </p:pic>
        <p:sp>
          <p:nvSpPr>
            <p:cNvPr id="119" name="Rectangle 118"/>
            <p:cNvSpPr/>
            <p:nvPr/>
          </p:nvSpPr>
          <p:spPr>
            <a:xfrm>
              <a:off x="410496" y="2209800"/>
              <a:ext cx="8305800" cy="1371600"/>
            </a:xfrm>
            <a:prstGeom prst="rect">
              <a:avLst/>
            </a:prstGeom>
            <a:noFill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562896" y="3200400"/>
              <a:ext cx="1676400" cy="276999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1200" b="1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ঢেঁকি শাক </a:t>
              </a:r>
              <a:endParaRPr lang="en-US" sz="12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2620296" y="3200400"/>
              <a:ext cx="1447800" cy="276999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1200" b="1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ধান</a:t>
              </a:r>
              <a:endParaRPr lang="en-US" sz="8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4525296" y="3200400"/>
              <a:ext cx="1447800" cy="276999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1200" b="1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মস </a:t>
              </a:r>
              <a:endParaRPr lang="en-US" sz="12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506496" y="3200400"/>
              <a:ext cx="1981200" cy="276999"/>
            </a:xfrm>
            <a:prstGeom prst="rect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1200" b="1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ব্যাঙের ছাতা </a:t>
              </a:r>
              <a:endParaRPr lang="en-US" sz="1200" b="1" dirty="0">
                <a:solidFill>
                  <a:srgbClr val="CC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4" name="Picture 123" descr="Picture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2896" y="2362200"/>
              <a:ext cx="1600200" cy="762000"/>
            </a:xfrm>
            <a:prstGeom prst="rect">
              <a:avLst/>
            </a:prstGeom>
          </p:spPr>
        </p:pic>
        <p:pic>
          <p:nvPicPr>
            <p:cNvPr id="125" name="Picture 124" descr="9398506-rice-plant-in-rice-field-Stock-Photo-paddy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0800" y="2362200"/>
              <a:ext cx="1524000" cy="779021"/>
            </a:xfrm>
            <a:prstGeom prst="rect">
              <a:avLst/>
            </a:prstGeom>
          </p:spPr>
        </p:pic>
        <p:pic>
          <p:nvPicPr>
            <p:cNvPr id="246" name="Picture 245" descr="ফিনারিয়া-মস-200x200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2000" y="2362200"/>
              <a:ext cx="1397000" cy="762000"/>
            </a:xfrm>
            <a:prstGeom prst="rect">
              <a:avLst/>
            </a:prstGeom>
          </p:spPr>
        </p:pic>
        <p:pic>
          <p:nvPicPr>
            <p:cNvPr id="247" name="Picture 246" descr="GSA1953happy_1375534580_3-Chobi_3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53200" y="2362200"/>
              <a:ext cx="1905000" cy="762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ck Arc 1"/>
          <p:cNvSpPr/>
          <p:nvPr/>
        </p:nvSpPr>
        <p:spPr>
          <a:xfrm>
            <a:off x="2590800" y="1811325"/>
            <a:ext cx="3812361" cy="3812361"/>
          </a:xfrm>
          <a:prstGeom prst="blockArc">
            <a:avLst>
              <a:gd name="adj1" fmla="val 5400000"/>
              <a:gd name="adj2" fmla="val 16200000"/>
              <a:gd name="adj3" fmla="val 4636"/>
            </a:avLst>
          </a:prstGeom>
          <a:solidFill>
            <a:srgbClr val="00B05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4">
              <a:hueOff val="-3519944"/>
              <a:satOff val="-36129"/>
              <a:lumOff val="15099"/>
              <a:alphaOff val="0"/>
            </a:schemeClr>
          </a:effectRef>
          <a:fontRef idx="minor">
            <a:schemeClr val="dk1"/>
          </a:fontRef>
        </p:style>
      </p:sp>
      <p:sp>
        <p:nvSpPr>
          <p:cNvPr id="3" name="Block Arc 2"/>
          <p:cNvSpPr/>
          <p:nvPr/>
        </p:nvSpPr>
        <p:spPr>
          <a:xfrm>
            <a:off x="2590800" y="1811325"/>
            <a:ext cx="3812361" cy="3812361"/>
          </a:xfrm>
          <a:prstGeom prst="blockArc">
            <a:avLst>
              <a:gd name="adj1" fmla="val 16200000"/>
              <a:gd name="adj2" fmla="val 5400000"/>
              <a:gd name="adj3" fmla="val 4636"/>
            </a:avLst>
          </a:prstGeom>
          <a:solidFill>
            <a:srgbClr val="FFC0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rgbClr r="0" g="0" b="0"/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grpSp>
        <p:nvGrpSpPr>
          <p:cNvPr id="4" name="Group 3"/>
          <p:cNvGrpSpPr/>
          <p:nvPr/>
        </p:nvGrpSpPr>
        <p:grpSpPr>
          <a:xfrm>
            <a:off x="3334739" y="2818157"/>
            <a:ext cx="2324482" cy="1798698"/>
            <a:chOff x="2114358" y="1567945"/>
            <a:chExt cx="2324482" cy="1798698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2114358" y="1567945"/>
              <a:ext cx="2324482" cy="1798698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7030A0"/>
              </a:solidFill>
            </a:ln>
            <a:sp3d prstMaterial="dkEdge">
              <a:bevelT w="8200" h="38100" prst="angle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Oval 6"/>
            <p:cNvSpPr/>
            <p:nvPr/>
          </p:nvSpPr>
          <p:spPr>
            <a:xfrm>
              <a:off x="2454771" y="1614847"/>
              <a:ext cx="1643656" cy="173093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ফুলের</a:t>
              </a:r>
              <a:r>
                <a:rPr lang="en-US" sz="2400" kern="1200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ভিত্তিতে</a:t>
              </a:r>
              <a:r>
                <a:rPr lang="en-US" sz="2400" kern="1200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উদ্ভিদের</a:t>
              </a:r>
              <a:r>
                <a:rPr lang="en-US" sz="2400" b="1" kern="1200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শ্রেণী</a:t>
              </a:r>
              <a:r>
                <a:rPr lang="en-US" sz="2400" kern="1200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kern="1200" dirty="0" err="1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বিন্যাস</a:t>
              </a:r>
              <a:r>
                <a:rPr lang="en-US" sz="2400" kern="1200" dirty="0">
                  <a:solidFill>
                    <a:srgbClr val="CC3300"/>
                  </a:solidFill>
                  <a:latin typeface="NikoshBAN" pitchFamily="2" charset="0"/>
                  <a:cs typeface="NikoshBAN" pitchFamily="2" charset="0"/>
                </a:rPr>
                <a:t> 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597460" y="5099820"/>
            <a:ext cx="1660340" cy="1453380"/>
            <a:chOff x="2446429" y="-121388"/>
            <a:chExt cx="1660340" cy="1453380"/>
          </a:xfrm>
          <a:scene3d>
            <a:camera prst="orthographicFront"/>
            <a:lightRig rig="flat" dir="t"/>
          </a:scene3d>
        </p:grpSpPr>
        <p:sp>
          <p:nvSpPr>
            <p:cNvPr id="9" name="Oval 8"/>
            <p:cNvSpPr/>
            <p:nvPr/>
          </p:nvSpPr>
          <p:spPr>
            <a:xfrm>
              <a:off x="2446429" y="-121388"/>
              <a:ext cx="1660340" cy="145338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  <a:sp3d prstMaterial="dkEdge">
              <a:bevelT w="8200" h="38100" prst="artDeco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2689580" y="91454"/>
              <a:ext cx="1174038" cy="10276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>
                  <a:latin typeface="NikoshBAN" pitchFamily="2" charset="0"/>
                  <a:cs typeface="NikoshBAN" pitchFamily="2" charset="0"/>
                </a:rPr>
                <a:t>অপুষ্পক</a:t>
              </a:r>
              <a:r>
                <a:rPr lang="en-US" sz="2400" b="1" kern="12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kern="1200" dirty="0" err="1">
                  <a:latin typeface="NikoshBAN" pitchFamily="2" charset="0"/>
                  <a:cs typeface="NikoshBAN" pitchFamily="2" charset="0"/>
                </a:rPr>
                <a:t>উদ্ভিদ</a:t>
              </a:r>
              <a:r>
                <a:rPr lang="en-US" sz="2400" b="1" kern="12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83792" y="914400"/>
            <a:ext cx="1826376" cy="1490204"/>
            <a:chOff x="2363411" y="3584184"/>
            <a:chExt cx="1826376" cy="1490204"/>
          </a:xfrm>
          <a:scene3d>
            <a:camera prst="orthographicFront"/>
            <a:lightRig rig="flat" dir="t"/>
          </a:scene3d>
        </p:grpSpPr>
        <p:sp>
          <p:nvSpPr>
            <p:cNvPr id="7" name="Oval 6"/>
            <p:cNvSpPr/>
            <p:nvPr/>
          </p:nvSpPr>
          <p:spPr>
            <a:xfrm>
              <a:off x="2363411" y="3584184"/>
              <a:ext cx="1826376" cy="149020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  <a:sp3d prstMaterial="dkEdge">
              <a:bevelT w="8200" h="38100" prst="artDeco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4">
                <a:hueOff val="-3519944"/>
                <a:satOff val="-36129"/>
                <a:lumOff val="15099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Oval 10"/>
            <p:cNvSpPr/>
            <p:nvPr/>
          </p:nvSpPr>
          <p:spPr>
            <a:xfrm>
              <a:off x="2630878" y="3802419"/>
              <a:ext cx="1291442" cy="105373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>
                  <a:latin typeface="NikoshBAN" pitchFamily="2" charset="0"/>
                  <a:cs typeface="NikoshBAN" pitchFamily="2" charset="0"/>
                </a:rPr>
                <a:t>সপুষ্পক</a:t>
              </a:r>
              <a:r>
                <a:rPr lang="en-US" sz="2400" b="1" kern="1200" dirty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400" b="1" kern="1200" dirty="0" err="1">
                  <a:latin typeface="NikoshBAN" pitchFamily="2" charset="0"/>
                  <a:cs typeface="NikoshBAN" pitchFamily="2" charset="0"/>
                </a:rPr>
                <a:t>উদ্ভিদ</a:t>
              </a:r>
              <a:r>
                <a:rPr lang="en-US" sz="2400" b="1" kern="12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0" y="2800370"/>
            <a:ext cx="60277" cy="117390"/>
            <a:chOff x="4343702" y="1956344"/>
            <a:chExt cx="36914" cy="338435"/>
          </a:xfrm>
        </p:grpSpPr>
        <p:sp>
          <p:nvSpPr>
            <p:cNvPr id="25" name="Straight Connector 5"/>
            <p:cNvSpPr/>
            <p:nvPr/>
          </p:nvSpPr>
          <p:spPr>
            <a:xfrm rot="16200000">
              <a:off x="4192941" y="2107105"/>
              <a:ext cx="338435" cy="369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457"/>
                  </a:moveTo>
                  <a:lnTo>
                    <a:pt x="338435" y="18457"/>
                  </a:lnTo>
                </a:path>
              </a:pathLst>
            </a:custGeom>
            <a:noFill/>
            <a:ln w="762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Straight Connector 6"/>
            <p:cNvSpPr/>
            <p:nvPr/>
          </p:nvSpPr>
          <p:spPr>
            <a:xfrm rot="16200000">
              <a:off x="4353697" y="2117101"/>
              <a:ext cx="16921" cy="169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505200" y="990600"/>
            <a:ext cx="2152916" cy="1590404"/>
            <a:chOff x="3294771" y="-244940"/>
            <a:chExt cx="2134774" cy="220128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3" name="Oval 22"/>
            <p:cNvSpPr/>
            <p:nvPr/>
          </p:nvSpPr>
          <p:spPr>
            <a:xfrm>
              <a:off x="3294771" y="-244940"/>
              <a:ext cx="2134774" cy="2201285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  <a:ln w="762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Oval 8"/>
            <p:cNvSpPr/>
            <p:nvPr/>
          </p:nvSpPr>
          <p:spPr>
            <a:xfrm>
              <a:off x="3607402" y="77430"/>
              <a:ext cx="1509512" cy="1556545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115" tIns="31115" rIns="31115" bIns="31115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9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11569" y="3693033"/>
            <a:ext cx="235387" cy="45719"/>
            <a:chOff x="5260708" y="3174872"/>
            <a:chExt cx="233403" cy="36914"/>
          </a:xfrm>
        </p:grpSpPr>
        <p:sp>
          <p:nvSpPr>
            <p:cNvPr id="21" name="Straight Connector 9"/>
            <p:cNvSpPr/>
            <p:nvPr/>
          </p:nvSpPr>
          <p:spPr>
            <a:xfrm>
              <a:off x="5260708" y="3174872"/>
              <a:ext cx="233403" cy="369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457"/>
                  </a:moveTo>
                  <a:lnTo>
                    <a:pt x="233403" y="18457"/>
                  </a:lnTo>
                </a:path>
              </a:pathLst>
            </a:custGeom>
            <a:noFill/>
            <a:ln w="762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traight Connector 10"/>
            <p:cNvSpPr/>
            <p:nvPr/>
          </p:nvSpPr>
          <p:spPr>
            <a:xfrm>
              <a:off x="5371575" y="3187494"/>
              <a:ext cx="11670" cy="116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sp>
        <p:nvSpPr>
          <p:cNvPr id="19" name="Oval 18"/>
          <p:cNvSpPr/>
          <p:nvPr/>
        </p:nvSpPr>
        <p:spPr>
          <a:xfrm>
            <a:off x="5791200" y="2809604"/>
            <a:ext cx="2431840" cy="1727890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 w="7620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4587923" y="4385202"/>
            <a:ext cx="60277" cy="86054"/>
            <a:chOff x="4343701" y="4091880"/>
            <a:chExt cx="36914" cy="248094"/>
          </a:xfrm>
        </p:grpSpPr>
        <p:sp>
          <p:nvSpPr>
            <p:cNvPr id="17" name="Straight Connector 13"/>
            <p:cNvSpPr/>
            <p:nvPr/>
          </p:nvSpPr>
          <p:spPr>
            <a:xfrm rot="5400000">
              <a:off x="4238111" y="4197470"/>
              <a:ext cx="248094" cy="369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457"/>
                  </a:moveTo>
                  <a:lnTo>
                    <a:pt x="248094" y="18457"/>
                  </a:lnTo>
                </a:path>
              </a:pathLst>
            </a:custGeom>
            <a:noFill/>
            <a:ln w="762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traight Connector 14"/>
            <p:cNvSpPr/>
            <p:nvPr/>
          </p:nvSpPr>
          <p:spPr>
            <a:xfrm rot="5400000">
              <a:off x="4355956" y="4209724"/>
              <a:ext cx="12404" cy="12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05200" y="4672518"/>
            <a:ext cx="2230920" cy="1720944"/>
            <a:chOff x="3256097" y="4339974"/>
            <a:chExt cx="2212121" cy="2381965"/>
          </a:xfrm>
        </p:grpSpPr>
        <p:sp>
          <p:nvSpPr>
            <p:cNvPr id="15" name="Oval 14"/>
            <p:cNvSpPr/>
            <p:nvPr/>
          </p:nvSpPr>
          <p:spPr>
            <a:xfrm>
              <a:off x="3256097" y="4339974"/>
              <a:ext cx="2212121" cy="2381965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  <a:ln w="762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16"/>
            <p:cNvSpPr/>
            <p:nvPr/>
          </p:nvSpPr>
          <p:spPr>
            <a:xfrm>
              <a:off x="3580055" y="4688804"/>
              <a:ext cx="1564205" cy="168430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2385" tIns="32385" rIns="32385" bIns="32385" numCol="1" spcCol="1270" anchor="ctr" anchorCtr="0">
              <a:noAutofit/>
            </a:bodyPr>
            <a:lstStyle/>
            <a:p>
              <a:pPr lvl="0"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1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97950" y="3678285"/>
            <a:ext cx="274398" cy="45719"/>
            <a:chOff x="3191522" y="3174872"/>
            <a:chExt cx="272086" cy="36914"/>
          </a:xfrm>
        </p:grpSpPr>
        <p:sp>
          <p:nvSpPr>
            <p:cNvPr id="13" name="Straight Connector 17"/>
            <p:cNvSpPr/>
            <p:nvPr/>
          </p:nvSpPr>
          <p:spPr>
            <a:xfrm rot="10800000">
              <a:off x="3191522" y="3174872"/>
              <a:ext cx="272086" cy="3691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457"/>
                  </a:moveTo>
                  <a:lnTo>
                    <a:pt x="272086" y="18457"/>
                  </a:lnTo>
                </a:path>
              </a:pathLst>
            </a:custGeom>
            <a:noFill/>
            <a:ln w="76200"/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Straight Connector 18"/>
            <p:cNvSpPr/>
            <p:nvPr/>
          </p:nvSpPr>
          <p:spPr>
            <a:xfrm rot="21600000">
              <a:off x="3320763" y="3186527"/>
              <a:ext cx="13604" cy="13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13730" y="2809604"/>
            <a:ext cx="2353818" cy="1736822"/>
            <a:chOff x="857539" y="1991357"/>
            <a:chExt cx="2333983" cy="2403944"/>
          </a:xfrm>
        </p:grpSpPr>
        <p:sp>
          <p:nvSpPr>
            <p:cNvPr id="11" name="Oval 10"/>
            <p:cNvSpPr/>
            <p:nvPr/>
          </p:nvSpPr>
          <p:spPr>
            <a:xfrm>
              <a:off x="857539" y="1991357"/>
              <a:ext cx="2333983" cy="2403944"/>
            </a:xfrm>
            <a:prstGeom prst="ellipse">
              <a:avLst/>
            </a:prstGeom>
            <a:blipFill rotWithShape="0">
              <a:blip r:embed="rId5" cstate="print"/>
              <a:stretch>
                <a:fillRect/>
              </a:stretch>
            </a:blipFill>
            <a:ln w="762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20"/>
            <p:cNvSpPr/>
            <p:nvPr/>
          </p:nvSpPr>
          <p:spPr>
            <a:xfrm>
              <a:off x="1199343" y="2343406"/>
              <a:ext cx="1650375" cy="169984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655" tIns="33655" rIns="33655" bIns="33655" numCol="1" spcCol="1270" anchor="ctr" anchorCtr="0">
              <a:noAutofit/>
            </a:bodyPr>
            <a:lstStyle/>
            <a:p>
              <a:pPr lvl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300" kern="1200" dirty="0"/>
            </a:p>
          </p:txBody>
        </p:sp>
      </p:grpSp>
      <p:sp>
        <p:nvSpPr>
          <p:cNvPr id="29" name="Oval 28"/>
          <p:cNvSpPr/>
          <p:nvPr/>
        </p:nvSpPr>
        <p:spPr>
          <a:xfrm>
            <a:off x="3645312" y="2895600"/>
            <a:ext cx="1917288" cy="143551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71452" y="312420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সপুষ্পক</a:t>
            </a:r>
          </a:p>
          <a:p>
            <a:pPr lvl="0" algn="ctr"/>
            <a:r>
              <a:rPr lang="bn-BD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1137</TotalTime>
  <Words>521</Words>
  <Application>Microsoft Office PowerPoint</Application>
  <PresentationFormat>On-screen Show (4:3)</PresentationFormat>
  <Paragraphs>159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NikoshBAN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DPE</cp:lastModifiedBy>
  <cp:revision>320</cp:revision>
  <dcterms:created xsi:type="dcterms:W3CDTF">2006-08-16T00:00:00Z</dcterms:created>
  <dcterms:modified xsi:type="dcterms:W3CDTF">2020-12-10T03:59:55Z</dcterms:modified>
</cp:coreProperties>
</file>