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80" r:id="rId9"/>
    <p:sldId id="282" r:id="rId10"/>
    <p:sldId id="278" r:id="rId11"/>
    <p:sldId id="281" r:id="rId12"/>
    <p:sldId id="264" r:id="rId13"/>
    <p:sldId id="265" r:id="rId14"/>
    <p:sldId id="266" r:id="rId15"/>
    <p:sldId id="267" r:id="rId16"/>
    <p:sldId id="268" r:id="rId17"/>
    <p:sldId id="269" r:id="rId18"/>
    <p:sldId id="279" r:id="rId19"/>
    <p:sldId id="273" r:id="rId20"/>
    <p:sldId id="274" r:id="rId21"/>
    <p:sldId id="283" r:id="rId22"/>
    <p:sldId id="284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45" autoAdjust="0"/>
    <p:restoredTop sz="94660"/>
  </p:normalViewPr>
  <p:slideViewPr>
    <p:cSldViewPr>
      <p:cViewPr>
        <p:scale>
          <a:sx n="93" d="100"/>
          <a:sy n="93" d="100"/>
        </p:scale>
        <p:origin x="-994" y="-365"/>
      </p:cViewPr>
      <p:guideLst>
        <p:guide orient="horz" pos="1620"/>
        <p:guide pos="2976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8850B-CE88-47A0-A38F-F7AF46CCD4F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E5C4FE-F18E-48CD-A417-97CB4C93250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1995FE1-AE8C-4280-B96D-A06ED43463E5}" type="parTrans" cxnId="{93AB8F64-0684-49A4-BA7B-07DFE6DDFF82}">
      <dgm:prSet/>
      <dgm:spPr/>
      <dgm:t>
        <a:bodyPr/>
        <a:lstStyle/>
        <a:p>
          <a:endParaRPr lang="en-US"/>
        </a:p>
      </dgm:t>
    </dgm:pt>
    <dgm:pt modelId="{54C0661B-F7E1-43A1-BDAC-DFB523D3BF8E}" type="sibTrans" cxnId="{93AB8F64-0684-49A4-BA7B-07DFE6DDFF82}">
      <dgm:prSet/>
      <dgm:spPr/>
      <dgm:t>
        <a:bodyPr/>
        <a:lstStyle/>
        <a:p>
          <a:endParaRPr lang="en-US"/>
        </a:p>
      </dgm:t>
    </dgm:pt>
    <dgm:pt modelId="{20DBC3E5-37B0-4681-A37A-0B3F66BBD17A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১৯৫২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হবিগঞ্জে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DE095B0-C013-4DFB-801F-1F52255DD7F9}" type="parTrans" cxnId="{D1C8E5A3-0161-427D-80B9-2A9578C71D03}">
      <dgm:prSet/>
      <dgm:spPr/>
      <dgm:t>
        <a:bodyPr/>
        <a:lstStyle/>
        <a:p>
          <a:endParaRPr lang="en-US"/>
        </a:p>
      </dgm:t>
    </dgm:pt>
    <dgm:pt modelId="{0F2CE170-9AA5-4614-B3F3-C063A2E90C8E}" type="sibTrans" cxnId="{D1C8E5A3-0161-427D-80B9-2A9578C71D03}">
      <dgm:prSet/>
      <dgm:spPr/>
      <dgm:t>
        <a:bodyPr/>
        <a:lstStyle/>
        <a:p>
          <a:endParaRPr lang="en-US"/>
        </a:p>
      </dgm:t>
    </dgm:pt>
    <dgm:pt modelId="{705252F0-B57E-4FDA-938B-3B4BD48A552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উল্লেখযোগ্য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গ্রন্থ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E1FC5EF-9758-48E0-B92D-F6C9ECE5A321}" type="parTrans" cxnId="{0C2CE2D2-A7A3-434C-B097-EE9EB37962C8}">
      <dgm:prSet/>
      <dgm:spPr/>
      <dgm:t>
        <a:bodyPr/>
        <a:lstStyle/>
        <a:p>
          <a:endParaRPr lang="en-US"/>
        </a:p>
      </dgm:t>
    </dgm:pt>
    <dgm:pt modelId="{DEFC4513-D8F0-4C6C-83DB-128F47B0A2C1}" type="sibTrans" cxnId="{0C2CE2D2-A7A3-434C-B097-EE9EB37962C8}">
      <dgm:prSet/>
      <dgm:spPr/>
      <dgm:t>
        <a:bodyPr/>
        <a:lstStyle/>
        <a:p>
          <a:endParaRPr lang="en-US"/>
        </a:p>
      </dgm:t>
    </dgm:pt>
    <dgm:pt modelId="{D9AE7EA6-B0CB-4D40-BDE5-55A18B3DC19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বসন্ত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কুন্নি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পালগী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ল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ৈরাং,মণিপুরি কবিতা,চৈতন্যে অধিবাস,মনিদীপ্ত মণিপুরি ও বিষ্ণুপ্রিয়া বিতর্ক ইত্যাদি।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1247773-C11E-43C1-A13F-E0C868CCCCCA}" type="parTrans" cxnId="{BC5F28BB-1573-4D6D-9986-08D72BCD0304}">
      <dgm:prSet/>
      <dgm:spPr/>
      <dgm:t>
        <a:bodyPr/>
        <a:lstStyle/>
        <a:p>
          <a:endParaRPr lang="en-US"/>
        </a:p>
      </dgm:t>
    </dgm:pt>
    <dgm:pt modelId="{36372025-DE07-4068-8F2E-A32FA351D021}" type="sibTrans" cxnId="{BC5F28BB-1573-4D6D-9986-08D72BCD0304}">
      <dgm:prSet/>
      <dgm:spPr/>
      <dgm:t>
        <a:bodyPr/>
        <a:lstStyle/>
        <a:p>
          <a:endParaRPr lang="en-US"/>
        </a:p>
      </dgm:t>
    </dgm:pt>
    <dgm:pt modelId="{325B432F-62A5-42DA-AC90-FFD3AD6D0EFC}" type="pres">
      <dgm:prSet presAssocID="{84B8850B-CE88-47A0-A38F-F7AF46CCD4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8029C9-9D56-409B-A247-4A50ADF37BF7}" type="pres">
      <dgm:prSet presAssocID="{E0E5C4FE-F18E-48CD-A417-97CB4C93250A}" presName="composite" presStyleCnt="0"/>
      <dgm:spPr/>
    </dgm:pt>
    <dgm:pt modelId="{4B343FAA-6735-4936-BF7C-E7CC090E4198}" type="pres">
      <dgm:prSet presAssocID="{E0E5C4FE-F18E-48CD-A417-97CB4C93250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A50BD-063E-4619-8994-2749BADC7071}" type="pres">
      <dgm:prSet presAssocID="{E0E5C4FE-F18E-48CD-A417-97CB4C93250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4B2C6-83EB-4E3E-ADFE-65DB50DDF28E}" type="pres">
      <dgm:prSet presAssocID="{54C0661B-F7E1-43A1-BDAC-DFB523D3BF8E}" presName="sp" presStyleCnt="0"/>
      <dgm:spPr/>
    </dgm:pt>
    <dgm:pt modelId="{FA1F56E6-578E-4C77-AE2C-28DBE70B2FD4}" type="pres">
      <dgm:prSet presAssocID="{705252F0-B57E-4FDA-938B-3B4BD48A5524}" presName="composite" presStyleCnt="0"/>
      <dgm:spPr/>
    </dgm:pt>
    <dgm:pt modelId="{169B1C8E-F9D3-4D96-A320-258C63ECC765}" type="pres">
      <dgm:prSet presAssocID="{705252F0-B57E-4FDA-938B-3B4BD48A552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26EFF-4C88-4A84-82E2-27C6516A5974}" type="pres">
      <dgm:prSet presAssocID="{705252F0-B57E-4FDA-938B-3B4BD48A552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E42A9-47FB-479A-8647-2D7CDB0F55CA}" type="presOf" srcId="{E0E5C4FE-F18E-48CD-A417-97CB4C93250A}" destId="{4B343FAA-6735-4936-BF7C-E7CC090E4198}" srcOrd="0" destOrd="0" presId="urn:microsoft.com/office/officeart/2005/8/layout/chevron2"/>
    <dgm:cxn modelId="{93AB8F64-0684-49A4-BA7B-07DFE6DDFF82}" srcId="{84B8850B-CE88-47A0-A38F-F7AF46CCD4FA}" destId="{E0E5C4FE-F18E-48CD-A417-97CB4C93250A}" srcOrd="0" destOrd="0" parTransId="{31995FE1-AE8C-4280-B96D-A06ED43463E5}" sibTransId="{54C0661B-F7E1-43A1-BDAC-DFB523D3BF8E}"/>
    <dgm:cxn modelId="{0C2CE2D2-A7A3-434C-B097-EE9EB37962C8}" srcId="{84B8850B-CE88-47A0-A38F-F7AF46CCD4FA}" destId="{705252F0-B57E-4FDA-938B-3B4BD48A5524}" srcOrd="1" destOrd="0" parTransId="{1E1FC5EF-9758-48E0-B92D-F6C9ECE5A321}" sibTransId="{DEFC4513-D8F0-4C6C-83DB-128F47B0A2C1}"/>
    <dgm:cxn modelId="{BC5F28BB-1573-4D6D-9986-08D72BCD0304}" srcId="{705252F0-B57E-4FDA-938B-3B4BD48A5524}" destId="{D9AE7EA6-B0CB-4D40-BDE5-55A18B3DC193}" srcOrd="0" destOrd="0" parTransId="{C1247773-C11E-43C1-A13F-E0C868CCCCCA}" sibTransId="{36372025-DE07-4068-8F2E-A32FA351D021}"/>
    <dgm:cxn modelId="{26DC57AC-06A0-414D-97CD-4222C707BEC1}" type="presOf" srcId="{D9AE7EA6-B0CB-4D40-BDE5-55A18B3DC193}" destId="{A4926EFF-4C88-4A84-82E2-27C6516A5974}" srcOrd="0" destOrd="0" presId="urn:microsoft.com/office/officeart/2005/8/layout/chevron2"/>
    <dgm:cxn modelId="{5F359AC4-D252-43CB-B50A-EFE5E7F9F6E7}" type="presOf" srcId="{705252F0-B57E-4FDA-938B-3B4BD48A5524}" destId="{169B1C8E-F9D3-4D96-A320-258C63ECC765}" srcOrd="0" destOrd="0" presId="urn:microsoft.com/office/officeart/2005/8/layout/chevron2"/>
    <dgm:cxn modelId="{D1C8E5A3-0161-427D-80B9-2A9578C71D03}" srcId="{E0E5C4FE-F18E-48CD-A417-97CB4C93250A}" destId="{20DBC3E5-37B0-4681-A37A-0B3F66BBD17A}" srcOrd="0" destOrd="0" parTransId="{1DE095B0-C013-4DFB-801F-1F52255DD7F9}" sibTransId="{0F2CE170-9AA5-4614-B3F3-C063A2E90C8E}"/>
    <dgm:cxn modelId="{9D2AF340-8370-4D2E-9ACB-BD9BC551E190}" type="presOf" srcId="{84B8850B-CE88-47A0-A38F-F7AF46CCD4FA}" destId="{325B432F-62A5-42DA-AC90-FFD3AD6D0EFC}" srcOrd="0" destOrd="0" presId="urn:microsoft.com/office/officeart/2005/8/layout/chevron2"/>
    <dgm:cxn modelId="{E720FECC-6E1D-4E17-919B-20D58232F0DC}" type="presOf" srcId="{20DBC3E5-37B0-4681-A37A-0B3F66BBD17A}" destId="{A34A50BD-063E-4619-8994-2749BADC7071}" srcOrd="0" destOrd="0" presId="urn:microsoft.com/office/officeart/2005/8/layout/chevron2"/>
    <dgm:cxn modelId="{C230919E-0FD2-41C1-965E-F0E8746CEF3E}" type="presParOf" srcId="{325B432F-62A5-42DA-AC90-FFD3AD6D0EFC}" destId="{AE8029C9-9D56-409B-A247-4A50ADF37BF7}" srcOrd="0" destOrd="0" presId="urn:microsoft.com/office/officeart/2005/8/layout/chevron2"/>
    <dgm:cxn modelId="{2C20A353-51CE-446E-88AB-ED47B3FAA233}" type="presParOf" srcId="{AE8029C9-9D56-409B-A247-4A50ADF37BF7}" destId="{4B343FAA-6735-4936-BF7C-E7CC090E4198}" srcOrd="0" destOrd="0" presId="urn:microsoft.com/office/officeart/2005/8/layout/chevron2"/>
    <dgm:cxn modelId="{52646F65-443E-49F7-8606-B26B9A44B744}" type="presParOf" srcId="{AE8029C9-9D56-409B-A247-4A50ADF37BF7}" destId="{A34A50BD-063E-4619-8994-2749BADC7071}" srcOrd="1" destOrd="0" presId="urn:microsoft.com/office/officeart/2005/8/layout/chevron2"/>
    <dgm:cxn modelId="{C29AE0DF-735A-484A-8E3E-9BE28CFFDF9F}" type="presParOf" srcId="{325B432F-62A5-42DA-AC90-FFD3AD6D0EFC}" destId="{B964B2C6-83EB-4E3E-ADFE-65DB50DDF28E}" srcOrd="1" destOrd="0" presId="urn:microsoft.com/office/officeart/2005/8/layout/chevron2"/>
    <dgm:cxn modelId="{40CFEC13-C5C0-441B-977A-5F7F62890E93}" type="presParOf" srcId="{325B432F-62A5-42DA-AC90-FFD3AD6D0EFC}" destId="{FA1F56E6-578E-4C77-AE2C-28DBE70B2FD4}" srcOrd="2" destOrd="0" presId="urn:microsoft.com/office/officeart/2005/8/layout/chevron2"/>
    <dgm:cxn modelId="{ECA5BACC-F90F-44A1-B181-6730A74563AA}" type="presParOf" srcId="{FA1F56E6-578E-4C77-AE2C-28DBE70B2FD4}" destId="{169B1C8E-F9D3-4D96-A320-258C63ECC765}" srcOrd="0" destOrd="0" presId="urn:microsoft.com/office/officeart/2005/8/layout/chevron2"/>
    <dgm:cxn modelId="{E9A2CEFB-672E-4B5E-BE80-D1428CF1A5E2}" type="presParOf" srcId="{FA1F56E6-578E-4C77-AE2C-28DBE70B2FD4}" destId="{A4926EFF-4C88-4A84-82E2-27C6516A59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43FAA-6735-4936-BF7C-E7CC090E4198}">
      <dsp:nvSpPr>
        <dsp:cNvPr id="0" name=""/>
        <dsp:cNvSpPr/>
      </dsp:nvSpPr>
      <dsp:spPr>
        <a:xfrm rot="5400000">
          <a:off x="-325912" y="328357"/>
          <a:ext cx="2172751" cy="152092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2" y="762907"/>
        <a:ext cx="1520925" cy="651826"/>
      </dsp:txXfrm>
    </dsp:sp>
    <dsp:sp modelId="{A34A50BD-063E-4619-8994-2749BADC7071}">
      <dsp:nvSpPr>
        <dsp:cNvPr id="0" name=""/>
        <dsp:cNvSpPr/>
      </dsp:nvSpPr>
      <dsp:spPr>
        <a:xfrm rot="5400000">
          <a:off x="3102318" y="-1578947"/>
          <a:ext cx="1412288" cy="45750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১৯৫২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হবিগঞ্জে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520925" y="71388"/>
        <a:ext cx="4506132" cy="1274404"/>
      </dsp:txXfrm>
    </dsp:sp>
    <dsp:sp modelId="{169B1C8E-F9D3-4D96-A320-258C63ECC765}">
      <dsp:nvSpPr>
        <dsp:cNvPr id="0" name=""/>
        <dsp:cNvSpPr/>
      </dsp:nvSpPr>
      <dsp:spPr>
        <a:xfrm rot="5400000">
          <a:off x="-325912" y="2214716"/>
          <a:ext cx="2172751" cy="152092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উল্লেখযোগ্য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গ্রন্থ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2" y="2649266"/>
        <a:ext cx="1520925" cy="651826"/>
      </dsp:txXfrm>
    </dsp:sp>
    <dsp:sp modelId="{A4926EFF-4C88-4A84-82E2-27C6516A5974}">
      <dsp:nvSpPr>
        <dsp:cNvPr id="0" name=""/>
        <dsp:cNvSpPr/>
      </dsp:nvSpPr>
      <dsp:spPr>
        <a:xfrm rot="5400000">
          <a:off x="3101947" y="307782"/>
          <a:ext cx="1413030" cy="45750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বসন্ত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কুন্নি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পালগী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ল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ৈরাং,মণিপুরি কবিতা,চৈতন্যে অধিবাস,মনিদীপ্ত মণিপুরি ও বিষ্ণুপ্রিয়া বিতর্ক ইত্যাদি।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520925" y="1957782"/>
        <a:ext cx="4506096" cy="1275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EF6CD-DB65-4FD5-B73B-325DA5007DA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75876-F52C-4AF3-B3F0-F1ED3B9D4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6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75876-F52C-4AF3-B3F0-F1ED3B9D49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4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75876-F52C-4AF3-B3F0-F1ED3B9D49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4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BFE3580-41AA-4CAE-853E-03DDF61C8428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4BA502-17C0-44F7-A729-4088E65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BFE3580-41AA-4CAE-853E-03DDF61C8428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4BA502-17C0-44F7-A729-4088E65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9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BFE3580-41AA-4CAE-853E-03DDF61C8428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4BA502-17C0-44F7-A729-4088E65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BFE3580-41AA-4CAE-853E-03DDF61C8428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4BA502-17C0-44F7-A729-4088E65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BFE3580-41AA-4CAE-853E-03DDF61C8428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4BA502-17C0-44F7-A729-4088E65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4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BFE3580-41AA-4CAE-853E-03DDF61C8428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4BA502-17C0-44F7-A729-4088E65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2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BFE3580-41AA-4CAE-853E-03DDF61C8428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4BA502-17C0-44F7-A729-4088E65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1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BFE3580-41AA-4CAE-853E-03DDF61C8428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4BA502-17C0-44F7-A729-4088E65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6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BFE3580-41AA-4CAE-853E-03DDF61C8428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4BA502-17C0-44F7-A729-4088E65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5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BFE3580-41AA-4CAE-853E-03DDF61C8428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4BA502-17C0-44F7-A729-4088E65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0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BFE3580-41AA-4CAE-853E-03DDF61C8428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4BA502-17C0-44F7-A729-4088E65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5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31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0768" y="205085"/>
            <a:ext cx="2438400" cy="461665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6951" r="7947" b="6833"/>
          <a:stretch/>
        </p:blipFill>
        <p:spPr>
          <a:xfrm>
            <a:off x="1255295" y="803910"/>
            <a:ext cx="6633411" cy="420624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51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27505"/>
            <a:ext cx="838200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শব্দার্থ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307336"/>
            <a:ext cx="129540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ক্ষুদ্র জাতিসত্তা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92" y="630203"/>
            <a:ext cx="2743200" cy="19605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51120" y="594838"/>
            <a:ext cx="3429000" cy="20313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বাংলাদেশের জনসংখ্যার বৃহত্তর অংশ হচ্ছে বাঙ্গালি। বাঙ্গালি ছাড়া আরও কিছু ক্ষুদ্রতর জনগোষ্ঠী বা জাতি আছে,যারা ভাষা, সামাজিক রীতি-নীতি প্রভৃতির দিক থেকে বাঙ্গালিদের মত নয়। এ সকল জাতিসত্তার এক-একটিকে ব্লা হয়েছে ক্ষুদ্র জাতিসত্তা।যেমন- চকমা, মারমা, সাঁওতাল,হাজং,ত্রিপুরা ইত্যাদি।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3618130"/>
            <a:ext cx="80010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93" y="2590800"/>
            <a:ext cx="0" cy="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" r="-1256"/>
          <a:stretch/>
        </p:blipFill>
        <p:spPr>
          <a:xfrm>
            <a:off x="2206392" y="2876550"/>
            <a:ext cx="2743200" cy="19600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81600" y="2876550"/>
            <a:ext cx="3505200" cy="20313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ব্যক্তি, গোষ্ঠী বা সম্প্রদায়ের আত্নপরিচয় পাওয়া যায় এমন সব বৈশিষ্ট্যকে বলা হয় সংস্কৃতি। বাঙ্গালির কিছু বিশেষ বৈশিষ্ট্য আছে, সেগুলোর দ্বারা বাঙ্গালিকে অন্যান্য জাতি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গোষ্ঠী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থেকে আলাদা করা যায়।তেমনি ক্ষুদ্র জাতিসমূহের সংস্কৃতিও আলাদা আলাদা।তবে নাগরিকত্বের পরিচয়ে বাংলাদেশের সকলেই এক ও অভিন্ন।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6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262" y="93215"/>
            <a:ext cx="838200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শব্দার্থ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0080" y="1371600"/>
            <a:ext cx="685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খাদি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42" y="819150"/>
            <a:ext cx="2280258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00600" y="1375410"/>
            <a:ext cx="3657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হাতে কাটা(মেশিনে নয়) সুতা দিয়ে তৈরি কাপড়।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" y="3714750"/>
            <a:ext cx="533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জুম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02" y="2990850"/>
            <a:ext cx="2295498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57800" y="3726418"/>
            <a:ext cx="2590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পাহাড়ে চাষাবাদের বিশেষ পদ্ধতি।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1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558" y="201692"/>
            <a:ext cx="7848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বসবাসরত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জাতিসত্তা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৪৬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অনুমিত।এরা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42950"/>
            <a:ext cx="2487169" cy="1554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42950"/>
            <a:ext cx="2487168" cy="1554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13" y="742950"/>
            <a:ext cx="2487168" cy="1554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1" y="2876550"/>
            <a:ext cx="2487168" cy="1554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91185" y="2371695"/>
            <a:ext cx="9144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রাঙামাটি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2371695"/>
            <a:ext cx="18288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খাগড়াছড়ি(সাজেক)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2393476"/>
            <a:ext cx="9144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বান্দরবান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76550"/>
            <a:ext cx="2487168" cy="1554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13" y="2876550"/>
            <a:ext cx="2487168" cy="1554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091185" y="4541409"/>
            <a:ext cx="9906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কক্সবাজার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5118" y="4572978"/>
            <a:ext cx="1937481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পটুয়াখালি(কুয়াকাটা)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4541409"/>
            <a:ext cx="1666995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বরগুনা(হরিণঘাটা)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7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886" y="1977181"/>
            <a:ext cx="19812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জামালপুর(লাউচাপাড়া)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7914" y="1977181"/>
            <a:ext cx="19812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রাজশাহী(সাফিনা পার্ক)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4" y="438150"/>
            <a:ext cx="2791544" cy="14630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14" y="424264"/>
            <a:ext cx="2778745" cy="14908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14" y="438150"/>
            <a:ext cx="2791544" cy="14630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735914" y="1977181"/>
            <a:ext cx="17526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টাঙ্গাইল(সাগরদিঘি)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4" y="2936616"/>
            <a:ext cx="2791544" cy="14630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52000" y="4536816"/>
            <a:ext cx="1852972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পাবনা(গাজনার বিল)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14" y="2936616"/>
            <a:ext cx="2793819" cy="14630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828228" y="4536816"/>
            <a:ext cx="1700572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দিনাজপুর(স্বপ্নপুরি)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14" y="2936616"/>
            <a:ext cx="2791544" cy="14630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683886" y="4491496"/>
            <a:ext cx="16764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সিলেট(চা বাগান)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00" y="285750"/>
            <a:ext cx="4343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বাংলাদেশে ক্ষুদ্র জাতিসত্তা সমূহের পরিচিতি: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868679"/>
            <a:ext cx="2487168" cy="1554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6" y="868679"/>
            <a:ext cx="2487168" cy="1554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868679"/>
            <a:ext cx="2487168" cy="1554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91753" y="2460350"/>
            <a:ext cx="7620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চাকমা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4784" y="2484406"/>
            <a:ext cx="7620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ত্রিপুরা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5953" y="2491230"/>
            <a:ext cx="7620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মারমা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2" y="3002279"/>
            <a:ext cx="2487168" cy="1554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467953" y="4598784"/>
            <a:ext cx="6858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গারো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63" y="3002279"/>
            <a:ext cx="2511621" cy="1554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39" y="2994601"/>
            <a:ext cx="2487168" cy="15621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325453" y="4598784"/>
            <a:ext cx="8382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সাঁওতাল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4784" y="4611010"/>
            <a:ext cx="938784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মণিপুরি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571500"/>
            <a:ext cx="310896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98" y="590550"/>
            <a:ext cx="3108961" cy="1828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647950"/>
            <a:ext cx="3108960" cy="1828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25880" y="106382"/>
            <a:ext cx="6096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খাসি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1631" y="98524"/>
            <a:ext cx="4572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ম্রো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600605"/>
            <a:ext cx="6096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হাজং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24" y="2571750"/>
            <a:ext cx="3111487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494031" y="4600605"/>
            <a:ext cx="6096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কোচ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3700" y="133350"/>
            <a:ext cx="327660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বাংলাদেশে ক্ষুদ্র জাতিসত্তা সমূহের পরিচিতি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Up-Down Arrow 11"/>
          <p:cNvSpPr/>
          <p:nvPr/>
        </p:nvSpPr>
        <p:spPr>
          <a:xfrm>
            <a:off x="3962400" y="933450"/>
            <a:ext cx="1524000" cy="3429000"/>
          </a:xfrm>
          <a:prstGeom prst="up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6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07317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চাকমাদের বসতি চট্টগ্রামের রাঙামাটি, খাগড়াছড়ি ও বান্দরবান জেলায়।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চাংমা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পরিচিত।তারা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ভাষাগোষ্ঠীর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অন্তভুক্ত।চাকমারা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পিতৃতান্ত্রিক।তারা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বৌদ্ধ ধর্মাবলম্বী।চাকমা পুরুষেরা ধুতি ও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নিজেদের তৈ্রি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সিলুম (জামা) এবং মহিলারা পিনন ও খাদিকে ওড়না হিসেবে পরিধান করেন।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730537"/>
            <a:ext cx="990600" cy="52322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চাকমা: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76977"/>
            <a:ext cx="2447499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76977"/>
            <a:ext cx="2667000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523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285750"/>
            <a:ext cx="2926080" cy="16459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689860"/>
            <a:ext cx="2926080" cy="16459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80" y="297180"/>
            <a:ext cx="2926080" cy="16459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0560" y="2038350"/>
            <a:ext cx="18288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চাকমাদের খাবার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259" y="2038350"/>
            <a:ext cx="12954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পান সুপারি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2038350"/>
            <a:ext cx="18288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চাকমাদের  খাবার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20" y="285750"/>
            <a:ext cx="2926080" cy="16459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80599" y="4483747"/>
            <a:ext cx="14478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চাকমাদের বিয়ে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20" y="2689860"/>
            <a:ext cx="2926080" cy="16459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20" y="2678430"/>
            <a:ext cx="2926080" cy="16459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011873" y="4498927"/>
            <a:ext cx="9144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ফুল বিজু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7160" y="4498927"/>
            <a:ext cx="914400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বিজু নাচ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8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2870" y="237528"/>
            <a:ext cx="1470546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880789"/>
              </p:ext>
            </p:extLst>
          </p:nvPr>
        </p:nvGraphicFramePr>
        <p:xfrm>
          <a:off x="1415386" y="1991038"/>
          <a:ext cx="6482687" cy="1676400"/>
        </p:xfrm>
        <a:graphic>
          <a:graphicData uri="http://schemas.openxmlformats.org/drawingml/2006/table">
            <a:tbl>
              <a:tblPr firstCol="1">
                <a:tableStyleId>{3C2FFA5D-87B4-456A-9821-1D502468CF0F}</a:tableStyleId>
              </a:tblPr>
              <a:tblGrid>
                <a:gridCol w="6482687"/>
              </a:tblGrid>
              <a:tr h="167640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>
            <a:endCxn id="10" idx="2"/>
          </p:cNvCxnSpPr>
          <p:nvPr/>
        </p:nvCxnSpPr>
        <p:spPr>
          <a:xfrm flipH="1">
            <a:off x="4656729" y="1985636"/>
            <a:ext cx="2844" cy="1681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371600" y="1985636"/>
            <a:ext cx="6637930" cy="1538883"/>
            <a:chOff x="1069643" y="2038350"/>
            <a:chExt cx="6637930" cy="153888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69643" y="2571750"/>
              <a:ext cx="6477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057400" y="2038350"/>
              <a:ext cx="1371600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ক দল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72100" y="2038350"/>
              <a:ext cx="1028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খ দল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7800" y="2561570"/>
              <a:ext cx="30832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বাংলাদেশের ক্ষুদ্র জাতিসত্তা সমূহ যেসব জায়গায় বসবাস করে সেসব জায়গার নাম উল্লেখ কর।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9573" y="2636485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বাংলাদেশে যেসব  ক্ষুদ্র জাতিসত্তা আছে তাদের নাম উল্লেখ কর।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62800" y="237528"/>
            <a:ext cx="1470546" cy="46166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233675"/>
            <a:ext cx="1371600" cy="461665"/>
          </a:xfrm>
          <a:prstGeom prst="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পর্যালোচনা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" y="1657350"/>
            <a:ext cx="8382000" cy="193899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১।লেখক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 পারা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নতুন শব্দের অর্থ </a:t>
            </a:r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৩।ক্ষুদ্র জাতিগোষ্ঠীরা যে অঞ্চলে বসতি স্থাপন করে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উল্লেখ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করা;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৪।বাংলাদেশে যেসব স্বল্পসংখ্যক জাতিগোষ্ঠীর রয়েছে তাদের নাম </a:t>
            </a:r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পারা;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৫।চাকমা </a:t>
            </a:r>
            <a:r>
              <a:rPr lang="en-US" sz="2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জাতিগোষ্ঠী</a:t>
            </a:r>
            <a:r>
              <a:rPr lang="en-US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বলা।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7258"/>
            <a:ext cx="1591163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90600" y="2825663"/>
            <a:ext cx="28194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সৈয়দা</a:t>
            </a:r>
            <a:r>
              <a:rPr lang="en-US" alt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শাহিনুর</a:t>
            </a:r>
            <a:r>
              <a:rPr lang="en-US" alt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alt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alt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alt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হাসনে</a:t>
            </a:r>
            <a:r>
              <a:rPr lang="en-US" alt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হেনা</a:t>
            </a:r>
            <a:r>
              <a:rPr lang="en-US" alt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alt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alt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alt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বাকলিয়া</a:t>
            </a:r>
            <a:r>
              <a:rPr lang="en-US" alt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alt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r="11214"/>
          <a:stretch/>
        </p:blipFill>
        <p:spPr>
          <a:xfrm>
            <a:off x="6234842" y="985433"/>
            <a:ext cx="1591163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07070" y="2979552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bn-IN" alt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alt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পত্র</a:t>
            </a:r>
            <a:endParaRPr lang="en-US" alt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bn-BD" alt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bn-BD" alt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alt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alt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 </a:t>
            </a:r>
            <a:endParaRPr lang="bn-IN" alt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99660" y="867258"/>
            <a:ext cx="332178" cy="2712921"/>
            <a:chOff x="4544622" y="1612929"/>
            <a:chExt cx="332178" cy="2712921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544622" y="1635789"/>
              <a:ext cx="76200" cy="269006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660608" y="1885950"/>
              <a:ext cx="76200" cy="19812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4800600" y="1612929"/>
              <a:ext cx="76200" cy="269006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47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209550"/>
            <a:ext cx="990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9535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১।বাংলাদেশে বসবাসরত ক্ষুদ্র জাতিসত্তা প্রধানত কয়টি বলে অনুমিত?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95460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উত্তর: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460" y="1282064"/>
            <a:ext cx="594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৪৬টি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82174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২।চাকমারা নিজেদের মাঝে কি নামে পরিচিত?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08228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উত্তর: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370" y="2101394"/>
            <a:ext cx="697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চাংমা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512934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৩।চাকমাদের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97186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13460" y="2937721"/>
            <a:ext cx="58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বিজু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409950"/>
            <a:ext cx="36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৪।চাকমারা চ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ৈত্রের শেষে কি কি পালন করে?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530" y="376434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উত্তর: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5360" y="3764340"/>
            <a:ext cx="173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ফুলবিজু ও </a:t>
            </a:r>
            <a:r>
              <a:rPr lang="bn-BD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মূলবিজু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16445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৫।লোকনৃতগীত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20595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3460" y="4493985"/>
            <a:ext cx="169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জুমনাচ</a:t>
            </a:r>
            <a:r>
              <a:rPr lang="en-US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বিজুনাচ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5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340" y="209550"/>
            <a:ext cx="1371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60" y="803910"/>
            <a:ext cx="6664960" cy="37490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6610" y="4552950"/>
            <a:ext cx="238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চাকমা সম্পর্কে লিখবে।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4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5" b="8415"/>
          <a:stretch/>
        </p:blipFill>
        <p:spPr>
          <a:xfrm>
            <a:off x="152400" y="209550"/>
            <a:ext cx="8774680" cy="46634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71900" y="292953"/>
            <a:ext cx="16002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4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300" y="514349"/>
            <a:ext cx="20574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1276350"/>
            <a:ext cx="2743200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429000" y="4229040"/>
            <a:ext cx="22860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ছবিতে কি দেখতে পাচ্ছো?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229040"/>
            <a:ext cx="2286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ক্ষুদ্র জাতিসত্তা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252330" y="1252635"/>
            <a:ext cx="2741561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76350"/>
            <a:ext cx="2743200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12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952437"/>
            <a:ext cx="723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বাংলাদেশের ক্ষুদ্র জাতিসত্তা</a:t>
            </a:r>
          </a:p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        পৃষ্ঠা- ৫৫</a:t>
            </a:r>
            <a:endParaRPr lang="bn-BD" sz="6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    পর্ব- ০১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47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12520"/>
            <a:ext cx="2971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থেকে শিক্ষার্থীরা-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57350"/>
            <a:ext cx="8229600" cy="193899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১।লেখক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নতুন শব্দের অর্থ </a:t>
            </a:r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পারবে;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৩।ক্ষুদ্র জাতিগোষ্ঠীরা যে অঞ্চলে বসতি স্থাপন করে সেটি </a:t>
            </a:r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করতে পারবে;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৪।বাংলাদেশে যেসব স্বল্পসংখ্যক জাতিগোষ্ঠীর রয়েছে তাদের নাম </a:t>
            </a:r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করতে পারবে;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।চাকমা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জাতিগোষ্ঠী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সম্পর্কে বলতে পারবে।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42939"/>
            <a:ext cx="1219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09550"/>
            <a:ext cx="19050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302140"/>
              </p:ext>
            </p:extLst>
          </p:nvPr>
        </p:nvGraphicFramePr>
        <p:xfrm>
          <a:off x="2819400" y="7327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3" r="18017"/>
          <a:stretch/>
        </p:blipFill>
        <p:spPr>
          <a:xfrm flipH="1">
            <a:off x="228600" y="971550"/>
            <a:ext cx="2368368" cy="21031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3181350"/>
            <a:ext cx="1524000" cy="46166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 কে শেরাম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09550"/>
            <a:ext cx="138979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5350"/>
            <a:ext cx="4876800" cy="304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78407" y="4234786"/>
            <a:ext cx="438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লেখক .এ .কে শেরাম সম্পর্কে ২ বাক্যে লিখ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240327"/>
            <a:ext cx="1524000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সময়-২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209550"/>
            <a:ext cx="1600200" cy="46166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পাঠের উদ্দেশ্য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31" y="819150"/>
            <a:ext cx="5235538" cy="32918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14400" y="432435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বাংলাদেশে বসবাসরত বিভিন্ন ক্ষুদ্র জাতিসত্তা সম্পর্কে শিক্ষার্থীদের অভহিত করা।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4020"/>
            <a:ext cx="4333446" cy="23774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7" t="28788" r="14925" b="2356"/>
          <a:stretch/>
        </p:blipFill>
        <p:spPr>
          <a:xfrm>
            <a:off x="228600" y="553474"/>
            <a:ext cx="4333446" cy="23774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676400" y="3024485"/>
            <a:ext cx="1143000" cy="46166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BD" sz="2400" dirty="0"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9776" y="4248150"/>
            <a:ext cx="1149224" cy="46166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নীরব পাঠ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555</Words>
  <Application>Microsoft Office PowerPoint</Application>
  <PresentationFormat>On-screen Show (16:9)</PresentationFormat>
  <Paragraphs>110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161</cp:revision>
  <dcterms:created xsi:type="dcterms:W3CDTF">2020-12-06T16:15:17Z</dcterms:created>
  <dcterms:modified xsi:type="dcterms:W3CDTF">2020-12-12T13:05:15Z</dcterms:modified>
</cp:coreProperties>
</file>