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FBD"/>
    <a:srgbClr val="FA240E"/>
    <a:srgbClr val="38C8C5"/>
    <a:srgbClr val="B93A2D"/>
    <a:srgbClr val="ED8449"/>
    <a:srgbClr val="FFFFC7"/>
    <a:srgbClr val="D3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E8B1F5-51F0-482F-A4BE-240641CF2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FB196-BAAA-4297-954C-302A3E6AF1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3A2C-74A4-497E-BC01-0FAEF6F857C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9D404-7BDC-49C5-BBA8-3106D9178E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51378-AF9D-4CEF-BE00-67AF6447E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898B-CF57-42C3-9F06-6262ACE2C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0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A059-9692-44E2-A723-96A9829D4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400DC-9F31-400D-8BA1-D0729294E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4997C-7D28-4101-9234-21D106B9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7A9B-44D2-464E-935D-5E1B8D2E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C627-914D-4D7A-B83B-3C1BFA88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C1D5-F52A-412A-B225-7D2BA683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822E1-93BA-4089-88F4-1590FDFCC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BEDF-21B7-4B57-A0AB-D3893BFB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9482-B538-4444-A15C-74E06358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82B5-3F9C-48F6-8E43-990AC200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F9A52-0D6F-4FC8-BE46-862A9F6D8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A9854-3965-4180-8C33-4F4C3F6A4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FBDBF-B6FE-427E-A8EF-E0BBFA20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E01C-52D4-4D55-8B45-45B2DFCE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92FFE-CD86-4475-A637-9DA722C7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B78B-E281-4254-BF23-2C5121D8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15AB1-E736-4365-A23C-7608425D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81279-E98F-4D18-8878-B93CF69B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D998-35F5-41B9-9584-DEBE82BF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B759-9B8F-4008-B8AC-451275F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2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BC10-B0C5-4F47-980D-3D482FC5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ED440-2CDE-442E-8DB0-855F4D088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8244-71E8-416D-AE92-040DB10B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AD97-85F4-46E9-98D1-04CAF353C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BD485-3A0A-4B7A-B904-CC1129EE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BAEE-71C0-425F-BA81-3AF208BE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4AF6-FD31-4164-8D1B-C905104E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F0BED-FEA0-4753-A4C1-857E6E1D3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0BFC9-4603-414F-A246-5890290D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CD7D7-8F7A-41EB-8A84-EFCA4DD2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BE259-2B20-481A-BFBE-FD8F3EB8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E9D0-3F2B-4134-9171-0E82E39E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FC9E-8EB0-438B-87D2-FFAC4C859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715CE-6EFF-4AD9-BF81-62D638D2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4FCAF-B36A-4169-8BAA-5B2AB1A42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608CD-257E-48AA-BC0B-A9064BB3D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BE0D9-5995-4D4F-B911-9A21D387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227C8-0067-49F8-812B-44A2396B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7D578-1867-4D1D-957C-FEE51AB7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D7FB-37FB-448B-ADCC-E483DDD9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41FAB-9070-4A0F-8C70-38A55757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5CFB-6F8B-4316-8B45-BA3D8F56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B7DB2-4422-4083-B0A7-38E3BE50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FFAC58-284F-465A-A8BB-2E499951D3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65100">
            <a:solidFill>
              <a:srgbClr val="FF0000"/>
            </a:solidFill>
          </a:ln>
          <a:effectLst>
            <a:glow rad="127000">
              <a:srgbClr val="FF00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ED844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983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3F42-90EB-4718-90D4-1458E8F2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E8246-40C9-48F1-B781-98F8034E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DD89E-BEC6-4046-BD1F-CBD19415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21A71-4C52-46B4-A2C3-A7CD6569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38D9F-827B-4C01-85AC-7CB7D640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F5258-FFF6-4BD6-BB73-8738E0AE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525E-7E1E-4404-B492-AA792681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97FA6-0319-43A5-8822-556EC6275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04B9D-B41F-4DE9-9B44-03E6574D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DC304-7AE9-4688-933A-EBF150F2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EB0A-35D4-4525-ACCA-E7183BF7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00E77-A3FD-4B15-B369-5EF1185A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7FF4E-6489-475B-8F21-49631192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FE8CB-688A-4FCE-8C74-4C6AAE4E1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D9FAF-4A83-45CF-9A1C-9AAE42873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B18B-EBC6-47DB-9341-617FE82F87A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8EDB-6643-4C4B-A785-74F57F4C0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0EEC-9FE5-43EB-9DDF-05898A979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AA52-867B-41A4-9878-DA315D73E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33E4E00-DF77-4D27-8209-3481AFB46EE7}"/>
              </a:ext>
            </a:extLst>
          </p:cNvPr>
          <p:cNvSpPr/>
          <p:nvPr/>
        </p:nvSpPr>
        <p:spPr>
          <a:xfrm>
            <a:off x="344556" y="159025"/>
            <a:ext cx="11502887" cy="1762539"/>
          </a:xfrm>
          <a:prstGeom prst="horizontalScroll">
            <a:avLst/>
          </a:prstGeom>
          <a:noFill/>
          <a:ln w="76200">
            <a:solidFill>
              <a:srgbClr val="ED8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স্বাগতম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Yellow flowers - PicMix">
            <a:extLst>
              <a:ext uri="{FF2B5EF4-FFF2-40B4-BE49-F238E27FC236}">
                <a16:creationId xmlns:a16="http://schemas.microsoft.com/office/drawing/2014/main" id="{646D81B3-DBA7-45C0-9C75-51C4BA975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08" y="2169008"/>
            <a:ext cx="6197182" cy="3860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9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7E50861-9F79-4EDF-8D0F-A719F96DB44B}"/>
              </a:ext>
            </a:extLst>
          </p:cNvPr>
          <p:cNvSpPr/>
          <p:nvPr/>
        </p:nvSpPr>
        <p:spPr>
          <a:xfrm>
            <a:off x="4240695" y="463827"/>
            <a:ext cx="3710609" cy="1497495"/>
          </a:xfrm>
          <a:prstGeom prst="cloudCallout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C77FB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F672445-9BC9-48AC-BD22-60AE6CBE3471}"/>
              </a:ext>
            </a:extLst>
          </p:cNvPr>
          <p:cNvSpPr/>
          <p:nvPr/>
        </p:nvSpPr>
        <p:spPr>
          <a:xfrm>
            <a:off x="1696278" y="2981739"/>
            <a:ext cx="8799444" cy="2040835"/>
          </a:xfrm>
          <a:prstGeom prst="horizontalScroll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C7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 সফটওয়্যার খোলার নিয়ম ফ্লোচার্টের মাধ্যমে খাতায় লিখ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7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668ED6-0FB8-4E09-BB29-68612DA72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17" y="1458749"/>
            <a:ext cx="5634566" cy="3294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35BD5-8952-4105-BC84-4478B02C2CCF}"/>
              </a:ext>
            </a:extLst>
          </p:cNvPr>
          <p:cNvSpPr txBox="1"/>
          <p:nvPr/>
        </p:nvSpPr>
        <p:spPr>
          <a:xfrm>
            <a:off x="3811656" y="265910"/>
            <a:ext cx="4568687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B93A2D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স্লাইডে লেখার নিয়ম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085E0-2739-43FD-BB36-048BAA23F234}"/>
              </a:ext>
            </a:extLst>
          </p:cNvPr>
          <p:cNvSpPr txBox="1"/>
          <p:nvPr/>
        </p:nvSpPr>
        <p:spPr>
          <a:xfrm>
            <a:off x="331304" y="5022430"/>
            <a:ext cx="1152939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B93A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কমান্ড সিলেক্ট করলে চিত্রের ন্যায় একটি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Page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আসবে। এখানে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to add Title 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Click to add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subtitle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লেখা থাকবে এখানে টেক্সট বক্সের ভিতর ইনসার্সন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পয়েন্টার নিয়ে লেখা যাবে।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5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প্রেজেনটেশনের ধারণা । পাওয়ার পয়েন্ট ২০০৭ বাংলা টিউটোরিয়াল – পর্ব ২">
            <a:extLst>
              <a:ext uri="{FF2B5EF4-FFF2-40B4-BE49-F238E27FC236}">
                <a16:creationId xmlns:a16="http://schemas.microsoft.com/office/drawing/2014/main" id="{7EA47542-B8A3-4840-B6B3-2B67934B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3" y="423192"/>
            <a:ext cx="4119729" cy="25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প্রেজেনটেশনের ধারণা । পাওয়ার পয়েন্ট ২০০৭ বাংলা টিউটোরিয়াল – পর্ব ২">
            <a:extLst>
              <a:ext uri="{FF2B5EF4-FFF2-40B4-BE49-F238E27FC236}">
                <a16:creationId xmlns:a16="http://schemas.microsoft.com/office/drawing/2014/main" id="{5B93DF00-83D5-4684-B473-693506A9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32" y="423191"/>
            <a:ext cx="4119729" cy="25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8A7AB-CAF6-4B06-A971-75B42E6912CF}"/>
              </a:ext>
            </a:extLst>
          </p:cNvPr>
          <p:cNvSpPr txBox="1"/>
          <p:nvPr/>
        </p:nvSpPr>
        <p:spPr>
          <a:xfrm>
            <a:off x="738720" y="3409319"/>
            <a:ext cx="1119808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B93A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এর কাজটি সংরক্ষণ 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মেনু থেকে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Save As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দিলে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Save as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ডায়ালগ বক্স আসবে। এখানে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Name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ঘরে একটি নাম লিখতে হবে এবং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লেখায় ক্লিক করলে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 যাবে।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55045F-52A8-4E57-837F-BB10F3C62CE8}"/>
              </a:ext>
            </a:extLst>
          </p:cNvPr>
          <p:cNvGrpSpPr/>
          <p:nvPr/>
        </p:nvGrpSpPr>
        <p:grpSpPr>
          <a:xfrm>
            <a:off x="738720" y="5251700"/>
            <a:ext cx="11198086" cy="1077218"/>
            <a:chOff x="738720" y="5278204"/>
            <a:chExt cx="11198086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F23E66-9300-4172-B31A-31B1D8543C9C}"/>
                </a:ext>
              </a:extLst>
            </p:cNvPr>
            <p:cNvSpPr txBox="1"/>
            <p:nvPr/>
          </p:nvSpPr>
          <p:spPr>
            <a:xfrm>
              <a:off x="738720" y="5278204"/>
              <a:ext cx="11198086" cy="10772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B93A2D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File           Save As          </a:t>
              </a: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ফাইল এ একটি নাম দিতে হবে 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Ok button</a:t>
              </a: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এ ক্লিক করতে হবে।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8EE952C-91CF-43D8-802D-CCA0C5A8C977}"/>
                </a:ext>
              </a:extLst>
            </p:cNvPr>
            <p:cNvCxnSpPr/>
            <p:nvPr/>
          </p:nvCxnSpPr>
          <p:spPr>
            <a:xfrm>
              <a:off x="2491409" y="5579165"/>
              <a:ext cx="689114" cy="0"/>
            </a:xfrm>
            <a:prstGeom prst="straightConnector1">
              <a:avLst/>
            </a:prstGeom>
            <a:ln w="76200">
              <a:solidFill>
                <a:srgbClr val="B93A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189C6E2-96B0-4775-BCE8-30A859C05EDD}"/>
                </a:ext>
              </a:extLst>
            </p:cNvPr>
            <p:cNvCxnSpPr/>
            <p:nvPr/>
          </p:nvCxnSpPr>
          <p:spPr>
            <a:xfrm>
              <a:off x="5068955" y="5579165"/>
              <a:ext cx="689114" cy="0"/>
            </a:xfrm>
            <a:prstGeom prst="straightConnector1">
              <a:avLst/>
            </a:prstGeom>
            <a:ln w="76200">
              <a:solidFill>
                <a:srgbClr val="B93A2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8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6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AB65B7-BB02-4A8D-8531-7B91D05CE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0" b="28770"/>
          <a:stretch/>
        </p:blipFill>
        <p:spPr bwMode="auto">
          <a:xfrm>
            <a:off x="2809459" y="1454427"/>
            <a:ext cx="6573079" cy="3395870"/>
          </a:xfrm>
          <a:prstGeom prst="rect">
            <a:avLst/>
          </a:prstGeom>
          <a:ln w="9525">
            <a:solidFill>
              <a:srgbClr val="ED844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4A69D-E38A-4526-8E29-5CD0E5D8C5C2}"/>
              </a:ext>
            </a:extLst>
          </p:cNvPr>
          <p:cNvSpPr txBox="1"/>
          <p:nvPr/>
        </p:nvSpPr>
        <p:spPr>
          <a:xfrm>
            <a:off x="2809459" y="239500"/>
            <a:ext cx="7123043" cy="1015663"/>
          </a:xfrm>
          <a:prstGeom prst="rect">
            <a:avLst/>
          </a:prstGeom>
          <a:solidFill>
            <a:srgbClr val="FFFFC7"/>
          </a:solidFill>
          <a:ln w="57150">
            <a:solidFill>
              <a:srgbClr val="ED8449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 নতুন স্লাইডযুক্ত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নিয়ম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658A7-B18A-4B22-92A1-F1951FC74F09}"/>
              </a:ext>
            </a:extLst>
          </p:cNvPr>
          <p:cNvSpPr txBox="1"/>
          <p:nvPr/>
        </p:nvSpPr>
        <p:spPr>
          <a:xfrm>
            <a:off x="258414" y="5049561"/>
            <a:ext cx="1167516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Home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মেনুর রিবন থেকে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তে থাকা অবস্থায়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New Slide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এ ক্লিক করলে এই বক্সটি আসবে এখান থেকে যে ধরণের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Slide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প্রয়োজন সেটাতে ক্লিক করলে উক্ত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Slide Active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অথবা –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Ctrl +M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76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2B74B6-02EC-439C-B2E2-B103FF3F0D6D}"/>
              </a:ext>
            </a:extLst>
          </p:cNvPr>
          <p:cNvSpPr/>
          <p:nvPr/>
        </p:nvSpPr>
        <p:spPr>
          <a:xfrm>
            <a:off x="3929393" y="207341"/>
            <a:ext cx="4479111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B93A2D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প্রেজেন্টেশনে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স্লাইড প্রর্দশন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C7CF0-B50B-4AAB-9969-EBDB11F32FEE}"/>
              </a:ext>
            </a:extLst>
          </p:cNvPr>
          <p:cNvSpPr/>
          <p:nvPr/>
        </p:nvSpPr>
        <p:spPr>
          <a:xfrm>
            <a:off x="1027043" y="3787150"/>
            <a:ext cx="1013791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B93A2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স্ট্যাটাস বার থেকে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3D4B0-5CEE-4B7A-9CB2-E6C6C7B40A8F}"/>
              </a:ext>
            </a:extLst>
          </p:cNvPr>
          <p:cNvSpPr/>
          <p:nvPr/>
        </p:nvSpPr>
        <p:spPr>
          <a:xfrm>
            <a:off x="1027043" y="5470198"/>
            <a:ext cx="1013791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93A2D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স্লাই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ড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শো উইন্ডো থেকে সম্পাদ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ার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উইন্ডোতে ফিরার জন্য কী-বোর্ডের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নতুন প্রজন্মের শিক্ষার্থীর জন্য পাঠ্যপুস্তকের ইলেকট্রনিক সংস্করণ | অনুশীলন  | The Daily Ittefaq">
            <a:extLst>
              <a:ext uri="{FF2B5EF4-FFF2-40B4-BE49-F238E27FC236}">
                <a16:creationId xmlns:a16="http://schemas.microsoft.com/office/drawing/2014/main" id="{059645C3-83B3-418C-BD57-E46343A1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96" y="1094302"/>
            <a:ext cx="4625008" cy="2334698"/>
          </a:xfrm>
          <a:prstGeom prst="rect">
            <a:avLst/>
          </a:prstGeom>
          <a:ln w="38100" cap="sq">
            <a:solidFill>
              <a:srgbClr val="B93A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A6D5422-E730-4AF8-B7CC-3AE95BF144C8}"/>
              </a:ext>
            </a:extLst>
          </p:cNvPr>
          <p:cNvSpPr/>
          <p:nvPr/>
        </p:nvSpPr>
        <p:spPr>
          <a:xfrm>
            <a:off x="4518992" y="463827"/>
            <a:ext cx="3154016" cy="1497495"/>
          </a:xfrm>
          <a:prstGeom prst="cloudCallout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C77FB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8B52405-E322-4F77-B81A-94905F5563B9}"/>
              </a:ext>
            </a:extLst>
          </p:cNvPr>
          <p:cNvSpPr/>
          <p:nvPr/>
        </p:nvSpPr>
        <p:spPr>
          <a:xfrm>
            <a:off x="1696278" y="2981739"/>
            <a:ext cx="8799444" cy="2040835"/>
          </a:xfrm>
          <a:prstGeom prst="horizontalScroll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C7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 দলে ৬জন বিভক্ত হয়ে একটি প্রেজেন্টেশন প্রোগ্রাম খোলে প্রজেন্টেশন তৈরি করে সেভ করে দেখাও।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2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E7A65C0-E3D9-4938-A518-B32125F96F91}"/>
              </a:ext>
            </a:extLst>
          </p:cNvPr>
          <p:cNvSpPr/>
          <p:nvPr/>
        </p:nvSpPr>
        <p:spPr>
          <a:xfrm>
            <a:off x="4651513" y="225288"/>
            <a:ext cx="3538330" cy="113968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D84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082"/>
              </a:avLst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32D6-61D0-4006-9D27-EAE6AD7C9960}"/>
              </a:ext>
            </a:extLst>
          </p:cNvPr>
          <p:cNvSpPr txBox="1"/>
          <p:nvPr/>
        </p:nvSpPr>
        <p:spPr>
          <a:xfrm>
            <a:off x="1334125" y="1348800"/>
            <a:ext cx="10313232" cy="550920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সভা, সেমিনার, সিম্পোজিয়াম ও কর্মশালায় ব্যবহৃত হয় কোন সফটওয়্যার?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মাইক্রোসফট পাওয়ার পয়েন্ট কোন ধরনের সফটওয়্যার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মাইক্রোসফট পাওয়ার পয়েন্ট কোন কোম্পানী তৈরি করে?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পাওয়ার পয়েন্ট ফাইলকে কি বলা হয়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প্রেজেন্টেশনের এক একটি অংশকে কী বলা হয়?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প্রেজেন্টেশনের স্লাইড প্রদর্শনের জন্য কী-বোর্ডের কোন বোতাম চাপতে হয়?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একাধিক স্লাইড বিশিষ্ট একটি পৃষ্ঠাকে কী বলা হয়?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স্লাইডের ছোট সংস্করণকে কী বলা হয়?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প্রেজেন্টেশন তৈরির খসড়াকে কী বলা হয়?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76373CB-4570-4851-883A-B57FCCEC77CE}"/>
              </a:ext>
            </a:extLst>
          </p:cNvPr>
          <p:cNvSpPr/>
          <p:nvPr/>
        </p:nvSpPr>
        <p:spPr>
          <a:xfrm>
            <a:off x="4264376" y="258418"/>
            <a:ext cx="3538330" cy="113968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D84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082"/>
              </a:avLst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95F12-4A1F-4A71-B568-6102228A4680}"/>
              </a:ext>
            </a:extLst>
          </p:cNvPr>
          <p:cNvSpPr/>
          <p:nvPr/>
        </p:nvSpPr>
        <p:spPr>
          <a:xfrm>
            <a:off x="1049306" y="5239505"/>
            <a:ext cx="1013791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B93A2D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প্রেজেন্টেশন সফটওয়্যার হিসেবে মাইক্রোসফট পাওয়ার পয়েন্টের গুরুত্ব লিখ।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249464-A1E7-4611-9F8F-643E817A97F8}"/>
              </a:ext>
            </a:extLst>
          </p:cNvPr>
          <p:cNvGrpSpPr/>
          <p:nvPr/>
        </p:nvGrpSpPr>
        <p:grpSpPr>
          <a:xfrm>
            <a:off x="4264376" y="1392263"/>
            <a:ext cx="3538330" cy="3634708"/>
            <a:chOff x="4264376" y="1398104"/>
            <a:chExt cx="3538330" cy="3950989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2054C4E0-83F3-472F-8DDC-AD7A99F34FF8}"/>
                </a:ext>
              </a:extLst>
            </p:cNvPr>
            <p:cNvSpPr/>
            <p:nvPr/>
          </p:nvSpPr>
          <p:spPr>
            <a:xfrm>
              <a:off x="4264376" y="1398104"/>
              <a:ext cx="3538330" cy="1554958"/>
            </a:xfrm>
            <a:prstGeom prst="triangle">
              <a:avLst/>
            </a:prstGeom>
            <a:solidFill>
              <a:srgbClr val="92D050"/>
            </a:solidFill>
            <a:ln w="57150">
              <a:solidFill>
                <a:srgbClr val="B93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83CD5D-6F1B-46CC-9059-84F0189458F4}"/>
                </a:ext>
              </a:extLst>
            </p:cNvPr>
            <p:cNvSpPr/>
            <p:nvPr/>
          </p:nvSpPr>
          <p:spPr>
            <a:xfrm>
              <a:off x="4709409" y="2953062"/>
              <a:ext cx="2773181" cy="1554958"/>
            </a:xfrm>
            <a:prstGeom prst="rect">
              <a:avLst/>
            </a:prstGeom>
            <a:solidFill>
              <a:srgbClr val="38C8C5"/>
            </a:solidFill>
            <a:ln w="57150">
              <a:solidFill>
                <a:srgbClr val="C77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>
              <a:extLst>
                <a:ext uri="{FF2B5EF4-FFF2-40B4-BE49-F238E27FC236}">
                  <a16:creationId xmlns:a16="http://schemas.microsoft.com/office/drawing/2014/main" id="{5E0DBA14-329B-4C60-BB03-968DA138472C}"/>
                </a:ext>
              </a:extLst>
            </p:cNvPr>
            <p:cNvSpPr/>
            <p:nvPr/>
          </p:nvSpPr>
          <p:spPr>
            <a:xfrm>
              <a:off x="5711252" y="4532783"/>
              <a:ext cx="644577" cy="402882"/>
            </a:xfrm>
            <a:prstGeom prst="flowChartMagneticDisk">
              <a:avLst/>
            </a:prstGeom>
            <a:blipFill>
              <a:blip r:embed="rId2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B28F7A08-2FB1-4DEF-9BF4-5231C5F5ECFD}"/>
                </a:ext>
              </a:extLst>
            </p:cNvPr>
            <p:cNvSpPr/>
            <p:nvPr/>
          </p:nvSpPr>
          <p:spPr>
            <a:xfrm>
              <a:off x="5711252" y="4873155"/>
              <a:ext cx="644577" cy="475938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A24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Internal Storage 8">
              <a:extLst>
                <a:ext uri="{FF2B5EF4-FFF2-40B4-BE49-F238E27FC236}">
                  <a16:creationId xmlns:a16="http://schemas.microsoft.com/office/drawing/2014/main" id="{5A765474-274B-49E0-A4ED-82F66D4CBDE2}"/>
                </a:ext>
              </a:extLst>
            </p:cNvPr>
            <p:cNvSpPr/>
            <p:nvPr/>
          </p:nvSpPr>
          <p:spPr>
            <a:xfrm>
              <a:off x="5836059" y="3670466"/>
              <a:ext cx="584617" cy="734518"/>
            </a:xfrm>
            <a:prstGeom prst="flowChartInternalStorage">
              <a:avLst/>
            </a:prstGeom>
            <a:solidFill>
              <a:srgbClr val="C77FBD"/>
            </a:solidFill>
            <a:ln w="38100">
              <a:solidFill>
                <a:srgbClr val="FA24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edefined Process 9">
              <a:extLst>
                <a:ext uri="{FF2B5EF4-FFF2-40B4-BE49-F238E27FC236}">
                  <a16:creationId xmlns:a16="http://schemas.microsoft.com/office/drawing/2014/main" id="{5AA7CAEC-BDF9-4517-B88A-5E3706D84201}"/>
                </a:ext>
              </a:extLst>
            </p:cNvPr>
            <p:cNvSpPr/>
            <p:nvPr/>
          </p:nvSpPr>
          <p:spPr>
            <a:xfrm>
              <a:off x="6835515" y="3730541"/>
              <a:ext cx="419724" cy="419725"/>
            </a:xfrm>
            <a:prstGeom prst="flowChartPredefinedProcess">
              <a:avLst/>
            </a:prstGeom>
            <a:solidFill>
              <a:srgbClr val="FFC000"/>
            </a:solidFill>
            <a:ln w="57150">
              <a:solidFill>
                <a:srgbClr val="C77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edefined Process 10">
              <a:extLst>
                <a:ext uri="{FF2B5EF4-FFF2-40B4-BE49-F238E27FC236}">
                  <a16:creationId xmlns:a16="http://schemas.microsoft.com/office/drawing/2014/main" id="{198223DB-91DB-4494-BC70-DF01D0D0EA65}"/>
                </a:ext>
              </a:extLst>
            </p:cNvPr>
            <p:cNvSpPr/>
            <p:nvPr/>
          </p:nvSpPr>
          <p:spPr>
            <a:xfrm>
              <a:off x="5047881" y="3706318"/>
              <a:ext cx="419724" cy="419725"/>
            </a:xfrm>
            <a:prstGeom prst="flowChartPredefinedProcess">
              <a:avLst/>
            </a:prstGeom>
            <a:solidFill>
              <a:srgbClr val="FFC000"/>
            </a:solidFill>
            <a:ln w="57150">
              <a:solidFill>
                <a:srgbClr val="C77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6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ধন্যবাদ জানানোর জন্য সুন্দর কিছু ছবি ফটো পিকচার শুভেচ্ছা ফ্রি ডাউনলোড">
            <a:extLst>
              <a:ext uri="{FF2B5EF4-FFF2-40B4-BE49-F238E27FC236}">
                <a16:creationId xmlns:a16="http://schemas.microsoft.com/office/drawing/2014/main" id="{3DA98703-90C7-4809-897D-8E23A030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" y="79579"/>
            <a:ext cx="12072730" cy="66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3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B622A-A854-479E-A38C-B293547EF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59" y="749666"/>
            <a:ext cx="2284719" cy="2340107"/>
          </a:xfrm>
          <a:prstGeom prst="roundRect">
            <a:avLst>
              <a:gd name="adj" fmla="val 16667"/>
            </a:avLst>
          </a:prstGeom>
          <a:ln>
            <a:solidFill>
              <a:srgbClr val="C937B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63BF13-8773-49A5-9CA0-A5808266923C}"/>
              </a:ext>
            </a:extLst>
          </p:cNvPr>
          <p:cNvCxnSpPr>
            <a:cxnSpLocks/>
          </p:cNvCxnSpPr>
          <p:nvPr/>
        </p:nvCxnSpPr>
        <p:spPr>
          <a:xfrm>
            <a:off x="6096000" y="1280426"/>
            <a:ext cx="0" cy="4391504"/>
          </a:xfrm>
          <a:prstGeom prst="straightConnector1">
            <a:avLst/>
          </a:prstGeom>
          <a:ln w="76200">
            <a:solidFill>
              <a:srgbClr val="C937B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972C02-73CD-4BE1-9262-649A0BE46821}"/>
              </a:ext>
            </a:extLst>
          </p:cNvPr>
          <p:cNvCxnSpPr/>
          <p:nvPr/>
        </p:nvCxnSpPr>
        <p:spPr>
          <a:xfrm>
            <a:off x="6261652" y="543433"/>
            <a:ext cx="0" cy="5741540"/>
          </a:xfrm>
          <a:prstGeom prst="straightConnector1">
            <a:avLst/>
          </a:prstGeom>
          <a:ln w="76200">
            <a:solidFill>
              <a:srgbClr val="C937B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3E75D6-0993-45E6-B4E7-D02F76F5E2E8}"/>
              </a:ext>
            </a:extLst>
          </p:cNvPr>
          <p:cNvCxnSpPr>
            <a:cxnSpLocks/>
          </p:cNvCxnSpPr>
          <p:nvPr/>
        </p:nvCxnSpPr>
        <p:spPr>
          <a:xfrm>
            <a:off x="6440557" y="1280426"/>
            <a:ext cx="0" cy="4391504"/>
          </a:xfrm>
          <a:prstGeom prst="straightConnector1">
            <a:avLst/>
          </a:prstGeom>
          <a:ln w="76200">
            <a:solidFill>
              <a:srgbClr val="C937BF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B556C5-4ADE-44B1-9912-E5E75C501A2B}"/>
              </a:ext>
            </a:extLst>
          </p:cNvPr>
          <p:cNvSpPr/>
          <p:nvPr/>
        </p:nvSpPr>
        <p:spPr>
          <a:xfrm>
            <a:off x="381003" y="3191405"/>
            <a:ext cx="5444985" cy="29003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937BF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29D4FC-8BB4-463F-80C7-F4E3B5F3F3F9}"/>
              </a:ext>
            </a:extLst>
          </p:cNvPr>
          <p:cNvSpPr/>
          <p:nvPr/>
        </p:nvSpPr>
        <p:spPr>
          <a:xfrm>
            <a:off x="6697317" y="3191404"/>
            <a:ext cx="5251171" cy="29003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937BF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দশম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তথ্য ও যোগাযোগ প্রযুক্তি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:পঞ্চম।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5FF9B7-BBB8-49B5-85B7-266C5208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25" y="749665"/>
            <a:ext cx="2009533" cy="2340108"/>
          </a:xfrm>
          <a:prstGeom prst="roundRect">
            <a:avLst>
              <a:gd name="adj" fmla="val 16667"/>
            </a:avLst>
          </a:prstGeom>
          <a:ln>
            <a:solidFill>
              <a:srgbClr val="ED844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66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Excel GIF | Gfycat">
            <a:extLst>
              <a:ext uri="{FF2B5EF4-FFF2-40B4-BE49-F238E27FC236}">
                <a16:creationId xmlns:a16="http://schemas.microsoft.com/office/drawing/2014/main" id="{FA8FD768-417C-431E-A980-8D22A0AD1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02" y="1643148"/>
            <a:ext cx="3137508" cy="2179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5327-B6D7-4F71-8EB4-9C7E18381D4A}"/>
              </a:ext>
            </a:extLst>
          </p:cNvPr>
          <p:cNvGrpSpPr/>
          <p:nvPr/>
        </p:nvGrpSpPr>
        <p:grpSpPr>
          <a:xfrm>
            <a:off x="680631" y="1580334"/>
            <a:ext cx="3413664" cy="2220620"/>
            <a:chOff x="252642" y="4061018"/>
            <a:chExt cx="3528814" cy="2220620"/>
          </a:xfrm>
        </p:grpSpPr>
        <p:pic>
          <p:nvPicPr>
            <p:cNvPr id="2066" name="Picture 18" descr="Word 2007 Beta 2 Screenshots | ZDNet">
              <a:extLst>
                <a:ext uri="{FF2B5EF4-FFF2-40B4-BE49-F238E27FC236}">
                  <a16:creationId xmlns:a16="http://schemas.microsoft.com/office/drawing/2014/main" id="{21AA05CF-CECA-42DD-AAFA-955C61A8D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42" y="4061018"/>
              <a:ext cx="3528814" cy="222062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4893EA-22AD-42B2-BC0D-A185BDD477E0}"/>
                </a:ext>
              </a:extLst>
            </p:cNvPr>
            <p:cNvSpPr txBox="1"/>
            <p:nvPr/>
          </p:nvSpPr>
          <p:spPr>
            <a:xfrm>
              <a:off x="562307" y="4911264"/>
              <a:ext cx="29094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latin typeface="+mj-lt"/>
                  <a:cs typeface="NikoshBAN" pitchFamily="2" charset="0"/>
                </a:rPr>
                <a:t>ডিজিটাল</a:t>
              </a:r>
              <a:r>
                <a:rPr lang="bn-BD" sz="3200" b="1" dirty="0">
                  <a:latin typeface="+mj-lt"/>
                </a:rPr>
                <a:t> </a:t>
              </a:r>
              <a:r>
                <a:rPr lang="bn-BD" sz="3200" b="1" dirty="0">
                  <a:latin typeface="+mj-lt"/>
                  <a:cs typeface="NikoshBAN" pitchFamily="2" charset="0"/>
                </a:rPr>
                <a:t>বাংলাদেশ গড়া আমাদের ল</a:t>
              </a:r>
              <a:r>
                <a:rPr lang="bn-IN" sz="3200" b="1" dirty="0">
                  <a:latin typeface="+mj-lt"/>
                  <a:cs typeface="NikoshBAN" pitchFamily="2" charset="0"/>
                </a:rPr>
                <a:t>ক্ষ্য </a:t>
              </a:r>
              <a:endParaRPr lang="en-US" sz="3200" b="1" dirty="0">
                <a:latin typeface="+mj-lt"/>
                <a:cs typeface="NikoshBAN" pitchFamily="2" charset="0"/>
              </a:endParaRPr>
            </a:p>
          </p:txBody>
        </p:sp>
      </p:grpSp>
      <p:pic>
        <p:nvPicPr>
          <p:cNvPr id="2052" name="Picture 4" descr="Emerald #International_School classrooms are equipped with smart boards for  #Audio_Visual Learning tools that provide a practical insight to our  students. Simul…">
            <a:extLst>
              <a:ext uri="{FF2B5EF4-FFF2-40B4-BE49-F238E27FC236}">
                <a16:creationId xmlns:a16="http://schemas.microsoft.com/office/drawing/2014/main" id="{2F2B1F8A-1DB9-47CF-9D27-8F5F5297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4" y="1643148"/>
            <a:ext cx="3184294" cy="218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মাইক্রোসফট পাওয়ার পয়েন্ট (পর্ব ৪ ) – ডিজাইন ট্যাবের ব্যবহার - টেক কাল্ট">
            <a:extLst>
              <a:ext uri="{FF2B5EF4-FFF2-40B4-BE49-F238E27FC236}">
                <a16:creationId xmlns:a16="http://schemas.microsoft.com/office/drawing/2014/main" id="{C05B81F4-BEE5-45EA-888D-83DB6B05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00" y="1620842"/>
            <a:ext cx="3137508" cy="218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Excel Logo">
            <a:extLst>
              <a:ext uri="{FF2B5EF4-FFF2-40B4-BE49-F238E27FC236}">
                <a16:creationId xmlns:a16="http://schemas.microsoft.com/office/drawing/2014/main" id="{88A27FFF-2125-463D-A8F3-72388069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6" y="1580334"/>
            <a:ext cx="3320093" cy="218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মাইক্রোসফট এক্সেল পর্ব(১) — Smoke">
            <a:extLst>
              <a:ext uri="{FF2B5EF4-FFF2-40B4-BE49-F238E27FC236}">
                <a16:creationId xmlns:a16="http://schemas.microsoft.com/office/drawing/2014/main" id="{64EA7669-F6D1-4306-AAFB-8F49A36C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02" y="1643148"/>
            <a:ext cx="3137508" cy="2180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0C0497E-C4CC-4615-9BFF-2925BF35B2E8}"/>
              </a:ext>
            </a:extLst>
          </p:cNvPr>
          <p:cNvSpPr/>
          <p:nvPr/>
        </p:nvSpPr>
        <p:spPr>
          <a:xfrm>
            <a:off x="314317" y="251368"/>
            <a:ext cx="11563365" cy="92807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19893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করে বল ছবিগুলো দ্বারা কী বুঝায়?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14" descr="Excel GIF | Gfycat">
            <a:extLst>
              <a:ext uri="{FF2B5EF4-FFF2-40B4-BE49-F238E27FC236}">
                <a16:creationId xmlns:a16="http://schemas.microsoft.com/office/drawing/2014/main" id="{93AB8192-74BB-4464-87EF-8C9EF956B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1 L 0.00091 0.3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9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339 0.36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8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12083 L 0.01107 0.3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30F4E3F-2D74-4228-8958-9C470280876A}"/>
              </a:ext>
            </a:extLst>
          </p:cNvPr>
          <p:cNvSpPr/>
          <p:nvPr/>
        </p:nvSpPr>
        <p:spPr>
          <a:xfrm>
            <a:off x="357809" y="185531"/>
            <a:ext cx="5300870" cy="172278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D84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-----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5D6636C5-8A6C-4E7D-A8CA-199F333585F5}"/>
              </a:ext>
            </a:extLst>
          </p:cNvPr>
          <p:cNvSpPr/>
          <p:nvPr/>
        </p:nvSpPr>
        <p:spPr>
          <a:xfrm>
            <a:off x="636105" y="2279373"/>
            <a:ext cx="10230678" cy="3458818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ED8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 সফটওয়্যার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1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F37ADB5-03A9-449D-B923-3C765C35EAD7}"/>
              </a:ext>
            </a:extLst>
          </p:cNvPr>
          <p:cNvSpPr/>
          <p:nvPr/>
        </p:nvSpPr>
        <p:spPr>
          <a:xfrm>
            <a:off x="3087756" y="238539"/>
            <a:ext cx="5406887" cy="1364974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ED8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88B7646-2062-4F07-94A0-C5FDBCE5E9D9}"/>
              </a:ext>
            </a:extLst>
          </p:cNvPr>
          <p:cNvSpPr/>
          <p:nvPr/>
        </p:nvSpPr>
        <p:spPr>
          <a:xfrm>
            <a:off x="549965" y="1974574"/>
            <a:ext cx="11092070" cy="4346712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B93A2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প্রেজেন্টেশন সফটওয়্যার কী তা বলতে পারবে;</a:t>
            </a:r>
          </a:p>
          <a:p>
            <a:pPr algn="ctr"/>
            <a:endParaRPr lang="bn-IN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পাওয়ার পয়েন্ট প্রোগ্রাম খোলা ও স্লাইড তৈরি করার কৌশল ব্যাখ্যা করতে পারবে;</a:t>
            </a:r>
          </a:p>
          <a:p>
            <a:pPr algn="ctr"/>
            <a:endParaRPr lang="bn-IN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প্রেজেন্টেশন সেভ , নতুন স্লাইড যুক্ত  ও স্লাইড প্রদর্শনের নিয়ম বিশ্লেষণ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F571D-14BA-4F6E-B92B-C92AC06F1A71}"/>
              </a:ext>
            </a:extLst>
          </p:cNvPr>
          <p:cNvSpPr/>
          <p:nvPr/>
        </p:nvSpPr>
        <p:spPr>
          <a:xfrm>
            <a:off x="4333460" y="359464"/>
            <a:ext cx="7608332" cy="859736"/>
          </a:xfrm>
          <a:prstGeom prst="rect">
            <a:avLst/>
          </a:prstGeom>
          <a:noFill/>
          <a:ln w="38100">
            <a:solidFill>
              <a:srgbClr val="B93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: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প্রেজেন্টেশনের এক একটি অংশকে স্লাইড 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0CB3B-7C42-4A0B-898B-0A5B4DFC4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1819283"/>
            <a:ext cx="3072851" cy="256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1965AB-0ADE-40CD-8960-D6D9F84CBD57}"/>
              </a:ext>
            </a:extLst>
          </p:cNvPr>
          <p:cNvSpPr/>
          <p:nvPr/>
        </p:nvSpPr>
        <p:spPr>
          <a:xfrm>
            <a:off x="4333460" y="1371545"/>
            <a:ext cx="7608332" cy="1931214"/>
          </a:xfrm>
          <a:prstGeom prst="rect">
            <a:avLst/>
          </a:prstGeom>
          <a:noFill/>
          <a:ln w="38100">
            <a:solidFill>
              <a:srgbClr val="B93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 :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</a:t>
            </a:r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অথবা : অনেকগুলো স্লাইড মিলে হয় একটি প্রেজেন্টেশন।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D4C5F-415B-40FD-ABE4-05A03613F5C1}"/>
              </a:ext>
            </a:extLst>
          </p:cNvPr>
          <p:cNvSpPr/>
          <p:nvPr/>
        </p:nvSpPr>
        <p:spPr>
          <a:xfrm>
            <a:off x="4333459" y="3429000"/>
            <a:ext cx="7608332" cy="955814"/>
          </a:xfrm>
          <a:prstGeom prst="rect">
            <a:avLst/>
          </a:prstGeom>
          <a:noFill/>
          <a:ln w="38100">
            <a:solidFill>
              <a:srgbClr val="B93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 আউটস :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 স্লাইড বিশিষ্ট একটি পৃষ্ঠাকে হ্যান্ড আউটস বলে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C2F49-F2A0-458B-B9E2-5644224F70C1}"/>
              </a:ext>
            </a:extLst>
          </p:cNvPr>
          <p:cNvSpPr/>
          <p:nvPr/>
        </p:nvSpPr>
        <p:spPr>
          <a:xfrm>
            <a:off x="4454312" y="4706668"/>
            <a:ext cx="7487479" cy="1791868"/>
          </a:xfrm>
          <a:prstGeom prst="rect">
            <a:avLst/>
          </a:prstGeom>
          <a:noFill/>
          <a:ln w="38100">
            <a:solidFill>
              <a:srgbClr val="B93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পরিকল্পিতভাবে একটি পাওয়ার পয়েন্টে প্রেজেন্টেশন তৈরি করার জন্য খসড়া তৈরি করে নিতে হয় । এই খসড়াকে বলা হয় স্লাইড লেআউট।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CA1B94-FDEC-4FEF-8CC9-380747BF5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251960"/>
            <a:ext cx="3072851" cy="1377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প্রেজেনটেশনের ধারণা । পাওয়ার পয়েন্ট ২০০৭ বাংলা টিউটোরিয়াল – পর্ব ২">
            <a:extLst>
              <a:ext uri="{FF2B5EF4-FFF2-40B4-BE49-F238E27FC236}">
                <a16:creationId xmlns:a16="http://schemas.microsoft.com/office/drawing/2014/main" id="{F1EBEADC-44D8-443F-9A0E-CAD8671D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" y="4574519"/>
            <a:ext cx="3183833" cy="2031521"/>
          </a:xfrm>
          <a:prstGeom prst="rect">
            <a:avLst/>
          </a:prstGeom>
          <a:ln w="38100" cap="sq">
            <a:solidFill>
              <a:srgbClr val="B93A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871225E-AD10-4828-AE6A-FF3AE26DA16B}"/>
              </a:ext>
            </a:extLst>
          </p:cNvPr>
          <p:cNvSpPr/>
          <p:nvPr/>
        </p:nvSpPr>
        <p:spPr>
          <a:xfrm>
            <a:off x="4518992" y="463827"/>
            <a:ext cx="3154016" cy="1497495"/>
          </a:xfrm>
          <a:prstGeom prst="cloudCallout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C77FB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6BED51C-741D-4DA0-AA3E-7426EB6316E1}"/>
              </a:ext>
            </a:extLst>
          </p:cNvPr>
          <p:cNvSpPr/>
          <p:nvPr/>
        </p:nvSpPr>
        <p:spPr>
          <a:xfrm>
            <a:off x="1696278" y="2981739"/>
            <a:ext cx="8799444" cy="2040835"/>
          </a:xfrm>
          <a:prstGeom prst="horizontalScroll">
            <a:avLst/>
          </a:prstGeom>
          <a:gradFill flip="none" rotWithShape="1">
            <a:gsLst>
              <a:gs pos="0">
                <a:srgbClr val="C77FBD">
                  <a:tint val="66000"/>
                  <a:satMod val="160000"/>
                </a:srgbClr>
              </a:gs>
              <a:gs pos="50000">
                <a:srgbClr val="C77FBD">
                  <a:tint val="44500"/>
                  <a:satMod val="160000"/>
                </a:srgbClr>
              </a:gs>
              <a:gs pos="100000">
                <a:srgbClr val="C77FBD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C7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প্রেজেন্টেশন বলতে কী বুঝ?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0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4A69B0D6-7A4F-4C1F-ACE7-97172C196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3" r="69912"/>
          <a:stretch/>
        </p:blipFill>
        <p:spPr bwMode="auto">
          <a:xfrm>
            <a:off x="321022" y="1465140"/>
            <a:ext cx="3681135" cy="52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B06AD9-432C-425B-BFED-F0379563D1E3}"/>
              </a:ext>
            </a:extLst>
          </p:cNvPr>
          <p:cNvSpPr txBox="1"/>
          <p:nvPr/>
        </p:nvSpPr>
        <p:spPr>
          <a:xfrm>
            <a:off x="7129670" y="1291910"/>
            <a:ext cx="151074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F1F10-E73B-41A3-8701-6420327FF87A}"/>
              </a:ext>
            </a:extLst>
          </p:cNvPr>
          <p:cNvSpPr txBox="1"/>
          <p:nvPr/>
        </p:nvSpPr>
        <p:spPr>
          <a:xfrm>
            <a:off x="6690518" y="2430357"/>
            <a:ext cx="2879378" cy="707886"/>
          </a:xfrm>
          <a:prstGeom prst="rect">
            <a:avLst/>
          </a:prstGeom>
          <a:solidFill>
            <a:srgbClr val="C77FBD"/>
          </a:solidFill>
          <a:ln w="28575">
            <a:solidFill>
              <a:srgbClr val="B93A2D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All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97730-CE59-4C94-A223-1B76A952F8AD}"/>
              </a:ext>
            </a:extLst>
          </p:cNvPr>
          <p:cNvSpPr txBox="1"/>
          <p:nvPr/>
        </p:nvSpPr>
        <p:spPr>
          <a:xfrm>
            <a:off x="6118850" y="3556172"/>
            <a:ext cx="4432624" cy="707886"/>
          </a:xfrm>
          <a:prstGeom prst="rect">
            <a:avLst/>
          </a:prstGeom>
          <a:solidFill>
            <a:srgbClr val="ED844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Microsoft Office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E6455-FB06-433D-9DDF-69825B79220F}"/>
              </a:ext>
            </a:extLst>
          </p:cNvPr>
          <p:cNvSpPr txBox="1"/>
          <p:nvPr/>
        </p:nvSpPr>
        <p:spPr>
          <a:xfrm>
            <a:off x="5366240" y="4625181"/>
            <a:ext cx="5937844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Microsoft Power Point</a:t>
            </a:r>
            <a:endParaRPr lang="en-US" sz="4000" b="1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F4CBB1A-41F4-40E5-BE92-599C39068EA9}"/>
              </a:ext>
            </a:extLst>
          </p:cNvPr>
          <p:cNvSpPr/>
          <p:nvPr/>
        </p:nvSpPr>
        <p:spPr>
          <a:xfrm>
            <a:off x="7838656" y="2029546"/>
            <a:ext cx="384313" cy="3710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8A1409D-3B02-45E7-8AB9-3BAADBC3FAE7}"/>
              </a:ext>
            </a:extLst>
          </p:cNvPr>
          <p:cNvSpPr/>
          <p:nvPr/>
        </p:nvSpPr>
        <p:spPr>
          <a:xfrm>
            <a:off x="7938050" y="4244290"/>
            <a:ext cx="384313" cy="3710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EDE8CA-2532-4F96-8BA2-5344603E8488}"/>
              </a:ext>
            </a:extLst>
          </p:cNvPr>
          <p:cNvSpPr txBox="1"/>
          <p:nvPr/>
        </p:nvSpPr>
        <p:spPr>
          <a:xfrm>
            <a:off x="2965743" y="329222"/>
            <a:ext cx="758573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75D811B-8C18-49CC-88AC-CE06924827CA}"/>
              </a:ext>
            </a:extLst>
          </p:cNvPr>
          <p:cNvSpPr/>
          <p:nvPr/>
        </p:nvSpPr>
        <p:spPr>
          <a:xfrm>
            <a:off x="7891668" y="3167993"/>
            <a:ext cx="384313" cy="3710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5E7FDB-D6D7-4597-90CD-817E6DDEB108}"/>
              </a:ext>
            </a:extLst>
          </p:cNvPr>
          <p:cNvSpPr/>
          <p:nvPr/>
        </p:nvSpPr>
        <p:spPr>
          <a:xfrm>
            <a:off x="321022" y="6280373"/>
            <a:ext cx="566874" cy="4837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3EBBA9-7AD0-4904-9D69-171B89895757}"/>
              </a:ext>
            </a:extLst>
          </p:cNvPr>
          <p:cNvSpPr/>
          <p:nvPr/>
        </p:nvSpPr>
        <p:spPr>
          <a:xfrm>
            <a:off x="604459" y="5564919"/>
            <a:ext cx="866532" cy="4837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B5EE31-7820-4C1D-AE7C-11AA74DE5FBC}"/>
              </a:ext>
            </a:extLst>
          </p:cNvPr>
          <p:cNvSpPr/>
          <p:nvPr/>
        </p:nvSpPr>
        <p:spPr>
          <a:xfrm>
            <a:off x="321022" y="2169591"/>
            <a:ext cx="1867976" cy="483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3">
            <a:extLst>
              <a:ext uri="{FF2B5EF4-FFF2-40B4-BE49-F238E27FC236}">
                <a16:creationId xmlns:a16="http://schemas.microsoft.com/office/drawing/2014/main" id="{231F0B42-CF75-4275-896E-8944C320203E}"/>
              </a:ext>
            </a:extLst>
          </p:cNvPr>
          <p:cNvSpPr/>
          <p:nvPr/>
        </p:nvSpPr>
        <p:spPr>
          <a:xfrm>
            <a:off x="4529498" y="5566817"/>
            <a:ext cx="7585730" cy="963612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77F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bn-BD" sz="3200" b="1" dirty="0">
                <a:solidFill>
                  <a:srgbClr val="C00000"/>
                </a:solidFill>
              </a:rPr>
              <a:t>tart button</a:t>
            </a:r>
            <a:r>
              <a:rPr lang="bn-IN" sz="3200" b="1" dirty="0">
                <a:solidFill>
                  <a:srgbClr val="C00000"/>
                </a:solidFill>
              </a:rPr>
              <a:t>    </a:t>
            </a:r>
            <a:r>
              <a:rPr lang="en-US" sz="3200" b="1" dirty="0">
                <a:solidFill>
                  <a:srgbClr val="C00000"/>
                </a:solidFill>
              </a:rPr>
              <a:t>All Programs</a:t>
            </a:r>
            <a:r>
              <a:rPr lang="bn-IN" sz="3200" b="1" dirty="0">
                <a:solidFill>
                  <a:srgbClr val="C00000"/>
                </a:solidFill>
              </a:rPr>
              <a:t>    </a:t>
            </a:r>
            <a:r>
              <a:rPr lang="bn-BD" sz="3200" b="1" dirty="0">
                <a:solidFill>
                  <a:srgbClr val="C00000"/>
                </a:solidFill>
              </a:rPr>
              <a:t>Ms office</a:t>
            </a:r>
            <a:r>
              <a:rPr lang="bn-IN" sz="3200" b="1" dirty="0">
                <a:solidFill>
                  <a:srgbClr val="C00000"/>
                </a:solidFill>
              </a:rPr>
              <a:t> </a:t>
            </a:r>
            <a:r>
              <a:rPr lang="bn-BD" sz="3200" b="1" dirty="0">
                <a:solidFill>
                  <a:srgbClr val="C00000"/>
                </a:solidFill>
              </a:rPr>
              <a:t> Ms power point 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F8D859-D149-483E-A89E-B5452B057813}"/>
              </a:ext>
            </a:extLst>
          </p:cNvPr>
          <p:cNvCxnSpPr/>
          <p:nvPr/>
        </p:nvCxnSpPr>
        <p:spPr>
          <a:xfrm>
            <a:off x="7036439" y="5848846"/>
            <a:ext cx="423179" cy="0"/>
          </a:xfrm>
          <a:prstGeom prst="straightConnector1">
            <a:avLst/>
          </a:prstGeom>
          <a:ln w="57150">
            <a:solidFill>
              <a:srgbClr val="C77F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79C649-C996-46C5-B6E4-2D87FA08D209}"/>
              </a:ext>
            </a:extLst>
          </p:cNvPr>
          <p:cNvCxnSpPr>
            <a:cxnSpLocks/>
          </p:cNvCxnSpPr>
          <p:nvPr/>
        </p:nvCxnSpPr>
        <p:spPr>
          <a:xfrm>
            <a:off x="9687339" y="5848846"/>
            <a:ext cx="331305" cy="0"/>
          </a:xfrm>
          <a:prstGeom prst="straightConnector1">
            <a:avLst/>
          </a:prstGeom>
          <a:ln w="57150">
            <a:solidFill>
              <a:srgbClr val="C77F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3431B0-6558-4424-B455-FA83B53C933A}"/>
              </a:ext>
            </a:extLst>
          </p:cNvPr>
          <p:cNvCxnSpPr/>
          <p:nvPr/>
        </p:nvCxnSpPr>
        <p:spPr>
          <a:xfrm>
            <a:off x="6613260" y="6334543"/>
            <a:ext cx="423179" cy="0"/>
          </a:xfrm>
          <a:prstGeom prst="straightConnector1">
            <a:avLst/>
          </a:prstGeom>
          <a:ln w="57150">
            <a:solidFill>
              <a:srgbClr val="C77F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8D7C5D-6C91-44E5-99D5-69156B4E1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0" b="28770"/>
          <a:stretch/>
        </p:blipFill>
        <p:spPr bwMode="auto">
          <a:xfrm>
            <a:off x="2604253" y="1454427"/>
            <a:ext cx="6778285" cy="3501886"/>
          </a:xfrm>
          <a:prstGeom prst="rect">
            <a:avLst/>
          </a:prstGeom>
          <a:ln w="38100" cap="sq">
            <a:solidFill>
              <a:srgbClr val="C77F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1D43C-5904-4E1D-885B-B1530F8B6656}"/>
              </a:ext>
            </a:extLst>
          </p:cNvPr>
          <p:cNvSpPr txBox="1"/>
          <p:nvPr/>
        </p:nvSpPr>
        <p:spPr>
          <a:xfrm>
            <a:off x="3173895" y="198782"/>
            <a:ext cx="5844209" cy="1015663"/>
          </a:xfrm>
          <a:prstGeom prst="rect">
            <a:avLst/>
          </a:prstGeom>
          <a:solidFill>
            <a:srgbClr val="FFFFC7"/>
          </a:solidFill>
          <a:ln w="57150">
            <a:solidFill>
              <a:srgbClr val="ED8449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নিয়ম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A17C-81C9-4083-A545-869939B109CF}"/>
              </a:ext>
            </a:extLst>
          </p:cNvPr>
          <p:cNvSpPr txBox="1"/>
          <p:nvPr/>
        </p:nvSpPr>
        <p:spPr>
          <a:xfrm>
            <a:off x="258414" y="5248824"/>
            <a:ext cx="11675167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Home menu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-তে থাকা অবস্থায়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New Slide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এ ক্লিক করলে এই বক্সটি আসবে এখান থেকে যে ধরণের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Slide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প্রয়োজন সেটাতে ক্লিক করলে উক্ত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Slide Active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980FE4-F2C7-43F5-840E-26EC197C8B90}"/>
              </a:ext>
            </a:extLst>
          </p:cNvPr>
          <p:cNvSpPr/>
          <p:nvPr/>
        </p:nvSpPr>
        <p:spPr>
          <a:xfrm>
            <a:off x="4704522" y="1669775"/>
            <a:ext cx="689113" cy="583096"/>
          </a:xfrm>
          <a:prstGeom prst="ellipse">
            <a:avLst/>
          </a:prstGeom>
          <a:noFill/>
          <a:ln w="57150">
            <a:solidFill>
              <a:srgbClr val="B93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8EF05-C9AB-4173-874A-88D3014C195C}"/>
              </a:ext>
            </a:extLst>
          </p:cNvPr>
          <p:cNvSpPr/>
          <p:nvPr/>
        </p:nvSpPr>
        <p:spPr>
          <a:xfrm>
            <a:off x="4810539" y="2252871"/>
            <a:ext cx="4571999" cy="2199859"/>
          </a:xfrm>
          <a:prstGeom prst="rect">
            <a:avLst/>
          </a:prstGeom>
          <a:noFill/>
          <a:ln w="57150">
            <a:solidFill>
              <a:srgbClr val="FA2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529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27</cp:revision>
  <dcterms:created xsi:type="dcterms:W3CDTF">2020-09-11T13:47:12Z</dcterms:created>
  <dcterms:modified xsi:type="dcterms:W3CDTF">2020-12-12T13:05:25Z</dcterms:modified>
</cp:coreProperties>
</file>