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9" r:id="rId2"/>
    <p:sldId id="283" r:id="rId3"/>
    <p:sldId id="267" r:id="rId4"/>
    <p:sldId id="266" r:id="rId5"/>
    <p:sldId id="265" r:id="rId6"/>
    <p:sldId id="264" r:id="rId7"/>
    <p:sldId id="279" r:id="rId8"/>
    <p:sldId id="280" r:id="rId9"/>
    <p:sldId id="277" r:id="rId10"/>
    <p:sldId id="275" r:id="rId11"/>
    <p:sldId id="276" r:id="rId12"/>
    <p:sldId id="258" r:id="rId13"/>
    <p:sldId id="271" r:id="rId14"/>
    <p:sldId id="25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533" autoAdjust="0"/>
  </p:normalViewPr>
  <p:slideViewPr>
    <p:cSldViewPr>
      <p:cViewPr varScale="1">
        <p:scale>
          <a:sx n="76" d="100"/>
          <a:sy n="76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D7C0-D487-49D4-9C8F-AD77D9400AF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0993-9D4F-4851-BB53-ABCB83C7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4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বাড়ির কাজে যদি চিত্র থাকে তবে চিত্রটি অবশ্যই শিক্ষার্থীদের প্রিন্ট করে দিতে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গুরুত্বপূর্ণ শব্দগুলো শিক্ষার্থীরা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খাতায় লিখে নিবে ,যাতে বাসায় গিয়ে পুনরায় পাঠটি অনুশীলন করতে পারে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বের করার জন্য ছোট ছোট প্রশ্ন করা যেতে পারে ।যেমন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১।চিত্রে কী দেখছ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উঃ একজন ছোট ছেলেকে,যার দুটি হাত,দুটি চোখ ইত্যাদি দেখা যাচ্ছে । ২।এবার কী দেখছ  ? উঃ হৃদপিণ্ড কারণ হৃদপিণ্ড বুকের বাঁ দিকে থাকে ।তোমরা ঠিক বলেছ । আজ আমরা পড়ব মানুষের হৃদপিণ্ড।   এই স্লাইডে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দ্বিতীয় শিখনফল অর্জনের উদ্দেশ্যে এই স্লাইডটি প্রদর্শন করা হয়েছে । শিক্ষার্থীরা প্রশ্নগুলোর উত্তর দেয়ার চেষ্টা করবে । উত্তর বলতে না পারলে শিক্ষক সহায়তা  করবেন ।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বাই ও ট্রাইকাস্পিড ভালভ  এবং অর্ধচন্দ্রাকার ভালভ ব্যাখ্যা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মহোদয়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দেখানোর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পাশাপাশি  ব্যাখ্যা করবেন । এরপর শিক্ষার্থীদের ভিডিওটি থামিয়ে থামিয়ে প্রশ্ন করা যেতে পারে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6628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92561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2482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55274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6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495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67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401442"/>
            <a:ext cx="568036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685800"/>
            <a:ext cx="4357255" cy="5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3127" y="40871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0836" y="170411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4127" y="3094759"/>
            <a:ext cx="12192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1836" y="4368014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50112"/>
              </p:ext>
            </p:extLst>
          </p:nvPr>
        </p:nvGraphicFramePr>
        <p:xfrm>
          <a:off x="5476875" y="2425700"/>
          <a:ext cx="1087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Packager Shell Object" showAsIcon="1" r:id="rId4" imgW="1087920" imgH="491040" progId="Package">
                  <p:embed/>
                </p:oleObj>
              </mc:Choice>
              <mc:Fallback>
                <p:oleObj name="Packager Shell Object" showAsIcon="1" r:id="rId4" imgW="1087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75" y="2425700"/>
                        <a:ext cx="10874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3048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ভিডিওটি  মনোযোগ দিয়ে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85" y="1514475"/>
            <a:ext cx="66103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0" y="465227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চিত্রের অবস্থা  দুটিকে কী বলা যেতে পারে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0650"/>
            <a:ext cx="3277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29001" y="5129181"/>
            <a:ext cx="33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হৃদস্পন্দন বলতে কী বুঝ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\Pictures\vlcsnap-2015-05-28-22h31m05s25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7065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60576" y="4902423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যুক্ত রক্ত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কোথা থেকে উৎপন্ন হয়ে কোথায়  প্রবাহিত হয়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1" y="533401"/>
            <a:ext cx="201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রক্ত সঞ্চালন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5585" y="4975604"/>
            <a:ext cx="60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হৃদপিণ্ডে রক্ত সঞ্চালন পথ  ব্ল্যাকবোর্ডে  একেঁ দেখাও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1"/>
      <p:bldP spid="15" grpId="2"/>
      <p:bldP spid="17" grpId="0"/>
      <p:bldP spid="17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63404"/>
              </p:ext>
            </p:extLst>
          </p:nvPr>
        </p:nvGraphicFramePr>
        <p:xfrm>
          <a:off x="1981200" y="1143002"/>
          <a:ext cx="8229600" cy="478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অর্ধাচন্দ্রাকৃতি ভালভ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 প্রাচীরের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মধ্য স্তর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তিন পাল্লাবিশিষ্ট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ভালভ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প্রসারণ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উপরের প্রকোষ্টের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মহাধমনি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ও ফুসফুসীয় ধমনির মাঝে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28850" y="317958"/>
            <a:ext cx="196215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425678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৩মি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1931" y="137160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অলিন্দ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1498" y="138505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ট্রাইকাসপিড ভালভ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1" y="137160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ডায়াস্টোল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1" y="138505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মায়োকার্ডিয়াম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67" y="2895601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16" y="3810001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98" y="4467226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04" y="2209801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257801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1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animated\beatnhr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5782" y="1362122"/>
            <a:ext cx="3424237" cy="3053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33877" y="25257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0338" y="334353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 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00727" y="3138947"/>
            <a:ext cx="274413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4892040" y="304800"/>
            <a:ext cx="2137424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16" y="1463049"/>
            <a:ext cx="3215255" cy="28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8400" y="449034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 হৃদপিণ্ড যে পর্দা দিয়ে আবৃত দেখা যাচ্ছে তার নাম কী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399681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মায়োকার্ডিয়াম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9088" y="4980260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8002" y="4952013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এপিকার্ডিয়াম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9088" y="5457164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4306" y="4702771"/>
            <a:ext cx="4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সিস্টোল ও ডায়াস্টোল বলতে কী বুঝ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69040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.A-B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চিহ্নিত অংশে কিভাবে রক্ত সঞ্চালন হচ্ছে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1" build="allAtOnce"/>
      <p:bldP spid="17" grpId="2" build="allAtOnce"/>
      <p:bldP spid="18" grpId="0"/>
      <p:bldP spid="18" grpId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876800" y="685800"/>
            <a:ext cx="2438400" cy="91440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457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কিভাবে হৃদরোগ সম্পর্কে সচেতনতা সৃষ্টি করা যায়  তার চার্ট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তৈরি করে আনবে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6166" y="1676400"/>
            <a:ext cx="35424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পেরিকার্ডিয়াম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এপিকার্ডিয়াম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মায়োকার্ডিয়াম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এন্ডোকার্ডিয়াম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অলিন্দ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নিলয়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ট্রাইকাসপিড ভালভ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বাইকাসপিড ভালভ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সিস্টোল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ডায়াস্টোল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4701" y="673062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58920" y="3733800"/>
            <a:ext cx="4419600" cy="2231230"/>
            <a:chOff x="2095500" y="2727961"/>
            <a:chExt cx="4419600" cy="2231230"/>
          </a:xfrm>
        </p:grpSpPr>
        <p:sp>
          <p:nvSpPr>
            <p:cNvPr id="7" name="TextBox 6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2" descr="C:\Documents and Settings\User\My Documents\Downloads\healthy_food_pyramid.jpg"/>
          <p:cNvPicPr>
            <a:picLocks noChangeAspect="1" noChangeArrowheads="1"/>
          </p:cNvPicPr>
          <p:nvPr/>
        </p:nvPicPr>
        <p:blipFill>
          <a:blip r:embed="rId2"/>
          <a:srcRect b="4790"/>
          <a:stretch>
            <a:fillRect/>
          </a:stretch>
        </p:blipFill>
        <p:spPr bwMode="auto">
          <a:xfrm>
            <a:off x="4724400" y="838200"/>
            <a:ext cx="3088640" cy="3276600"/>
          </a:xfrm>
          <a:prstGeom prst="rect">
            <a:avLst/>
          </a:prstGeom>
          <a:noFill/>
        </p:spPr>
      </p:pic>
      <p:pic>
        <p:nvPicPr>
          <p:cNvPr id="13" name="Picture 2" descr="F:\animated\running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780" y="1752600"/>
            <a:ext cx="817880" cy="93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710167" y="228601"/>
            <a:ext cx="5117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এসো আমরা সবাই নিয়মিত ব্যায়াম করি ও সুষম খাবার খাই ,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এবং শরীরটাকে সুস্থ রাখি।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http://www.netanimations.net/Moving-ilustrated-picture-heart-beating-gif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95" y="1219200"/>
            <a:ext cx="1393190" cy="16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53380" y="3581401"/>
            <a:ext cx="4267200" cy="2947987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পদ মল্লিক</a:t>
            </a:r>
            <a:endParaRPr lang="bn-BD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(বিজ্ঞান) </a:t>
            </a:r>
          </a:p>
          <a:p>
            <a:pPr algn="ctr">
              <a:defRPr/>
            </a:pP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 এসসি-বি, এড</a:t>
            </a:r>
          </a:p>
          <a:p>
            <a:pPr algn="ctr">
              <a:defRPr/>
            </a:pPr>
            <a:r>
              <a:rPr lang="bn-BD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রামভদ্রপুর আর,এম উচ্চ বিদ্যালয়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ভেদরগঞ্জ, শরীয়তপুর ।</a:t>
            </a:r>
          </a:p>
          <a:p>
            <a:pPr algn="ctr">
              <a:defRPr/>
            </a:pPr>
            <a:r>
              <a:rPr lang="bn-BD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bishnumallikocean@gmail.com</a:t>
            </a:r>
            <a:endParaRPr lang="bn-BD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2" y="300037"/>
            <a:ext cx="9143999" cy="690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19174"/>
            <a:ext cx="2386768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629400" y="1133476"/>
            <a:ext cx="0" cy="5495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2047875"/>
            <a:ext cx="2971800" cy="28194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৬ষ্ঠ অধ্যায়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5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4724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My Documents\Downloads\beating-rib-heart-skeleton-eve-rib-animati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962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396482"/>
            <a:ext cx="3505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চিত্রে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7809" y="396481"/>
            <a:ext cx="3314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এবার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91" y="5867401"/>
            <a:ext cx="37520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16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756" y="2756150"/>
            <a:ext cx="1879845" cy="3076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92582" y="1219200"/>
            <a:ext cx="61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মানুষের হৃদপিণ্ড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1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5980" y="2905780"/>
            <a:ext cx="44486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2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হৃদপিন্ডের গঠন বর্ণনা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2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হৃদপিণ্ডের মধ্যে রক্তসঞ্চালন পদ্ধতি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2859" y="1872329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604773" y="1657520"/>
            <a:ext cx="5257800" cy="3286904"/>
            <a:chOff x="1387029" y="1121001"/>
            <a:chExt cx="6248400" cy="4343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87029" y="1121001"/>
              <a:ext cx="6248400" cy="4343400"/>
              <a:chOff x="1272729" y="1319491"/>
              <a:chExt cx="6248400" cy="4343400"/>
            </a:xfrm>
          </p:grpSpPr>
          <p:pic>
            <p:nvPicPr>
              <p:cNvPr id="19" name="Picture 5" descr="C:\Documents and Settings\User\My Documents\My Pictures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3750" l="0" r="88477"/>
                        </a14:imgEffect>
                      </a14:imgLayer>
                    </a14:imgProps>
                  </a:ext>
                </a:extLst>
              </a:blip>
              <a:srcRect l="3125" t="2083" r="14063" b="12500"/>
              <a:stretch>
                <a:fillRect/>
              </a:stretch>
            </p:blipFill>
            <p:spPr bwMode="auto">
              <a:xfrm>
                <a:off x="1272729" y="1319491"/>
                <a:ext cx="6248400" cy="4343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2476500" y="2258943"/>
                <a:ext cx="914400" cy="1064342"/>
              </a:xfrm>
              <a:custGeom>
                <a:avLst/>
                <a:gdLst>
                  <a:gd name="connsiteX0" fmla="*/ 0 w 855407"/>
                  <a:gd name="connsiteY0" fmla="*/ 988142 h 988142"/>
                  <a:gd name="connsiteX1" fmla="*/ 44246 w 855407"/>
                  <a:gd name="connsiteY1" fmla="*/ 973394 h 988142"/>
                  <a:gd name="connsiteX2" fmla="*/ 88491 w 855407"/>
                  <a:gd name="connsiteY2" fmla="*/ 855407 h 988142"/>
                  <a:gd name="connsiteX3" fmla="*/ 117987 w 855407"/>
                  <a:gd name="connsiteY3" fmla="*/ 811162 h 988142"/>
                  <a:gd name="connsiteX4" fmla="*/ 132736 w 855407"/>
                  <a:gd name="connsiteY4" fmla="*/ 766917 h 988142"/>
                  <a:gd name="connsiteX5" fmla="*/ 191729 w 855407"/>
                  <a:gd name="connsiteY5" fmla="*/ 678426 h 988142"/>
                  <a:gd name="connsiteX6" fmla="*/ 265471 w 855407"/>
                  <a:gd name="connsiteY6" fmla="*/ 589936 h 988142"/>
                  <a:gd name="connsiteX7" fmla="*/ 309716 w 855407"/>
                  <a:gd name="connsiteY7" fmla="*/ 560439 h 988142"/>
                  <a:gd name="connsiteX8" fmla="*/ 368710 w 855407"/>
                  <a:gd name="connsiteY8" fmla="*/ 427704 h 988142"/>
                  <a:gd name="connsiteX9" fmla="*/ 398207 w 855407"/>
                  <a:gd name="connsiteY9" fmla="*/ 368710 h 988142"/>
                  <a:gd name="connsiteX10" fmla="*/ 501446 w 855407"/>
                  <a:gd name="connsiteY10" fmla="*/ 309717 h 988142"/>
                  <a:gd name="connsiteX11" fmla="*/ 530942 w 855407"/>
                  <a:gd name="connsiteY11" fmla="*/ 265471 h 988142"/>
                  <a:gd name="connsiteX12" fmla="*/ 575187 w 855407"/>
                  <a:gd name="connsiteY12" fmla="*/ 235975 h 988142"/>
                  <a:gd name="connsiteX13" fmla="*/ 589936 w 855407"/>
                  <a:gd name="connsiteY13" fmla="*/ 191729 h 988142"/>
                  <a:gd name="connsiteX14" fmla="*/ 737420 w 855407"/>
                  <a:gd name="connsiteY14" fmla="*/ 73742 h 988142"/>
                  <a:gd name="connsiteX15" fmla="*/ 766916 w 855407"/>
                  <a:gd name="connsiteY15" fmla="*/ 29497 h 988142"/>
                  <a:gd name="connsiteX16" fmla="*/ 855407 w 855407"/>
                  <a:gd name="connsiteY16" fmla="*/ 0 h 98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5407" h="988142">
                    <a:moveTo>
                      <a:pt x="0" y="988142"/>
                    </a:moveTo>
                    <a:cubicBezTo>
                      <a:pt x="14749" y="983226"/>
                      <a:pt x="33253" y="984387"/>
                      <a:pt x="44246" y="973394"/>
                    </a:cubicBezTo>
                    <a:cubicBezTo>
                      <a:pt x="81108" y="936532"/>
                      <a:pt x="69975" y="898610"/>
                      <a:pt x="88491" y="855407"/>
                    </a:cubicBezTo>
                    <a:cubicBezTo>
                      <a:pt x="95473" y="839115"/>
                      <a:pt x="110060" y="827016"/>
                      <a:pt x="117987" y="811162"/>
                    </a:cubicBezTo>
                    <a:cubicBezTo>
                      <a:pt x="124939" y="797257"/>
                      <a:pt x="125186" y="780507"/>
                      <a:pt x="132736" y="766917"/>
                    </a:cubicBezTo>
                    <a:cubicBezTo>
                      <a:pt x="149952" y="735927"/>
                      <a:pt x="172065" y="707923"/>
                      <a:pt x="191729" y="678426"/>
                    </a:cubicBezTo>
                    <a:cubicBezTo>
                      <a:pt x="220731" y="634923"/>
                      <a:pt x="222889" y="625422"/>
                      <a:pt x="265471" y="589936"/>
                    </a:cubicBezTo>
                    <a:cubicBezTo>
                      <a:pt x="279088" y="578588"/>
                      <a:pt x="294968" y="570271"/>
                      <a:pt x="309716" y="560439"/>
                    </a:cubicBezTo>
                    <a:cubicBezTo>
                      <a:pt x="361218" y="405935"/>
                      <a:pt x="312617" y="525867"/>
                      <a:pt x="368710" y="427704"/>
                    </a:cubicBezTo>
                    <a:cubicBezTo>
                      <a:pt x="379618" y="408615"/>
                      <a:pt x="384132" y="385600"/>
                      <a:pt x="398207" y="368710"/>
                    </a:cubicBezTo>
                    <a:cubicBezTo>
                      <a:pt x="413099" y="350840"/>
                      <a:pt x="485696" y="317592"/>
                      <a:pt x="501446" y="309717"/>
                    </a:cubicBezTo>
                    <a:cubicBezTo>
                      <a:pt x="511278" y="294968"/>
                      <a:pt x="518408" y="278005"/>
                      <a:pt x="530942" y="265471"/>
                    </a:cubicBezTo>
                    <a:cubicBezTo>
                      <a:pt x="543476" y="252937"/>
                      <a:pt x="564114" y="249816"/>
                      <a:pt x="575187" y="235975"/>
                    </a:cubicBezTo>
                    <a:cubicBezTo>
                      <a:pt x="584899" y="223835"/>
                      <a:pt x="580391" y="204001"/>
                      <a:pt x="589936" y="191729"/>
                    </a:cubicBezTo>
                    <a:cubicBezTo>
                      <a:pt x="656141" y="106608"/>
                      <a:pt x="661055" y="111925"/>
                      <a:pt x="737420" y="73742"/>
                    </a:cubicBezTo>
                    <a:cubicBezTo>
                      <a:pt x="747252" y="58994"/>
                      <a:pt x="751885" y="38891"/>
                      <a:pt x="766916" y="29497"/>
                    </a:cubicBezTo>
                    <a:cubicBezTo>
                      <a:pt x="793282" y="13018"/>
                      <a:pt x="855407" y="0"/>
                      <a:pt x="855407" y="0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19700" y="2258943"/>
                <a:ext cx="619432" cy="604684"/>
              </a:xfrm>
              <a:custGeom>
                <a:avLst/>
                <a:gdLst>
                  <a:gd name="connsiteX0" fmla="*/ 0 w 619432"/>
                  <a:gd name="connsiteY0" fmla="*/ 0 h 604684"/>
                  <a:gd name="connsiteX1" fmla="*/ 44245 w 619432"/>
                  <a:gd name="connsiteY1" fmla="*/ 14749 h 604684"/>
                  <a:gd name="connsiteX2" fmla="*/ 117987 w 619432"/>
                  <a:gd name="connsiteY2" fmla="*/ 29497 h 604684"/>
                  <a:gd name="connsiteX3" fmla="*/ 206477 w 619432"/>
                  <a:gd name="connsiteY3" fmla="*/ 88491 h 604684"/>
                  <a:gd name="connsiteX4" fmla="*/ 265471 w 619432"/>
                  <a:gd name="connsiteY4" fmla="*/ 176981 h 604684"/>
                  <a:gd name="connsiteX5" fmla="*/ 324464 w 619432"/>
                  <a:gd name="connsiteY5" fmla="*/ 206478 h 604684"/>
                  <a:gd name="connsiteX6" fmla="*/ 427703 w 619432"/>
                  <a:gd name="connsiteY6" fmla="*/ 294968 h 604684"/>
                  <a:gd name="connsiteX7" fmla="*/ 442451 w 619432"/>
                  <a:gd name="connsiteY7" fmla="*/ 339213 h 604684"/>
                  <a:gd name="connsiteX8" fmla="*/ 545690 w 619432"/>
                  <a:gd name="connsiteY8" fmla="*/ 471949 h 604684"/>
                  <a:gd name="connsiteX9" fmla="*/ 560438 w 619432"/>
                  <a:gd name="connsiteY9" fmla="*/ 530942 h 604684"/>
                  <a:gd name="connsiteX10" fmla="*/ 619432 w 619432"/>
                  <a:gd name="connsiteY10" fmla="*/ 604684 h 6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432" h="604684">
                    <a:moveTo>
                      <a:pt x="0" y="0"/>
                    </a:moveTo>
                    <a:cubicBezTo>
                      <a:pt x="14748" y="4916"/>
                      <a:pt x="29163" y="10978"/>
                      <a:pt x="44245" y="14749"/>
                    </a:cubicBezTo>
                    <a:cubicBezTo>
                      <a:pt x="68564" y="20829"/>
                      <a:pt x="95166" y="19124"/>
                      <a:pt x="117987" y="29497"/>
                    </a:cubicBezTo>
                    <a:cubicBezTo>
                      <a:pt x="150260" y="44167"/>
                      <a:pt x="206477" y="88491"/>
                      <a:pt x="206477" y="88491"/>
                    </a:cubicBezTo>
                    <a:cubicBezTo>
                      <a:pt x="226142" y="117988"/>
                      <a:pt x="233763" y="161127"/>
                      <a:pt x="265471" y="176981"/>
                    </a:cubicBezTo>
                    <a:cubicBezTo>
                      <a:pt x="285135" y="186813"/>
                      <a:pt x="305820" y="194826"/>
                      <a:pt x="324464" y="206478"/>
                    </a:cubicBezTo>
                    <a:cubicBezTo>
                      <a:pt x="374919" y="238013"/>
                      <a:pt x="387481" y="254746"/>
                      <a:pt x="427703" y="294968"/>
                    </a:cubicBezTo>
                    <a:cubicBezTo>
                      <a:pt x="432619" y="309716"/>
                      <a:pt x="434901" y="325623"/>
                      <a:pt x="442451" y="339213"/>
                    </a:cubicBezTo>
                    <a:cubicBezTo>
                      <a:pt x="486553" y="418597"/>
                      <a:pt x="491946" y="418205"/>
                      <a:pt x="545690" y="471949"/>
                    </a:cubicBezTo>
                    <a:cubicBezTo>
                      <a:pt x="550606" y="491613"/>
                      <a:pt x="552453" y="512311"/>
                      <a:pt x="560438" y="530942"/>
                    </a:cubicBezTo>
                    <a:cubicBezTo>
                      <a:pt x="574391" y="563500"/>
                      <a:pt x="595646" y="580898"/>
                      <a:pt x="619432" y="604684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 rot="16411865">
              <a:off x="2557943" y="2005103"/>
              <a:ext cx="872771" cy="698937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98205">
              <a:off x="5486401" y="2057401"/>
              <a:ext cx="780588" cy="602822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C:\Documents and Settings\User\My Documents\Downloads\Beating_Heart_animat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3354">
            <a:off x="5803215" y="2822750"/>
            <a:ext cx="860915" cy="1808202"/>
          </a:xfrm>
          <a:prstGeom prst="rect">
            <a:avLst/>
          </a:prstGeom>
          <a:noFill/>
        </p:spPr>
      </p:pic>
      <p:pic>
        <p:nvPicPr>
          <p:cNvPr id="23" name="Picture 3" descr="C:\Documents and Settings\User\My Documents\Downloads\2277904367_e54d1a177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2044" y="794528"/>
            <a:ext cx="1877002" cy="225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C:\Documents and Settings\User\My Documents\My Pictures\1.JPG"/>
          <p:cNvPicPr>
            <a:picLocks noChangeAspect="1" noChangeArrowheads="1"/>
          </p:cNvPicPr>
          <p:nvPr/>
        </p:nvPicPr>
        <p:blipFill rotWithShape="1">
          <a:blip r:embed="rId7"/>
          <a:srcRect l="40422" t="18511" r="56202" b="56288"/>
          <a:stretch/>
        </p:blipFill>
        <p:spPr bwMode="auto">
          <a:xfrm>
            <a:off x="5885101" y="2527648"/>
            <a:ext cx="348570" cy="7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3810001" y="520988"/>
            <a:ext cx="53466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লক্ষ্য কর এবং প্রশ্নগুলোর উত্তর দাও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2866" y="5191036"/>
            <a:ext cx="6361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১।চিহ্নিত অংশটি কোথায় অবস্থিত 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চিহ্নিত অংশটির আকৃতি কেমন  ?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চিহ্নিত অংশটি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কলার মোচার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তুলনা ক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27" name="Oval 26"/>
          <p:cNvSpPr/>
          <p:nvPr/>
        </p:nvSpPr>
        <p:spPr>
          <a:xfrm>
            <a:off x="5808802" y="3024531"/>
            <a:ext cx="962570" cy="1404641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74503" y="508575"/>
            <a:ext cx="22293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 কী 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0583" y="5535415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বক্ষ গহ্বরের বাম দিকে দুই ফুসফুসের মাঝে একটি মোচাকৃতি অংগ।যার নাম হৃদপিণ্ড।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01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8" y="1651545"/>
            <a:ext cx="2734863" cy="3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28798" y="354034"/>
            <a:ext cx="70409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হৃদপিন্ডের পেশীগুলো কী আমাদের ইচ্ছানুযায়ী সংকুচিত বা প্রসারিত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6447" y="465747"/>
            <a:ext cx="55110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হৃদপেশি ঐচ্ছিক পেশি না অনৈচ্ছিক পেশি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:\Documents and Settings\User\My Documents\My Pictures\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0" t="3095" r="10938" b="5609"/>
          <a:stretch>
            <a:fillRect/>
          </a:stretch>
        </p:blipFill>
        <p:spPr bwMode="auto">
          <a:xfrm>
            <a:off x="4209747" y="1118117"/>
            <a:ext cx="3900255" cy="395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3199799" y="437254"/>
            <a:ext cx="6324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চিত্রে হৃদপিন্ডটি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আবৃত দেখা যাচ্ছে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36383" y="5330982"/>
            <a:ext cx="19911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পেরিকার্ডিয়াম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0" y="5165367"/>
            <a:ext cx="1008475" cy="1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44574" y="448505"/>
            <a:ext cx="45909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পর্দাটির নাম কী তোমরা বলতে পারবে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4198213" y="960475"/>
            <a:ext cx="3471455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>
            <a:off x="7384872" y="27432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84872" y="32004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90264" y="3657600"/>
            <a:ext cx="1708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38600" y="4595190"/>
            <a:ext cx="37906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 হৃদপিন্ডের প্রাচীরে কয়টি স্তর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5198" y="478672"/>
            <a:ext cx="549708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এবার 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4" y="2454416"/>
            <a:ext cx="1217113" cy="15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991248" y="5056855"/>
            <a:ext cx="4085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হৃদপিন্ডের অন্তঃস্তর দেখতে কেমন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1248" y="5546562"/>
            <a:ext cx="43994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অন্তঃস্তরে কয়টি প্রকোষ্ট 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.heart-valve-surgery.com/Images/heartbeat-animated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65" y="1688019"/>
            <a:ext cx="3032419" cy="3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8" grpId="3" animBg="1"/>
      <p:bldP spid="28" grpId="5" animBg="1"/>
      <p:bldP spid="29" grpId="0" animBg="1"/>
      <p:bldP spid="29" grpId="1" animBg="1"/>
      <p:bldP spid="13" grpId="0" animBg="1"/>
      <p:bldP spid="13" grpId="1" animBg="1"/>
      <p:bldP spid="34" grpId="0"/>
      <p:bldP spid="34" grpId="1"/>
      <p:bldP spid="35" grpId="0" animBg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01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4419600" y="924717"/>
            <a:ext cx="271464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Connector 23"/>
          <p:cNvSpPr/>
          <p:nvPr/>
        </p:nvSpPr>
        <p:spPr>
          <a:xfrm>
            <a:off x="3975013" y="2092127"/>
            <a:ext cx="1528861" cy="162721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969011" y="1641433"/>
            <a:ext cx="1165233" cy="1441295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739442" y="2855501"/>
            <a:ext cx="1369268" cy="201312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029336" y="2899520"/>
            <a:ext cx="1330052" cy="1969107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7122" y="2633814"/>
            <a:ext cx="1069975" cy="162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9447" y="2156396"/>
            <a:ext cx="1114426" cy="1334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6004" y="1833415"/>
            <a:ext cx="928689" cy="1229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020" y="2615111"/>
            <a:ext cx="1247775" cy="18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585554" y="1566722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ডান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85554" y="3728378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85553" y="2278790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বাম অলিন্দ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85554" y="2988013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7600" y="304800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49212" y="287264"/>
            <a:ext cx="70866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প্রকোষ্টগুলোর নাম জানতে প্রত্যেক প্রকোষ্টে ক্লিক করি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2912" y="5465791"/>
            <a:ext cx="37378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কোন কোন প্রকোষ্ট আকারে বড়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268" y="5122933"/>
            <a:ext cx="383653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প্রকোষ্টগুলোর নাম বলতে পারবে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endCxn id="46" idx="1"/>
          </p:cNvCxnSpPr>
          <p:nvPr/>
        </p:nvCxnSpPr>
        <p:spPr>
          <a:xfrm flipV="1">
            <a:off x="4965413" y="1828333"/>
            <a:ext cx="2620141" cy="93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9" idx="1"/>
          </p:cNvCxnSpPr>
          <p:nvPr/>
        </p:nvCxnSpPr>
        <p:spPr>
          <a:xfrm flipV="1">
            <a:off x="5560171" y="3249623"/>
            <a:ext cx="2025383" cy="48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8" idx="1"/>
          </p:cNvCxnSpPr>
          <p:nvPr/>
        </p:nvCxnSpPr>
        <p:spPr>
          <a:xfrm flipV="1">
            <a:off x="6369986" y="2540401"/>
            <a:ext cx="1215567" cy="135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7" idx="1"/>
          </p:cNvCxnSpPr>
          <p:nvPr/>
        </p:nvCxnSpPr>
        <p:spPr>
          <a:xfrm>
            <a:off x="6526227" y="3689606"/>
            <a:ext cx="1059327" cy="3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4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4676538" y="1163419"/>
            <a:ext cx="2638663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99854" y="309304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6620" y="4648201"/>
            <a:ext cx="66324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হৃদপিন্ডের অলিন্দ ও নিলয় কী দ্বারা পরস্পর থেকে পৃথক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6620" y="5253336"/>
            <a:ext cx="63068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অলিন্দ ও নিলয়ের মাঝপথ খোলা বন্ধ  করার জন্য কী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F:\animated\beatnhr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288" y="1271395"/>
            <a:ext cx="2787726" cy="2937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378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25808" y="958348"/>
            <a:ext cx="1752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3000" y="795010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94697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হৃদপিন্ডের চিত্র এঁকে বিভিন্ন অংশ চিহ্নিত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807</Words>
  <Application>Microsoft Office PowerPoint</Application>
  <PresentationFormat>Widescreen</PresentationFormat>
  <Paragraphs>125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Bishnu Mallik</dc:creator>
  <cp:lastModifiedBy>RRMHS</cp:lastModifiedBy>
  <cp:revision>143</cp:revision>
  <dcterms:created xsi:type="dcterms:W3CDTF">2006-08-16T00:00:00Z</dcterms:created>
  <dcterms:modified xsi:type="dcterms:W3CDTF">2020-12-12T13:08:41Z</dcterms:modified>
</cp:coreProperties>
</file>