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4v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9" r:id="rId2"/>
    <p:sldId id="290" r:id="rId3"/>
    <p:sldId id="261" r:id="rId4"/>
    <p:sldId id="262" r:id="rId5"/>
    <p:sldId id="292" r:id="rId6"/>
    <p:sldId id="293" r:id="rId7"/>
    <p:sldId id="281" r:id="rId8"/>
    <p:sldId id="294" r:id="rId9"/>
    <p:sldId id="295" r:id="rId10"/>
    <p:sldId id="296" r:id="rId11"/>
    <p:sldId id="297" r:id="rId12"/>
    <p:sldId id="298" r:id="rId13"/>
    <p:sldId id="302" r:id="rId14"/>
    <p:sldId id="303" r:id="rId15"/>
    <p:sldId id="299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3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CA377-A92C-4ABE-B777-9B89625BBAB2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8E96F-CE2B-46DC-B72A-FD4F037FB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105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FBEA8-14A8-4892-A0C2-DED5BD019C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63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FBEA8-14A8-4892-A0C2-DED5BD019C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277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FBEA8-14A8-4892-A0C2-DED5BD019C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221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FBEA8-14A8-4892-A0C2-DED5BD019C0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047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3FD67-ED84-4D38-A1E6-D3EF202701D6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4F06-8F6C-4646-9922-1EAF5AAE5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14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3FD67-ED84-4D38-A1E6-D3EF202701D6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4F06-8F6C-4646-9922-1EAF5AAE5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46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3FD67-ED84-4D38-A1E6-D3EF202701D6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4F06-8F6C-4646-9922-1EAF5AAE5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83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3FD67-ED84-4D38-A1E6-D3EF202701D6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4F06-8F6C-4646-9922-1EAF5AAE5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38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3FD67-ED84-4D38-A1E6-D3EF202701D6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4F06-8F6C-4646-9922-1EAF5AAE5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66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3FD67-ED84-4D38-A1E6-D3EF202701D6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4F06-8F6C-4646-9922-1EAF5AAE5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44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3FD67-ED84-4D38-A1E6-D3EF202701D6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4F06-8F6C-4646-9922-1EAF5AAE5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19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3FD67-ED84-4D38-A1E6-D3EF202701D6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4F06-8F6C-4646-9922-1EAF5AAE5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401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3FD67-ED84-4D38-A1E6-D3EF202701D6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4F06-8F6C-4646-9922-1EAF5AAE5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803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3FD67-ED84-4D38-A1E6-D3EF202701D6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4F06-8F6C-4646-9922-1EAF5AAE5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23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3FD67-ED84-4D38-A1E6-D3EF202701D6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4F06-8F6C-4646-9922-1EAF5AAE5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01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3FD67-ED84-4D38-A1E6-D3EF202701D6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74F06-8F6C-4646-9922-1EAF5AAE5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360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13.png"/><Relationship Id="rId7" Type="http://schemas.openxmlformats.org/officeDocument/2006/relationships/image" Target="../media/image1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4v"/><Relationship Id="rId1" Type="http://schemas.microsoft.com/office/2007/relationships/media" Target="../media/media1.m4v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14853" y="5502729"/>
            <a:ext cx="857247" cy="5210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8" t="3582" r="5021" b="37910"/>
          <a:stretch/>
        </p:blipFill>
        <p:spPr>
          <a:xfrm>
            <a:off x="327546" y="251817"/>
            <a:ext cx="11600597" cy="63673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20121" y="880946"/>
            <a:ext cx="8011236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bn-BD" sz="80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80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BD" sz="80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</a:p>
          <a:p>
            <a:pPr algn="ctr"/>
            <a:r>
              <a:rPr lang="bn-BD" sz="80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অভিনন্দন</a:t>
            </a:r>
            <a:r>
              <a:rPr lang="en-US" sz="80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86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867756" y="1939739"/>
                <a:ext cx="4496249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এখানে,</a:t>
                </a:r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HCl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দ্রবণের </a:t>
                </a:r>
                <a:r>
                  <a:rPr lang="en-US" sz="24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আয়তন</a:t>
                </a:r>
                <a:r>
                  <a:rPr lang="bn-BD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2400" b="1" baseline="-25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25.0 mL</a:t>
                </a:r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HCl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দ্রবণের </a:t>
                </a:r>
                <a:r>
                  <a:rPr lang="bn-BD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ঘনমাত্রা,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1" i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2400" b="1" baseline="-25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0.05 M</a:t>
                </a:r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Sr(OH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400" b="1" i="1" baseline="-25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2400" b="1" baseline="-25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দ্রবণের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আয়তন</a:t>
                </a:r>
                <a:r>
                  <a:rPr lang="bn-BD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2400" b="1" baseline="-25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20.0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mL</a:t>
                </a:r>
              </a:p>
              <a:p>
                <a:r>
                  <a:rPr lang="bn-BD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ক্ষারের অম্লত্ব, 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  <a:p>
                <a:r>
                  <a:rPr lang="bn-BD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অম্লের ক্ষারকত্ব,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b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  <a:p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Sr(OH)</a:t>
                </a:r>
                <a14:m>
                  <m:oMath xmlns:m="http://schemas.openxmlformats.org/officeDocument/2006/math">
                    <m:r>
                      <a:rPr lang="en-US" sz="2400" b="1" i="1" baseline="-25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</m:oMath>
                </a14:m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দ্রবণের </a:t>
                </a:r>
                <a:r>
                  <a:rPr lang="bn-BD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ঘনমাত্রা,</a:t>
                </a:r>
                <a14:m>
                  <m:oMath xmlns:m="http://schemas.openxmlformats.org/officeDocument/2006/math">
                    <m:r>
                      <a: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1" i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2400" b="1" i="0" baseline="-25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7756" y="1939739"/>
                <a:ext cx="4496249" cy="3046988"/>
              </a:xfrm>
              <a:prstGeom prst="rect">
                <a:avLst/>
              </a:prstGeom>
              <a:blipFill rotWithShape="0">
                <a:blip r:embed="rId2"/>
                <a:stretch>
                  <a:fillRect l="-2307" t="-1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7907512" y="1934793"/>
            <a:ext cx="0" cy="25701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9433" y="346520"/>
                <a:ext cx="11436823" cy="1077218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সমস্যাঃ</a:t>
                </a:r>
                <a:r>
                  <a:rPr lang="en-US" sz="3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Sr(OH)</a:t>
                </a:r>
                <a14:m>
                  <m:oMath xmlns:m="http://schemas.openxmlformats.org/officeDocument/2006/math">
                    <m:r>
                      <a:rPr lang="en-US" sz="3200" b="1" i="1" baseline="-2500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3200" b="1" i="1" baseline="-250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cs typeface="NikoshBAN" panose="02000000000000000000" pitchFamily="2" charset="0"/>
                  </a:rPr>
                  <a:t>দ্রবণের </a:t>
                </a:r>
                <a:r>
                  <a:rPr lang="bn-BD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cs typeface="NikoshBAN" panose="02000000000000000000" pitchFamily="2" charset="0"/>
                  </a:rPr>
                  <a:t> </a:t>
                </a:r>
                <a:r>
                  <a:rPr 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20.0 mL </a:t>
                </a:r>
                <a:r>
                  <a:rPr lang="bn-BD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cs typeface="NikoshBAN" panose="02000000000000000000" pitchFamily="2" charset="0"/>
                  </a:rPr>
                  <a:t>দ্রবণকে প্রশমিত করতে</a:t>
                </a:r>
                <a:r>
                  <a:rPr lang="en-US" sz="3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0.05 M HCl </a:t>
                </a:r>
                <a:r>
                  <a:rPr 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দ্রবণের </a:t>
                </a:r>
                <a:r>
                  <a:rPr 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25.0 mL </a:t>
                </a:r>
                <a:r>
                  <a:rPr lang="bn-BD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প্রয়োজন হয়। ক্ষারের ঘনমাত্রা কত?</a:t>
                </a:r>
                <a:r>
                  <a:rPr 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SG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433" y="346520"/>
                <a:ext cx="11436823" cy="1077218"/>
              </a:xfrm>
              <a:prstGeom prst="rect">
                <a:avLst/>
              </a:prstGeom>
              <a:blipFill rotWithShape="0">
                <a:blip r:embed="rId3"/>
                <a:stretch>
                  <a:fillRect l="-1386" t="-10734" r="-640" b="-21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409433" y="1440260"/>
            <a:ext cx="5310569" cy="1446550"/>
            <a:chOff x="2552700" y="1157584"/>
            <a:chExt cx="5310569" cy="14465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2552700" y="1157584"/>
                  <a:ext cx="5310569" cy="14465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3200" b="1" dirty="0" smtClean="0"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NikoshBAN" panose="02000000000000000000" pitchFamily="2" charset="0"/>
                    </a:rPr>
                    <a:t>সমাধানঃ</a:t>
                  </a:r>
                  <a:r>
                    <a:rPr lang="bn-BD" sz="28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NikoshBAN" panose="02000000000000000000" pitchFamily="2" charset="0"/>
                    </a:rPr>
                    <a:t> </a:t>
                  </a:r>
                  <a:r>
                    <a:rPr lang="en-US" sz="28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Sr(OH)</a:t>
                  </a:r>
                  <a14:m>
                    <m:oMath xmlns:m="http://schemas.openxmlformats.org/officeDocument/2006/math">
                      <m:r>
                        <a:rPr lang="en-US" sz="2800" b="1" i="1" baseline="-25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𝟐</m:t>
                      </m:r>
                      <m:r>
                        <a:rPr lang="bn-BD" sz="2800" b="1" i="0" baseline="-2500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</m:oMath>
                  </a14:m>
                  <a:r>
                    <a:rPr lang="bn-BD" sz="28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ও </a:t>
                  </a:r>
                  <a:r>
                    <a:rPr lang="en-US" sz="28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HCl</a:t>
                  </a:r>
                  <a:r>
                    <a:rPr lang="bn-BD" sz="28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দ্রবণের</a:t>
                  </a:r>
                  <a:r>
                    <a:rPr lang="bn-BD" sz="28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মধ্যে সংঘটিত বিক্রিয়া হলো-</a:t>
                  </a:r>
                </a:p>
                <a:p>
                  <a:r>
                    <a:rPr lang="en-US" sz="28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2HCl</a:t>
                  </a:r>
                  <a:r>
                    <a:rPr lang="bn-BD" sz="28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+</a:t>
                  </a:r>
                  <a:r>
                    <a:rPr lang="bn-BD" sz="28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8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Sr(OH)</a:t>
                  </a:r>
                  <a14:m>
                    <m:oMath xmlns:m="http://schemas.openxmlformats.org/officeDocument/2006/math">
                      <m:r>
                        <a:rPr lang="en-US" sz="2800" b="1" i="1" baseline="-25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𝟐</m:t>
                      </m:r>
                      <m:r>
                        <a:rPr lang="en-US" sz="2800" b="1" i="0" baseline="-2500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1" baseline="-25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</m:oMath>
                  </a14:m>
                  <a:r>
                    <a:rPr lang="en-US" sz="28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   </a:t>
                  </a:r>
                  <a:r>
                    <a:rPr lang="en-US" sz="28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SrCl</a:t>
                  </a:r>
                  <a:r>
                    <a:rPr lang="en-US" sz="2800" b="1" baseline="-250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sz="28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+ 2H</a:t>
                  </a:r>
                  <a:r>
                    <a:rPr lang="en-US" sz="2800" b="1" baseline="-250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sz="28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</a:t>
                  </a:r>
                  <a:r>
                    <a:rPr lang="en-US" sz="2800" b="1" dirty="0" smtClean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 </a:t>
                  </a:r>
                  <a:r>
                    <a:rPr lang="en-US" sz="28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                                     </a:t>
                  </a:r>
                  <a:endPara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2700" y="1157584"/>
                  <a:ext cx="5310569" cy="144655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982" t="-5907" r="-459" b="-143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/>
            <p:cNvCxnSpPr/>
            <p:nvPr/>
          </p:nvCxnSpPr>
          <p:spPr>
            <a:xfrm flipV="1">
              <a:off x="5049669" y="2310654"/>
              <a:ext cx="532266" cy="1364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1590112" y="5306418"/>
            <a:ext cx="7984569" cy="107721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ক্ষারক যতটুকু এসিডকে বা যত পরিমান এসিড অণুকে প্রশমিত বা নিরপেক্ষ করতে পারে তাকে ঐ ক্ষারকের অম্লত্ব।</a:t>
            </a:r>
            <a:endParaRPr lang="bn-IN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61262" y="5289501"/>
            <a:ext cx="8013419" cy="107721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এসিড যতটুকু ক্ষারককে বা যত পরিমান ক্ষারক অণুকে প্রশমিত বা নিরপেক্ষ করতে পারে তাকে ঐ এসিডের ক্ষারকত্ব।</a:t>
            </a:r>
            <a:endParaRPr lang="bn-IN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09433" y="2926285"/>
                <a:ext cx="5310569" cy="1214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এসিড-ক্ষার টাইট্রেশনের মূলতত্ত্ব হতে পাই,</a:t>
                </a:r>
              </a:p>
              <a:p>
                <a:r>
                  <a:rPr lang="bn-BD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2800" b="1" baseline="-25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2800" b="1" baseline="-25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NikoshBAN" panose="02000000000000000000" pitchFamily="2" charset="0"/>
                          </a:rPr>
                          <m:t>a</m:t>
                        </m:r>
                      </m:den>
                    </m:f>
                  </m:oMath>
                </a14:m>
                <a:r>
                  <a:rPr lang="bn-BD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2800" b="1" baseline="-25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2800" b="1" baseline="-25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NikoshBAN" panose="02000000000000000000" pitchFamily="2" charset="0"/>
                          </a:rPr>
                          <m:t>b</m:t>
                        </m:r>
                      </m:den>
                    </m:f>
                  </m:oMath>
                </a14:m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</a:t>
                </a:r>
                <a:r>
                  <a:rPr lang="en-US" sz="28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</a:t>
                </a: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433" y="2926285"/>
                <a:ext cx="5310569" cy="1214820"/>
              </a:xfrm>
              <a:prstGeom prst="rect">
                <a:avLst/>
              </a:prstGeom>
              <a:blipFill rotWithShape="0">
                <a:blip r:embed="rId5"/>
                <a:stretch>
                  <a:fillRect l="-2526" t="-5025" b="-11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124573" y="3646201"/>
                <a:ext cx="2437493" cy="1215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bn-BD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2800" b="1" baseline="-25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bn-BD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NikoshBAN" panose="02000000000000000000" pitchFamily="2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2800" b="1" baseline="-25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bn-BD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2800" b="1" baseline="-25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NikoshBAN" panose="02000000000000000000" pitchFamily="2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2800" b="1" baseline="-25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den>
                    </m:f>
                  </m:oMath>
                </a14:m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en-US" sz="28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</a:t>
                </a: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573" y="3646201"/>
                <a:ext cx="2437493" cy="1215397"/>
              </a:xfrm>
              <a:prstGeom prst="rect">
                <a:avLst/>
              </a:prstGeom>
              <a:blipFill rotWithShape="0">
                <a:blip r:embed="rId6"/>
                <a:stretch>
                  <a:fillRect l="-5250" b="-10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411264" y="3630410"/>
                <a:ext cx="3979690" cy="1214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bn-BD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25.0</m:t>
                        </m:r>
                        <m:r>
                          <m:rPr>
                            <m:nor/>
                          </m:rPr>
                          <a:rPr lang="en-US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bn-BD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0.</m:t>
                        </m:r>
                        <m:r>
                          <m:rPr>
                            <m:nor/>
                          </m:rPr>
                          <a:rPr lang="en-US" sz="2800" b="1" i="0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05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bn-BD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20.</m:t>
                        </m:r>
                        <m:r>
                          <m:rPr>
                            <m:nor/>
                          </m:rPr>
                          <a:rPr lang="en-US" sz="2800" b="1" i="0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= 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0.0313 M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</a:t>
                </a: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264" y="3630410"/>
                <a:ext cx="3979690" cy="1214307"/>
              </a:xfrm>
              <a:prstGeom prst="rect">
                <a:avLst/>
              </a:prstGeom>
              <a:blipFill rotWithShape="0">
                <a:blip r:embed="rId7"/>
                <a:stretch>
                  <a:fillRect l="-3374" r="-2914" b="-11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179308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4" grpId="0" animBg="1"/>
      <p:bldP spid="14" grpId="1" animBg="1"/>
      <p:bldP spid="15" grpId="0" animBg="1"/>
      <p:bldP spid="15" grpId="1" animBg="1"/>
      <p:bldP spid="16" grpId="0"/>
      <p:bldP spid="19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545" y="332211"/>
            <a:ext cx="11549935" cy="10156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সমস্যাঃ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500 mL </a:t>
            </a:r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anose="02000000000000000000" pitchFamily="2" charset="0"/>
              </a:rPr>
              <a:t>পানিতে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 Na</a:t>
            </a:r>
            <a:r>
              <a:rPr lang="en-US" sz="2800" b="1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2800" b="1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bn-BD" sz="2800" b="1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যোগ করা হলো। এ দ্রবণের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কে প্রশমিত করতে কত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mL 0.1M H</a:t>
            </a:r>
            <a:r>
              <a:rPr lang="en-US" sz="28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8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লাগবে?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09837" y="1380803"/>
                <a:ext cx="8389446" cy="2767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সমাধানঃ </a:t>
                </a: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500 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mL</a:t>
                </a:r>
                <a:r>
                  <a:rPr lang="bn-BD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:r>
                  <a:rPr lang="bn-BD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পানিতে</a:t>
                </a: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Na</a:t>
                </a:r>
                <a:r>
                  <a:rPr lang="en-US" sz="2800" b="1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</a:t>
                </a:r>
                <a:r>
                  <a:rPr lang="en-US" sz="2800" b="1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BD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আছে 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53</a:t>
                </a:r>
                <a:r>
                  <a:rPr lang="bn-BD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endParaRPr lang="bn-BD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1000 mL   ,,          ,,         ,,</a:t>
                </a: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      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,,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53</m:t>
                        </m:r>
                        <m:r>
                          <a:rPr lang="en-US" sz="28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2800" b="1" i="0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1000 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500</m:t>
                        </m:r>
                      </m:den>
                    </m:f>
                  </m:oMath>
                </a14:m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  <a:p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=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106g</a:t>
                </a:r>
              </a:p>
              <a:p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m:rPr>
                            <m:nor/>
                          </m:rPr>
                          <a:rPr lang="en-US" sz="2800" b="1" i="0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US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106</m:t>
                        </m:r>
                      </m:den>
                    </m:f>
                  </m:oMath>
                </a14:m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mol = </a:t>
                </a: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mol</a:t>
                </a:r>
                <a:endPara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bn-BD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দ্রবণটির ঘনমাত্রা = 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molL</a:t>
                </a:r>
                <a:r>
                  <a:rPr lang="en-US" sz="2800" b="1" baseline="30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BD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বা 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1M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</a:t>
                </a:r>
                <a:r>
                  <a:rPr lang="en-US" sz="28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</a:t>
                </a: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37" y="1380803"/>
                <a:ext cx="8389446" cy="2767168"/>
              </a:xfrm>
              <a:prstGeom prst="rect">
                <a:avLst/>
              </a:prstGeom>
              <a:blipFill rotWithShape="0">
                <a:blip r:embed="rId2"/>
                <a:stretch>
                  <a:fillRect l="-1526" t="-3311" r="-1017" b="-6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9837" y="4967082"/>
                <a:ext cx="7790852" cy="1646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এসিড-ক্ষার টাইট্রেশনের মূলতত্ত্ব হতে পাই,</a:t>
                </a:r>
              </a:p>
              <a:p>
                <a:r>
                  <a:rPr lang="bn-BD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2800" b="1" baseline="-25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×</a:t>
                </a:r>
                <a:r>
                  <a:rPr lang="bn-BD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2800" b="1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bn-BD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= 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2800" b="1" baseline="-25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×</a:t>
                </a:r>
                <a:r>
                  <a:rPr lang="bn-BD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2800" b="1" baseline="-25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bn-BD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:endParaRPr lang="bn-BD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2800" b="1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bn-BD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2800" b="1" i="0" baseline="-25000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bn-BD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2800" b="1" i="0" baseline="-25000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2800" b="1" baseline="-25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den>
                    </m:f>
                  </m:oMath>
                </a14:m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50</m:t>
                        </m:r>
                        <m:r>
                          <m:rPr>
                            <m:nor/>
                          </m:rPr>
                          <a:rPr lang="en-US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bn-BD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0.</m:t>
                        </m:r>
                        <m:r>
                          <m:rPr>
                            <m:nor/>
                          </m:rPr>
                          <a:rPr lang="en-US" sz="2800" b="1" i="0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500 mL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en-US" sz="28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</a:t>
                </a: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37" y="4967082"/>
                <a:ext cx="7790852" cy="1646413"/>
              </a:xfrm>
              <a:prstGeom prst="rect">
                <a:avLst/>
              </a:prstGeom>
              <a:blipFill rotWithShape="0">
                <a:blip r:embed="rId3"/>
                <a:stretch>
                  <a:fillRect l="-1721" t="-4074" b="-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132617" y="4065673"/>
                <a:ext cx="3922285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এখানে,</a:t>
                </a:r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</a:t>
                </a:r>
                <a:r>
                  <a:rPr lang="en-US" sz="2400" b="1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</a:t>
                </a:r>
                <a:r>
                  <a:rPr lang="en-US" sz="2400" b="1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:r>
                  <a:rPr lang="bn-BD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আয়তন</a:t>
                </a:r>
                <a:r>
                  <a:rPr lang="bn-BD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2400" b="1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50 mL</a:t>
                </a:r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</a:t>
                </a:r>
                <a:r>
                  <a:rPr lang="en-US" sz="2400" b="1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</a:t>
                </a:r>
                <a:r>
                  <a:rPr lang="en-US" sz="2400" b="1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:r>
                  <a:rPr lang="bn-BD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ঘনমাত্রা,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2400" b="1" baseline="-25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bn-BD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 M</a:t>
                </a:r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2400" b="1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</a:t>
                </a:r>
                <a:r>
                  <a:rPr lang="en-US" sz="2400" b="1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</a:t>
                </a:r>
                <a:r>
                  <a:rPr lang="bn-BD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ঘনমাত্রা,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2400" b="1" baseline="-25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2400" b="1" baseline="-25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 1 M </a:t>
                </a:r>
                <a:endPara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2400" b="1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</a:t>
                </a:r>
                <a:r>
                  <a:rPr lang="en-US" sz="2400" b="1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</a:t>
                </a:r>
                <a:r>
                  <a:rPr lang="bn-BD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আয়তন</a:t>
                </a:r>
                <a:r>
                  <a:rPr lang="bn-BD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2400" b="1" baseline="-25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2400" b="1" i="1" baseline="-25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2617" y="4065673"/>
                <a:ext cx="3922285" cy="1938992"/>
              </a:xfrm>
              <a:prstGeom prst="rect">
                <a:avLst/>
              </a:prstGeom>
              <a:blipFill rotWithShape="0">
                <a:blip r:embed="rId4"/>
                <a:stretch>
                  <a:fillRect l="-2484" t="-2830" r="-1242" b="-8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8132617" y="3906416"/>
            <a:ext cx="25709" cy="25089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289320" y="4081062"/>
            <a:ext cx="5742228" cy="954107"/>
            <a:chOff x="2638455" y="2467560"/>
            <a:chExt cx="5742228" cy="954107"/>
          </a:xfrm>
        </p:grpSpPr>
        <p:sp>
          <p:nvSpPr>
            <p:cNvPr id="13" name="TextBox 12"/>
            <p:cNvSpPr txBox="1"/>
            <p:nvPr/>
          </p:nvSpPr>
          <p:spPr>
            <a:xfrm>
              <a:off x="2638455" y="2467560"/>
              <a:ext cx="574222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NikoshBAN" panose="02000000000000000000" pitchFamily="2" charset="0"/>
                </a:rPr>
                <a:t> সংশ্লিষ্ট </a:t>
              </a:r>
              <a:r>
                <a:rPr lang="bn-BD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বিক্রিয়াঃ</a:t>
              </a:r>
            </a:p>
            <a:p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Na</a:t>
              </a:r>
              <a:r>
                <a:rPr lang="en-US" sz="2400" b="1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CO</a:t>
              </a:r>
              <a:r>
                <a:rPr lang="en-US" sz="2400" b="1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bn-BD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+</a:t>
              </a:r>
              <a:r>
                <a:rPr lang="bn-BD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2400" b="1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SO</a:t>
              </a:r>
              <a:r>
                <a:rPr lang="en-US" sz="2400" b="1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          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Na</a:t>
              </a:r>
              <a:r>
                <a:rPr lang="en-US" sz="2400" b="1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SO</a:t>
              </a:r>
              <a:r>
                <a:rPr lang="en-US" sz="2400" b="1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 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bn-BD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CO</a:t>
              </a:r>
              <a:r>
                <a:rPr lang="en-US" sz="2400" b="1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+ H</a:t>
              </a:r>
              <a:r>
                <a:rPr lang="en-US" sz="2400" b="1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 </a:t>
              </a:r>
              <a:r>
                <a:rPr lang="en-US" sz="28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                 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5099037" y="3153210"/>
              <a:ext cx="410532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9279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  <p:bldP spid="7" grpId="0" build="p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052631" y="1167619"/>
            <a:ext cx="10022065" cy="5299815"/>
            <a:chOff x="1252051" y="858848"/>
            <a:chExt cx="10945843" cy="5299815"/>
          </a:xfrm>
        </p:grpSpPr>
        <p:grpSp>
          <p:nvGrpSpPr>
            <p:cNvPr id="22" name="Group 21"/>
            <p:cNvGrpSpPr/>
            <p:nvPr/>
          </p:nvGrpSpPr>
          <p:grpSpPr>
            <a:xfrm>
              <a:off x="1252051" y="858848"/>
              <a:ext cx="1686913" cy="5299815"/>
              <a:chOff x="1252051" y="858848"/>
              <a:chExt cx="1686913" cy="5299815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1252051" y="858848"/>
                <a:ext cx="1686913" cy="5299815"/>
                <a:chOff x="770261" y="847301"/>
                <a:chExt cx="1686913" cy="5299815"/>
              </a:xfrm>
            </p:grpSpPr>
            <p:sp>
              <p:nvSpPr>
                <p:cNvPr id="20" name="Notched Right Arrow 19"/>
                <p:cNvSpPr/>
                <p:nvPr/>
              </p:nvSpPr>
              <p:spPr>
                <a:xfrm rot="16200000">
                  <a:off x="312985" y="1304577"/>
                  <a:ext cx="2593230" cy="1678677"/>
                </a:xfrm>
                <a:prstGeom prst="notchedRightArrow">
                  <a:avLst/>
                </a:prstGeom>
                <a:solidFill>
                  <a:srgbClr val="00206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9" name="Flowchart: Off-page Connector 8"/>
                <p:cNvSpPr/>
                <p:nvPr/>
              </p:nvSpPr>
              <p:spPr>
                <a:xfrm>
                  <a:off x="1198472" y="1692322"/>
                  <a:ext cx="832513" cy="1179050"/>
                </a:xfrm>
                <a:prstGeom prst="flowChartOffpageConnector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Notched Right Arrow 38"/>
                <p:cNvSpPr/>
                <p:nvPr/>
              </p:nvSpPr>
              <p:spPr>
                <a:xfrm rot="5400000">
                  <a:off x="264545" y="3954487"/>
                  <a:ext cx="2706585" cy="1678673"/>
                </a:xfrm>
                <a:prstGeom prst="notchedRightArrow">
                  <a:avLst/>
                </a:prstGeom>
                <a:solidFill>
                  <a:srgbClr val="00206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40" name="Flowchart: Off-page Connector 39"/>
                <p:cNvSpPr/>
                <p:nvPr/>
              </p:nvSpPr>
              <p:spPr>
                <a:xfrm rot="10800000">
                  <a:off x="1196613" y="3996337"/>
                  <a:ext cx="832513" cy="1285345"/>
                </a:xfrm>
                <a:prstGeom prst="flowChartOffpageConnector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1" name="Rectangle 40">
                <a:extLst>
                  <a:ext uri="{FF2B5EF4-FFF2-40B4-BE49-F238E27FC236}">
                    <a16:creationId xmlns="" xmlns:a16="http://schemas.microsoft.com/office/drawing/2014/main" id="{1F8E02A4-19AA-491A-8B8E-198490D326B3}"/>
                  </a:ext>
                </a:extLst>
              </p:cNvPr>
              <p:cNvSpPr/>
              <p:nvPr/>
            </p:nvSpPr>
            <p:spPr>
              <a:xfrm>
                <a:off x="1663450" y="971226"/>
                <a:ext cx="949953" cy="51706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bn-BD" sz="6600" b="1" dirty="0" smtClean="0">
                    <a:ln w="11430"/>
                    <a:solidFill>
                      <a:srgbClr val="FF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জোড়ায়কাজ</a:t>
                </a:r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B225AB4E-9EB4-4B0D-8B51-99C33E5CE775}"/>
                </a:ext>
              </a:extLst>
            </p:cNvPr>
            <p:cNvSpPr/>
            <p:nvPr/>
          </p:nvSpPr>
          <p:spPr>
            <a:xfrm>
              <a:off x="2699129" y="1975982"/>
              <a:ext cx="9498765" cy="3161133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accent5">
                  <a:lumMod val="50000"/>
                </a:schemeClr>
              </a:solidFill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353410" y="4367686"/>
              <a:ext cx="171561" cy="7359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79" y="215113"/>
            <a:ext cx="1097893" cy="10015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225" y="119796"/>
            <a:ext cx="1148673" cy="104782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7" b="100000" l="207" r="997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948" y="441168"/>
            <a:ext cx="2551675" cy="1843585"/>
          </a:xfrm>
          <a:prstGeom prst="rect">
            <a:avLst/>
          </a:prstGeom>
        </p:spPr>
      </p:pic>
      <p:sp>
        <p:nvSpPr>
          <p:cNvPr id="25" name="Freeform 24"/>
          <p:cNvSpPr/>
          <p:nvPr/>
        </p:nvSpPr>
        <p:spPr>
          <a:xfrm>
            <a:off x="2377582" y="3329935"/>
            <a:ext cx="8697114" cy="1056985"/>
          </a:xfrm>
          <a:custGeom>
            <a:avLst/>
            <a:gdLst>
              <a:gd name="connsiteX0" fmla="*/ 117625 w 705734"/>
              <a:gd name="connsiteY0" fmla="*/ 0 h 9258037"/>
              <a:gd name="connsiteX1" fmla="*/ 588109 w 705734"/>
              <a:gd name="connsiteY1" fmla="*/ 0 h 9258037"/>
              <a:gd name="connsiteX2" fmla="*/ 705734 w 705734"/>
              <a:gd name="connsiteY2" fmla="*/ 117625 h 9258037"/>
              <a:gd name="connsiteX3" fmla="*/ 705734 w 705734"/>
              <a:gd name="connsiteY3" fmla="*/ 9258037 h 9258037"/>
              <a:gd name="connsiteX4" fmla="*/ 705734 w 705734"/>
              <a:gd name="connsiteY4" fmla="*/ 9258037 h 9258037"/>
              <a:gd name="connsiteX5" fmla="*/ 0 w 705734"/>
              <a:gd name="connsiteY5" fmla="*/ 9258037 h 9258037"/>
              <a:gd name="connsiteX6" fmla="*/ 0 w 705734"/>
              <a:gd name="connsiteY6" fmla="*/ 9258037 h 9258037"/>
              <a:gd name="connsiteX7" fmla="*/ 0 w 705734"/>
              <a:gd name="connsiteY7" fmla="*/ 117625 h 9258037"/>
              <a:gd name="connsiteX8" fmla="*/ 117625 w 705734"/>
              <a:gd name="connsiteY8" fmla="*/ 0 h 925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734" h="9258037">
                <a:moveTo>
                  <a:pt x="705734" y="1543046"/>
                </a:moveTo>
                <a:lnTo>
                  <a:pt x="705734" y="7714991"/>
                </a:lnTo>
                <a:cubicBezTo>
                  <a:pt x="705734" y="8567182"/>
                  <a:pt x="701719" y="9258030"/>
                  <a:pt x="696767" y="9258030"/>
                </a:cubicBezTo>
                <a:lnTo>
                  <a:pt x="0" y="9258030"/>
                </a:lnTo>
                <a:lnTo>
                  <a:pt x="0" y="9258030"/>
                </a:lnTo>
                <a:lnTo>
                  <a:pt x="0" y="7"/>
                </a:lnTo>
                <a:lnTo>
                  <a:pt x="0" y="7"/>
                </a:lnTo>
                <a:lnTo>
                  <a:pt x="696767" y="7"/>
                </a:lnTo>
                <a:cubicBezTo>
                  <a:pt x="701719" y="7"/>
                  <a:pt x="705734" y="690855"/>
                  <a:pt x="705734" y="1543046"/>
                </a:cubicBezTo>
                <a:close/>
              </a:path>
            </a:pathLst>
          </a:custGeom>
          <a:noFill/>
          <a:ln w="28575"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7" tIns="52231" rIns="52231" bIns="52232" numCol="1" spcCol="1270" anchor="ctr" anchorCtr="0">
            <a:noAutofit/>
          </a:bodyPr>
          <a:lstStyle/>
          <a:p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 mL 0.125 M Na</a:t>
            </a:r>
            <a:r>
              <a:rPr lang="en-US" sz="3200" b="1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3200" b="1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দ্রবণে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কে পূর্ণ প্রশমিত করতে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0.2 M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ঘনমাত্রার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32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দ্রবণের কত আয়তনের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প্রয়োজন পড়বে?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76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6979" y="1056730"/>
            <a:ext cx="9526137" cy="830997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5" name="Rectangle 4"/>
          <p:cNvSpPr/>
          <p:nvPr/>
        </p:nvSpPr>
        <p:spPr>
          <a:xfrm>
            <a:off x="719373" y="2066972"/>
            <a:ext cx="9526137" cy="60960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১.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টাইট্রেশনে নিচের কোনটি ব্যবহৃত হয় না?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6979" y="2780642"/>
            <a:ext cx="4885899" cy="763793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নির্দেশক</a:t>
            </a:r>
            <a:endParaRPr lang="en-SG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81683" y="2800327"/>
            <a:ext cx="4463827" cy="75320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ব্যুরেট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SG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6979" y="3643949"/>
            <a:ext cx="4885899" cy="77451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ব্যালেন্স</a:t>
            </a:r>
            <a:endParaRPr lang="en-SG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92173" y="3657604"/>
            <a:ext cx="4463828" cy="77451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পিপেট</a:t>
            </a:r>
            <a:endParaRPr lang="en-SG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6979" y="4533334"/>
            <a:ext cx="9526137" cy="60960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নির্দেশক</a:t>
            </a: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6979" y="5257809"/>
            <a:ext cx="4885899" cy="60846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তুঁতে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99289" y="5244154"/>
            <a:ext cx="4486492" cy="62211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ফেনফথ্যালিন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6979" y="5964080"/>
            <a:ext cx="4885899" cy="57320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99287" y="5964077"/>
            <a:ext cx="4486493" cy="57320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সোডিয়াম নাইট্রেট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814417" y="3790101"/>
            <a:ext cx="488372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826584" y="5324906"/>
            <a:ext cx="488372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454184" y="1048876"/>
            <a:ext cx="1433016" cy="11373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উত্তরের জন্য ক্লিক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79" y="92281"/>
            <a:ext cx="1097893" cy="100150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225" y="92500"/>
            <a:ext cx="1148673" cy="104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074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02785" y="1173888"/>
            <a:ext cx="9526137" cy="830997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5" name="Rectangle 4"/>
          <p:cNvSpPr/>
          <p:nvPr/>
        </p:nvSpPr>
        <p:spPr>
          <a:xfrm>
            <a:off x="1302786" y="2196346"/>
            <a:ext cx="9526137" cy="60960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১.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টাইট্রেশন কাকে বলে?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02786" y="2973942"/>
            <a:ext cx="9526137" cy="60960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২. নির্দেশক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 বলে?</a:t>
            </a:r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02786" y="3772642"/>
            <a:ext cx="9526137" cy="60960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ক্ষারের অম্লত্ব</a:t>
            </a: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কাকে বলে?</a:t>
            </a:r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02786" y="4586739"/>
            <a:ext cx="9526137" cy="60960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৪. 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অম্লের ক্ষারকত্ব </a:t>
            </a: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 বলে?</a:t>
            </a:r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225" y="119796"/>
            <a:ext cx="1148673" cy="104782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79" y="215113"/>
            <a:ext cx="1097893" cy="100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27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81474" y="1333849"/>
            <a:ext cx="10973713" cy="5299813"/>
            <a:chOff x="2542604" y="1224667"/>
            <a:chExt cx="10908103" cy="5299813"/>
          </a:xfrm>
        </p:grpSpPr>
        <p:grpSp>
          <p:nvGrpSpPr>
            <p:cNvPr id="24" name="Group 23"/>
            <p:cNvGrpSpPr/>
            <p:nvPr/>
          </p:nvGrpSpPr>
          <p:grpSpPr>
            <a:xfrm>
              <a:off x="2542604" y="1224667"/>
              <a:ext cx="10908103" cy="5299813"/>
              <a:chOff x="1259714" y="858850"/>
              <a:chExt cx="10908103" cy="5299813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1259714" y="858850"/>
                <a:ext cx="1679250" cy="5299813"/>
                <a:chOff x="1259714" y="858850"/>
                <a:chExt cx="1679250" cy="5299813"/>
              </a:xfrm>
            </p:grpSpPr>
            <p:grpSp>
              <p:nvGrpSpPr>
                <p:cNvPr id="21" name="Group 20"/>
                <p:cNvGrpSpPr/>
                <p:nvPr/>
              </p:nvGrpSpPr>
              <p:grpSpPr>
                <a:xfrm>
                  <a:off x="1259714" y="858850"/>
                  <a:ext cx="1679250" cy="5299813"/>
                  <a:chOff x="777924" y="847303"/>
                  <a:chExt cx="1679250" cy="5299813"/>
                </a:xfrm>
              </p:grpSpPr>
              <p:sp>
                <p:nvSpPr>
                  <p:cNvPr id="20" name="Notched Right Arrow 19"/>
                  <p:cNvSpPr/>
                  <p:nvPr/>
                </p:nvSpPr>
                <p:spPr>
                  <a:xfrm rot="16200000">
                    <a:off x="320648" y="1304579"/>
                    <a:ext cx="2593230" cy="1678677"/>
                  </a:xfrm>
                  <a:prstGeom prst="notchedRightArrow">
                    <a:avLst/>
                  </a:prstGeom>
                  <a:solidFill>
                    <a:srgbClr val="00206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  <p:sp>
                <p:nvSpPr>
                  <p:cNvPr id="9" name="Flowchart: Off-page Connector 8"/>
                  <p:cNvSpPr/>
                  <p:nvPr/>
                </p:nvSpPr>
                <p:spPr>
                  <a:xfrm>
                    <a:off x="1198472" y="1692322"/>
                    <a:ext cx="832513" cy="1179050"/>
                  </a:xfrm>
                  <a:prstGeom prst="flowChartOffpageConnector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" name="Notched Right Arrow 38"/>
                  <p:cNvSpPr/>
                  <p:nvPr/>
                </p:nvSpPr>
                <p:spPr>
                  <a:xfrm rot="5400000">
                    <a:off x="264545" y="3954487"/>
                    <a:ext cx="2706585" cy="1678673"/>
                  </a:xfrm>
                  <a:prstGeom prst="notchedRightArrow">
                    <a:avLst/>
                  </a:prstGeom>
                  <a:solidFill>
                    <a:srgbClr val="00206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  <p:sp>
                <p:nvSpPr>
                  <p:cNvPr id="40" name="Flowchart: Off-page Connector 39"/>
                  <p:cNvSpPr/>
                  <p:nvPr/>
                </p:nvSpPr>
                <p:spPr>
                  <a:xfrm rot="10800000">
                    <a:off x="1196613" y="3996337"/>
                    <a:ext cx="832513" cy="1285345"/>
                  </a:xfrm>
                  <a:prstGeom prst="flowChartOffpageConnector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xmlns="" id="{1F8E02A4-19AA-491A-8B8E-198490D326B3}"/>
                    </a:ext>
                  </a:extLst>
                </p:cNvPr>
                <p:cNvSpPr/>
                <p:nvPr/>
              </p:nvSpPr>
              <p:spPr>
                <a:xfrm>
                  <a:off x="1572808" y="949380"/>
                  <a:ext cx="949953" cy="517064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r>
                    <a:rPr lang="bn-BD" sz="6600" b="1" dirty="0" smtClean="0">
                      <a:ln w="11430"/>
                      <a:solidFill>
                        <a:srgbClr val="FF0000"/>
                      </a:soli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বা     </a:t>
                  </a:r>
                </a:p>
                <a:p>
                  <a:pPr algn="ctr">
                    <a:defRPr/>
                  </a:pPr>
                  <a:r>
                    <a:rPr lang="bn-BD" sz="6600" b="1" dirty="0" smtClean="0">
                      <a:ln w="11430"/>
                      <a:solidFill>
                        <a:srgbClr val="FF0000"/>
                      </a:soli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ড়িরকাজ</a:t>
                  </a:r>
                </a:p>
              </p:txBody>
            </p:sp>
          </p:grp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B225AB4E-9EB4-4B0D-8B51-99C33E5CE775}"/>
                  </a:ext>
                </a:extLst>
              </p:cNvPr>
              <p:cNvSpPr/>
              <p:nvPr/>
            </p:nvSpPr>
            <p:spPr>
              <a:xfrm>
                <a:off x="2628354" y="2025861"/>
                <a:ext cx="9539463" cy="3161133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accent5">
                    <a:lumMod val="50000"/>
                  </a:schemeClr>
                </a:solidFill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4353410" y="4367686"/>
                <a:ext cx="171561" cy="7359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bn-BD" sz="36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7" name="Freeform 16"/>
            <p:cNvSpPr/>
            <p:nvPr/>
          </p:nvSpPr>
          <p:spPr>
            <a:xfrm>
              <a:off x="4443208" y="4213533"/>
              <a:ext cx="9007499" cy="1029528"/>
            </a:xfrm>
            <a:custGeom>
              <a:avLst/>
              <a:gdLst>
                <a:gd name="connsiteX0" fmla="*/ 117625 w 705734"/>
                <a:gd name="connsiteY0" fmla="*/ 0 h 9258037"/>
                <a:gd name="connsiteX1" fmla="*/ 588109 w 705734"/>
                <a:gd name="connsiteY1" fmla="*/ 0 h 9258037"/>
                <a:gd name="connsiteX2" fmla="*/ 705734 w 705734"/>
                <a:gd name="connsiteY2" fmla="*/ 117625 h 9258037"/>
                <a:gd name="connsiteX3" fmla="*/ 705734 w 705734"/>
                <a:gd name="connsiteY3" fmla="*/ 9258037 h 9258037"/>
                <a:gd name="connsiteX4" fmla="*/ 705734 w 705734"/>
                <a:gd name="connsiteY4" fmla="*/ 9258037 h 9258037"/>
                <a:gd name="connsiteX5" fmla="*/ 0 w 705734"/>
                <a:gd name="connsiteY5" fmla="*/ 9258037 h 9258037"/>
                <a:gd name="connsiteX6" fmla="*/ 0 w 705734"/>
                <a:gd name="connsiteY6" fmla="*/ 9258037 h 9258037"/>
                <a:gd name="connsiteX7" fmla="*/ 0 w 705734"/>
                <a:gd name="connsiteY7" fmla="*/ 117625 h 9258037"/>
                <a:gd name="connsiteX8" fmla="*/ 117625 w 705734"/>
                <a:gd name="connsiteY8" fmla="*/ 0 h 9258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5734" h="9258037">
                  <a:moveTo>
                    <a:pt x="705734" y="1543046"/>
                  </a:moveTo>
                  <a:lnTo>
                    <a:pt x="705734" y="7714991"/>
                  </a:lnTo>
                  <a:cubicBezTo>
                    <a:pt x="705734" y="8567182"/>
                    <a:pt x="701719" y="9258030"/>
                    <a:pt x="696767" y="9258030"/>
                  </a:cubicBezTo>
                  <a:lnTo>
                    <a:pt x="0" y="9258030"/>
                  </a:lnTo>
                  <a:lnTo>
                    <a:pt x="0" y="9258030"/>
                  </a:lnTo>
                  <a:lnTo>
                    <a:pt x="0" y="7"/>
                  </a:lnTo>
                  <a:lnTo>
                    <a:pt x="0" y="7"/>
                  </a:lnTo>
                  <a:lnTo>
                    <a:pt x="696767" y="7"/>
                  </a:lnTo>
                  <a:cubicBezTo>
                    <a:pt x="701719" y="7"/>
                    <a:pt x="705734" y="690855"/>
                    <a:pt x="705734" y="1543046"/>
                  </a:cubicBezTo>
                  <a:close/>
                </a:path>
              </a:pathLst>
            </a:custGeom>
            <a:noFill/>
            <a:ln w="28575">
              <a:solidFill>
                <a:schemeClr val="accent5">
                  <a:lumMod val="50000"/>
                </a:schemeClr>
              </a:solidFill>
            </a:ln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7" tIns="52231" rIns="52231" bIns="52232" numCol="1" spcCol="1270" anchor="ctr" anchorCtr="0">
              <a:noAutofit/>
            </a:bodyPr>
            <a:lstStyle/>
            <a:p>
              <a:pPr algn="just"/>
              <a:r>
                <a:rPr 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3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00 </a:t>
              </a:r>
              <a:r>
                <a:rPr 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mL </a:t>
              </a:r>
              <a:r>
                <a:rPr lang="en-US" sz="32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NikoshBAN" panose="02000000000000000000" pitchFamily="2" charset="0"/>
                </a:rPr>
                <a:t>দ্রবণে</a:t>
              </a:r>
              <a:r>
                <a:rPr 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NikoshBAN" panose="02000000000000000000" pitchFamily="2" charset="0"/>
                </a:rPr>
                <a:t> </a:t>
              </a:r>
              <a:r>
                <a:rPr lang="en-US" sz="3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50g </a:t>
              </a:r>
              <a:r>
                <a:rPr lang="en-US" sz="32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NaOH</a:t>
              </a:r>
              <a:r>
                <a:rPr lang="en-US" sz="3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bn-BD" sz="3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NikoshBAN" panose="02000000000000000000" pitchFamily="2" charset="0"/>
                </a:rPr>
                <a:t>আছে। দ্রবণটির </a:t>
              </a:r>
              <a:r>
                <a:rPr lang="en-US" sz="3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10 mL</a:t>
              </a:r>
              <a:r>
                <a:rPr lang="en-US" sz="3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NikoshBAN" panose="02000000000000000000" pitchFamily="2" charset="0"/>
                </a:rPr>
                <a:t> </a:t>
              </a:r>
              <a:r>
                <a:rPr lang="bn-BD" sz="3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NikoshBAN" panose="02000000000000000000" pitchFamily="2" charset="0"/>
                </a:rPr>
                <a:t>কে  </a:t>
              </a:r>
              <a:r>
                <a:rPr lang="bn-BD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NikoshBAN" panose="02000000000000000000" pitchFamily="2" charset="0"/>
                </a:rPr>
                <a:t>প্রশমিত করতে </a:t>
              </a:r>
              <a:r>
                <a:rPr 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NikoshBAN" panose="02000000000000000000" pitchFamily="2" charset="0"/>
                </a:rPr>
                <a:t> </a:t>
              </a:r>
              <a:r>
                <a:rPr lang="en-US" sz="3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12.5 mL  </a:t>
              </a:r>
              <a:r>
                <a:rPr lang="en-US" sz="32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HCl</a:t>
              </a:r>
              <a:r>
                <a:rPr lang="en-US" sz="3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bn-BD" sz="3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লাগলে</a:t>
              </a:r>
              <a:r>
                <a:rPr lang="bn-BD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NikoshBAN" panose="02000000000000000000" pitchFamily="2" charset="0"/>
                </a:rPr>
                <a:t> ঐ </a:t>
              </a:r>
              <a:r>
                <a:rPr lang="bn-BD" sz="3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NikoshBAN" panose="02000000000000000000" pitchFamily="2" charset="0"/>
                </a:rPr>
                <a:t>দ্রবণের ঘনমাত্রা কত ছিল?</a:t>
              </a:r>
              <a:endParaRPr lang="en-SG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863765" y="2830050"/>
              <a:ext cx="615530" cy="7312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১ </a:t>
              </a:r>
              <a:endPara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3911245" y="2862365"/>
              <a:ext cx="494970" cy="524630"/>
            </a:xfrm>
            <a:prstGeom prst="ellips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934700" y="4375849"/>
              <a:ext cx="494970" cy="524630"/>
            </a:xfrm>
            <a:prstGeom prst="ellips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889568" y="4305270"/>
              <a:ext cx="615530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২ </a:t>
              </a:r>
              <a:endPara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90" y="166117"/>
            <a:ext cx="1097893" cy="100150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225" y="119796"/>
            <a:ext cx="1148673" cy="1047823"/>
          </a:xfrm>
          <a:prstGeom prst="rect">
            <a:avLst/>
          </a:prstGeom>
        </p:spPr>
      </p:pic>
      <p:sp>
        <p:nvSpPr>
          <p:cNvPr id="29" name="Freeform 28"/>
          <p:cNvSpPr/>
          <p:nvPr/>
        </p:nvSpPr>
        <p:spPr>
          <a:xfrm>
            <a:off x="2611662" y="2836281"/>
            <a:ext cx="9043525" cy="1029528"/>
          </a:xfrm>
          <a:custGeom>
            <a:avLst/>
            <a:gdLst>
              <a:gd name="connsiteX0" fmla="*/ 117625 w 705734"/>
              <a:gd name="connsiteY0" fmla="*/ 0 h 9258037"/>
              <a:gd name="connsiteX1" fmla="*/ 588109 w 705734"/>
              <a:gd name="connsiteY1" fmla="*/ 0 h 9258037"/>
              <a:gd name="connsiteX2" fmla="*/ 705734 w 705734"/>
              <a:gd name="connsiteY2" fmla="*/ 117625 h 9258037"/>
              <a:gd name="connsiteX3" fmla="*/ 705734 w 705734"/>
              <a:gd name="connsiteY3" fmla="*/ 9258037 h 9258037"/>
              <a:gd name="connsiteX4" fmla="*/ 705734 w 705734"/>
              <a:gd name="connsiteY4" fmla="*/ 9258037 h 9258037"/>
              <a:gd name="connsiteX5" fmla="*/ 0 w 705734"/>
              <a:gd name="connsiteY5" fmla="*/ 9258037 h 9258037"/>
              <a:gd name="connsiteX6" fmla="*/ 0 w 705734"/>
              <a:gd name="connsiteY6" fmla="*/ 9258037 h 9258037"/>
              <a:gd name="connsiteX7" fmla="*/ 0 w 705734"/>
              <a:gd name="connsiteY7" fmla="*/ 117625 h 9258037"/>
              <a:gd name="connsiteX8" fmla="*/ 117625 w 705734"/>
              <a:gd name="connsiteY8" fmla="*/ 0 h 925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734" h="9258037">
                <a:moveTo>
                  <a:pt x="705734" y="1543046"/>
                </a:moveTo>
                <a:lnTo>
                  <a:pt x="705734" y="7714991"/>
                </a:lnTo>
                <a:cubicBezTo>
                  <a:pt x="705734" y="8567182"/>
                  <a:pt x="701719" y="9258030"/>
                  <a:pt x="696767" y="9258030"/>
                </a:cubicBezTo>
                <a:lnTo>
                  <a:pt x="0" y="9258030"/>
                </a:lnTo>
                <a:lnTo>
                  <a:pt x="0" y="9258030"/>
                </a:lnTo>
                <a:lnTo>
                  <a:pt x="0" y="7"/>
                </a:lnTo>
                <a:lnTo>
                  <a:pt x="0" y="7"/>
                </a:lnTo>
                <a:lnTo>
                  <a:pt x="696767" y="7"/>
                </a:lnTo>
                <a:cubicBezTo>
                  <a:pt x="701719" y="7"/>
                  <a:pt x="705734" y="690855"/>
                  <a:pt x="705734" y="1543046"/>
                </a:cubicBezTo>
                <a:close/>
              </a:path>
            </a:pathLst>
          </a:custGeom>
          <a:noFill/>
          <a:ln w="28575"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7" tIns="52231" rIns="52231" bIns="52232" numCol="1" spcCol="1270" anchor="ctr" anchorCtr="0">
            <a:noAutofit/>
          </a:bodyPr>
          <a:lstStyle/>
          <a:p>
            <a:pPr algn="just"/>
            <a:r>
              <a:rPr lang="bn-BD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টাইট্রেশনে ব্যবহার উপযোগী সমীকরণ </a:t>
            </a:r>
            <a:r>
              <a:rPr lang="bn-BD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প্রতিপাদন করো।</a:t>
            </a:r>
            <a:endParaRPr lang="en-SG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1"/>
          <a:stretch/>
        </p:blipFill>
        <p:spPr>
          <a:xfrm>
            <a:off x="5472752" y="390720"/>
            <a:ext cx="2210223" cy="209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08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79" y="215113"/>
            <a:ext cx="1097893" cy="10015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225" y="119796"/>
            <a:ext cx="1148673" cy="10478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5" b="99830" l="515" r="993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681"/>
          <a:stretch/>
        </p:blipFill>
        <p:spPr>
          <a:xfrm>
            <a:off x="8526275" y="715864"/>
            <a:ext cx="3100117" cy="58444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0" t="1462" r="24607"/>
          <a:stretch/>
        </p:blipFill>
        <p:spPr>
          <a:xfrm>
            <a:off x="3082801" y="4125933"/>
            <a:ext cx="1234751" cy="23697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0" t="1462" r="24607"/>
          <a:stretch/>
        </p:blipFill>
        <p:spPr>
          <a:xfrm>
            <a:off x="4562318" y="4116258"/>
            <a:ext cx="1234751" cy="23697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0" t="1462" r="24607"/>
          <a:stretch/>
        </p:blipFill>
        <p:spPr>
          <a:xfrm>
            <a:off x="6064346" y="4135609"/>
            <a:ext cx="1224669" cy="23503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77" t="41669" b="15764"/>
          <a:stretch/>
        </p:blipFill>
        <p:spPr>
          <a:xfrm>
            <a:off x="7437165" y="4231482"/>
            <a:ext cx="792810" cy="21586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4" t="10779" r="33693" b="7273"/>
          <a:stretch/>
        </p:blipFill>
        <p:spPr>
          <a:xfrm>
            <a:off x="1039908" y="1115300"/>
            <a:ext cx="1012065" cy="554964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348273" y="1763623"/>
            <a:ext cx="6752229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24993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40331" y="520087"/>
            <a:ext cx="26244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72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128854" y="6457312"/>
            <a:ext cx="15561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***Welcome everyone to the online class by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Jayanta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Kumar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Nandy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Lecturer, KFGSC***</a:t>
            </a:r>
            <a:endParaRPr lang="bn-BD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74403" y="3974076"/>
            <a:ext cx="3859495" cy="2308324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শ্রেণি: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রসায়ন ১ম পত্র</a:t>
            </a:r>
          </a:p>
          <a:p>
            <a:pPr algn="ctr"/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 মিনিট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28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১৩</a:t>
            </a:r>
            <a:r>
              <a:rPr lang="en-US" sz="28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.1</a:t>
            </a:r>
            <a:r>
              <a:rPr lang="bn-BD" sz="28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.২০২০</a:t>
            </a:r>
            <a:endParaRPr lang="en-US" sz="28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8592CEBA-9F31-4111-BD7D-27DB35669FAB}"/>
              </a:ext>
            </a:extLst>
          </p:cNvPr>
          <p:cNvSpPr/>
          <p:nvPr/>
        </p:nvSpPr>
        <p:spPr>
          <a:xfrm>
            <a:off x="1308972" y="3974076"/>
            <a:ext cx="3780132" cy="2339102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জয়ন্ত কুমার নন্দী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bn-BD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কানিজ ফাতেমা গার্লস্‌ স্কুল এন্ড কলেজ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বারইল, নবগ্রাম, মানিকগঞ্জ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০১৭১৪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৭৬৬০৬৯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jknandy84@gmail.com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602896" y="1873292"/>
            <a:ext cx="3002507" cy="1719619"/>
            <a:chOff x="7916246" y="3462007"/>
            <a:chExt cx="3002507" cy="1719619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289" r="66032" b="772"/>
            <a:stretch/>
          </p:blipFill>
          <p:spPr>
            <a:xfrm>
              <a:off x="7916246" y="3462007"/>
              <a:ext cx="3002507" cy="1719619"/>
            </a:xfrm>
            <a:prstGeom prst="rect">
              <a:avLst/>
            </a:prstGeom>
            <a:ln>
              <a:noFill/>
            </a:ln>
            <a:effectLst>
              <a:glow rad="63500">
                <a:schemeClr val="accent5">
                  <a:satMod val="175000"/>
                  <a:alpha val="40000"/>
                </a:schemeClr>
              </a:glow>
              <a:reflection blurRad="12700" stA="30000" endPos="30000" dist="5000" dir="5400000" sy="-100000" algn="bl" rotWithShape="0"/>
            </a:effectLst>
            <a:scene3d>
              <a:camera prst="obliqueTopLeft"/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sp>
          <p:nvSpPr>
            <p:cNvPr id="19" name="Rectangle 18"/>
            <p:cNvSpPr/>
            <p:nvPr/>
          </p:nvSpPr>
          <p:spPr>
            <a:xfrm rot="947630">
              <a:off x="8015547" y="4060206"/>
              <a:ext cx="179087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28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রসায়ন ১ম পত্র</a:t>
              </a:r>
              <a:endPara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 rot="1065226">
              <a:off x="7954558" y="4414152"/>
              <a:ext cx="179087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রসায়ন ১ম পত্র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381" y="119796"/>
            <a:ext cx="2679253" cy="18380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502878" y="106680"/>
            <a:ext cx="2865808" cy="1838091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1688123" y="1167619"/>
            <a:ext cx="2612910" cy="2825972"/>
            <a:chOff x="2879678" y="1517489"/>
            <a:chExt cx="3247882" cy="3237618"/>
          </a:xfrm>
          <a:effectLst>
            <a:glow rad="63500">
              <a:schemeClr val="accent5">
                <a:satMod val="175000"/>
                <a:alpha val="40000"/>
              </a:schemeClr>
            </a:glow>
          </a:effectLst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9678" y="1517489"/>
              <a:ext cx="3247882" cy="323761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45" t="9650" r="11530" b="45020"/>
            <a:stretch/>
          </p:blipFill>
          <p:spPr>
            <a:xfrm>
              <a:off x="3225269" y="1756154"/>
              <a:ext cx="2439439" cy="273169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9" name="Group 8"/>
          <p:cNvGrpSpPr/>
          <p:nvPr/>
        </p:nvGrpSpPr>
        <p:grpSpPr>
          <a:xfrm>
            <a:off x="6034738" y="2636651"/>
            <a:ext cx="157628" cy="3970839"/>
            <a:chOff x="6084746" y="3066757"/>
            <a:chExt cx="228768" cy="352044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6084746" y="3066757"/>
              <a:ext cx="28136" cy="3215643"/>
            </a:xfrm>
            <a:prstGeom prst="line">
              <a:avLst/>
            </a:prstGeom>
            <a:ln w="28575">
              <a:solidFill>
                <a:srgbClr val="00206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6195599" y="3219157"/>
              <a:ext cx="28136" cy="3215643"/>
            </a:xfrm>
            <a:prstGeom prst="line">
              <a:avLst/>
            </a:prstGeom>
            <a:ln w="28575">
              <a:solidFill>
                <a:srgbClr val="00206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285377" y="3371557"/>
              <a:ext cx="28137" cy="3215643"/>
            </a:xfrm>
            <a:prstGeom prst="line">
              <a:avLst/>
            </a:prstGeom>
            <a:ln w="28575">
              <a:solidFill>
                <a:srgbClr val="00206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79" y="215113"/>
            <a:ext cx="1097893" cy="100150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225" y="119796"/>
            <a:ext cx="1148673" cy="104782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259" y="1616100"/>
            <a:ext cx="1065764" cy="97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168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5" r="1"/>
          <a:stretch/>
        </p:blipFill>
        <p:spPr>
          <a:xfrm>
            <a:off x="474779" y="1102203"/>
            <a:ext cx="1681485" cy="46239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0" t="1462" r="24607"/>
          <a:stretch/>
        </p:blipFill>
        <p:spPr>
          <a:xfrm>
            <a:off x="5107908" y="1503644"/>
            <a:ext cx="1351872" cy="259449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260616" y="4076773"/>
            <a:ext cx="30464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কনিক্যাল</a:t>
            </a:r>
            <a:r>
              <a:rPr lang="en-US" sz="4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ফ্লাক্স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4" t="10779" r="33693" b="7273"/>
          <a:stretch/>
        </p:blipFill>
        <p:spPr>
          <a:xfrm>
            <a:off x="10395562" y="857070"/>
            <a:ext cx="887946" cy="486904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0088106" y="2242488"/>
            <a:ext cx="15062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পিপেট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1888" y="2121829"/>
            <a:ext cx="15794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ব্যুরেট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54271" y="5341394"/>
            <a:ext cx="87209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4400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51379" y="408203"/>
            <a:ext cx="85651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ছবিতে তোমরা কী দেখতে পাচ্ছো?</a:t>
            </a:r>
            <a:endParaRPr lang="en-SG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608551" y="5544422"/>
            <a:ext cx="95953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440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কাচ সামগ্রীগুলো মূলত কী কাজে ব্যবহার করা হয় ?</a:t>
            </a:r>
            <a:endParaRPr lang="en-US" sz="4400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080352" y="5535829"/>
            <a:ext cx="35980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4400" dirty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টাইট্রেশনের কাজে</a:t>
            </a:r>
            <a:endParaRPr lang="en-US" sz="4400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692090" y="5553016"/>
            <a:ext cx="90837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4400" dirty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তাহলে বলোতো </a:t>
            </a:r>
            <a:r>
              <a:rPr lang="en-US" sz="4400" dirty="0" err="1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bn-BD" sz="4400" dirty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 আমরা</a:t>
            </a:r>
            <a:r>
              <a:rPr lang="en-US" sz="4400" dirty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4400" dirty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যাচ্ছি</a:t>
            </a:r>
            <a:r>
              <a:rPr lang="en-US" sz="4400" dirty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79" y="215113"/>
            <a:ext cx="1097893" cy="10015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225" y="119796"/>
            <a:ext cx="1148673" cy="104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47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0" grpId="0"/>
      <p:bldP spid="23" grpId="0"/>
      <p:bldP spid="24" grpId="0"/>
      <p:bldP spid="24" grpId="1"/>
      <p:bldP spid="26" grpId="0"/>
      <p:bldP spid="26" grpId="1"/>
      <p:bldP spid="27" grpId="0"/>
      <p:bldP spid="2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64"/>
          <a:stretch/>
        </p:blipFill>
        <p:spPr>
          <a:xfrm>
            <a:off x="2802819" y="2197290"/>
            <a:ext cx="7363728" cy="41352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0587" y="1048776"/>
            <a:ext cx="3988558" cy="1339440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8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bn-BD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জকের পাঠ </a:t>
            </a:r>
            <a:endParaRPr lang="en-US" sz="6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65076" y="1048776"/>
            <a:ext cx="3966541" cy="1585661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টাইট্রেশন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225" y="119796"/>
            <a:ext cx="1148673" cy="10478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79" y="215113"/>
            <a:ext cx="1097893" cy="100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97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78751" y="847303"/>
            <a:ext cx="10016879" cy="5299813"/>
            <a:chOff x="1078751" y="847303"/>
            <a:chExt cx="10016879" cy="5299813"/>
          </a:xfrm>
        </p:grpSpPr>
        <p:grpSp>
          <p:nvGrpSpPr>
            <p:cNvPr id="3" name="Group 2"/>
            <p:cNvGrpSpPr/>
            <p:nvPr/>
          </p:nvGrpSpPr>
          <p:grpSpPr>
            <a:xfrm>
              <a:off x="1105470" y="847303"/>
              <a:ext cx="9990160" cy="4337490"/>
              <a:chOff x="1105470" y="847303"/>
              <a:chExt cx="9990160" cy="4337490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="" xmlns:a16="http://schemas.microsoft.com/office/drawing/2014/main" id="{B225AB4E-9EB4-4B0D-8B51-99C33E5CE775}"/>
                  </a:ext>
                </a:extLst>
              </p:cNvPr>
              <p:cNvSpPr/>
              <p:nvPr/>
            </p:nvSpPr>
            <p:spPr>
              <a:xfrm>
                <a:off x="2507330" y="1813796"/>
                <a:ext cx="8588300" cy="337099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5">
                    <a:lumMod val="50000"/>
                  </a:schemeClr>
                </a:solidFill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" name="Notched Right Arrow 19"/>
              <p:cNvSpPr/>
              <p:nvPr/>
            </p:nvSpPr>
            <p:spPr>
              <a:xfrm rot="16200000">
                <a:off x="571274" y="1381499"/>
                <a:ext cx="2651991" cy="1583600"/>
              </a:xfrm>
              <a:prstGeom prst="notchedRightArrow">
                <a:avLst/>
              </a:prstGeom>
              <a:solidFill>
                <a:srgbClr val="00206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2650844" y="923064"/>
                <a:ext cx="6220200" cy="3963918"/>
                <a:chOff x="1846573" y="1373770"/>
                <a:chExt cx="7014393" cy="3404102"/>
              </a:xfrm>
            </p:grpSpPr>
            <p:grpSp>
              <p:nvGrpSpPr>
                <p:cNvPr id="8" name="Group 7"/>
                <p:cNvGrpSpPr/>
                <p:nvPr/>
              </p:nvGrpSpPr>
              <p:grpSpPr>
                <a:xfrm>
                  <a:off x="1846573" y="1373770"/>
                  <a:ext cx="7014393" cy="3176923"/>
                  <a:chOff x="498788" y="1317298"/>
                  <a:chExt cx="7199744" cy="3137608"/>
                </a:xfrm>
              </p:grpSpPr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1946663" y="1317298"/>
                    <a:ext cx="5751869" cy="61399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bn-IN" sz="4000" b="1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a:t>   </a:t>
                    </a:r>
                    <a:r>
                      <a:rPr lang="en-US" sz="4000" b="1" u="sng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a:t>এই পাঠ শেষে শিক্ষার্থীরা</a:t>
                    </a:r>
                    <a:r>
                      <a:rPr lang="en-US" sz="4000" b="1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a:t>..</a:t>
                    </a:r>
                    <a:r>
                      <a:rPr lang="bn-IN" sz="4000" b="1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a:t>.</a:t>
                    </a:r>
                    <a:endParaRPr lang="en-US" sz="4000" b="1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  <p:grpSp>
                <p:nvGrpSpPr>
                  <p:cNvPr id="11" name="Group 10"/>
                  <p:cNvGrpSpPr/>
                  <p:nvPr/>
                </p:nvGrpSpPr>
                <p:grpSpPr>
                  <a:xfrm>
                    <a:off x="498788" y="3132278"/>
                    <a:ext cx="775684" cy="1322628"/>
                    <a:chOff x="498788" y="3132279"/>
                    <a:chExt cx="775684" cy="1322628"/>
                  </a:xfrm>
                </p:grpSpPr>
                <p:sp>
                  <p:nvSpPr>
                    <p:cNvPr id="17" name="Rectangle 16"/>
                    <p:cNvSpPr/>
                    <p:nvPr/>
                  </p:nvSpPr>
                  <p:spPr>
                    <a:xfrm>
                      <a:off x="508686" y="3132279"/>
                      <a:ext cx="734043" cy="653532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 defTabSz="8890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n-US" sz="4000" b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r>
                        <a:rPr lang="bn-BD" sz="4000" b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4000" b="1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18" name="Rectangle 17"/>
                    <p:cNvSpPr/>
                    <p:nvPr/>
                  </p:nvSpPr>
                  <p:spPr>
                    <a:xfrm>
                      <a:off x="498788" y="3801375"/>
                      <a:ext cx="775684" cy="653532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 defTabSz="8890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n-US" sz="4000" b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r>
                        <a:rPr lang="bn-BD" sz="4000" b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4000" b="1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p:txBody>
                </p:sp>
              </p:grpSp>
            </p:grpSp>
            <p:sp>
              <p:nvSpPr>
                <p:cNvPr id="7" name="Rectangle 6"/>
                <p:cNvSpPr/>
                <p:nvPr/>
              </p:nvSpPr>
              <p:spPr>
                <a:xfrm>
                  <a:off x="3765208" y="4131541"/>
                  <a:ext cx="182508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endParaRPr lang="bn-BD" sz="3600" b="1" dirty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</p:grpSp>
        <p:sp>
          <p:nvSpPr>
            <p:cNvPr id="9" name="Flowchart: Off-page Connector 8"/>
            <p:cNvSpPr/>
            <p:nvPr/>
          </p:nvSpPr>
          <p:spPr>
            <a:xfrm>
              <a:off x="1485074" y="1692322"/>
              <a:ext cx="832513" cy="1179050"/>
            </a:xfrm>
            <a:prstGeom prst="flowChartOffpage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Notched Right Arrow 38"/>
            <p:cNvSpPr/>
            <p:nvPr/>
          </p:nvSpPr>
          <p:spPr>
            <a:xfrm rot="5400000">
              <a:off x="564795" y="3954487"/>
              <a:ext cx="2706585" cy="1678673"/>
            </a:xfrm>
            <a:prstGeom prst="notchedRightArrow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0" name="Flowchart: Off-page Connector 39"/>
            <p:cNvSpPr/>
            <p:nvPr/>
          </p:nvSpPr>
          <p:spPr>
            <a:xfrm rot="10800000">
              <a:off x="1496863" y="3996337"/>
              <a:ext cx="832513" cy="1285345"/>
            </a:xfrm>
            <a:prstGeom prst="flowChartOffpage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="" xmlns:a16="http://schemas.microsoft.com/office/drawing/2014/main" id="{1F8E02A4-19AA-491A-8B8E-198490D326B3}"/>
                </a:ext>
              </a:extLst>
            </p:cNvPr>
            <p:cNvSpPr/>
            <p:nvPr/>
          </p:nvSpPr>
          <p:spPr>
            <a:xfrm>
              <a:off x="1469739" y="976470"/>
              <a:ext cx="848590" cy="517064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bn-BD" sz="6600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শিখ</a:t>
              </a:r>
              <a:endParaRPr lang="en-US" sz="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>
                <a:defRPr/>
              </a:pPr>
              <a:r>
                <a:rPr lang="bn-BD" sz="6600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নফল</a:t>
              </a:r>
            </a:p>
          </p:txBody>
        </p:sp>
        <p:sp>
          <p:nvSpPr>
            <p:cNvPr id="29" name="Freeform 28"/>
            <p:cNvSpPr/>
            <p:nvPr/>
          </p:nvSpPr>
          <p:spPr>
            <a:xfrm>
              <a:off x="3312537" y="2990878"/>
              <a:ext cx="7783093" cy="738421"/>
            </a:xfrm>
            <a:custGeom>
              <a:avLst/>
              <a:gdLst>
                <a:gd name="connsiteX0" fmla="*/ 117625 w 705734"/>
                <a:gd name="connsiteY0" fmla="*/ 0 h 9258037"/>
                <a:gd name="connsiteX1" fmla="*/ 588109 w 705734"/>
                <a:gd name="connsiteY1" fmla="*/ 0 h 9258037"/>
                <a:gd name="connsiteX2" fmla="*/ 705734 w 705734"/>
                <a:gd name="connsiteY2" fmla="*/ 117625 h 9258037"/>
                <a:gd name="connsiteX3" fmla="*/ 705734 w 705734"/>
                <a:gd name="connsiteY3" fmla="*/ 9258037 h 9258037"/>
                <a:gd name="connsiteX4" fmla="*/ 705734 w 705734"/>
                <a:gd name="connsiteY4" fmla="*/ 9258037 h 9258037"/>
                <a:gd name="connsiteX5" fmla="*/ 0 w 705734"/>
                <a:gd name="connsiteY5" fmla="*/ 9258037 h 9258037"/>
                <a:gd name="connsiteX6" fmla="*/ 0 w 705734"/>
                <a:gd name="connsiteY6" fmla="*/ 9258037 h 9258037"/>
                <a:gd name="connsiteX7" fmla="*/ 0 w 705734"/>
                <a:gd name="connsiteY7" fmla="*/ 117625 h 9258037"/>
                <a:gd name="connsiteX8" fmla="*/ 117625 w 705734"/>
                <a:gd name="connsiteY8" fmla="*/ 0 h 9258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5734" h="9258037">
                  <a:moveTo>
                    <a:pt x="705734" y="1543046"/>
                  </a:moveTo>
                  <a:lnTo>
                    <a:pt x="705734" y="7714991"/>
                  </a:lnTo>
                  <a:cubicBezTo>
                    <a:pt x="705734" y="8567182"/>
                    <a:pt x="701719" y="9258030"/>
                    <a:pt x="696767" y="9258030"/>
                  </a:cubicBezTo>
                  <a:lnTo>
                    <a:pt x="0" y="9258030"/>
                  </a:lnTo>
                  <a:lnTo>
                    <a:pt x="0" y="9258030"/>
                  </a:lnTo>
                  <a:lnTo>
                    <a:pt x="0" y="7"/>
                  </a:lnTo>
                  <a:lnTo>
                    <a:pt x="0" y="7"/>
                  </a:lnTo>
                  <a:lnTo>
                    <a:pt x="696767" y="7"/>
                  </a:lnTo>
                  <a:cubicBezTo>
                    <a:pt x="701719" y="7"/>
                    <a:pt x="705734" y="690855"/>
                    <a:pt x="705734" y="1543046"/>
                  </a:cubicBezTo>
                  <a:close/>
                </a:path>
              </a:pathLst>
            </a:custGeom>
            <a:noFill/>
            <a:ln w="28575">
              <a:solidFill>
                <a:srgbClr val="002060"/>
              </a:solidFill>
            </a:ln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7" tIns="52231" rIns="52231" bIns="52232" numCol="1" spcCol="1270" anchor="ctr" anchorCtr="0">
              <a:noAutofit/>
            </a:bodyPr>
            <a:lstStyle/>
            <a:p>
              <a:pPr marL="0" lvl="1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bn-BD" sz="3200" b="1" dirty="0" smtClean="0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টাইট্রেশন কীভাবে সংঘঠিত হয় তা ব্যাখ্যা করতে</a:t>
              </a:r>
              <a:r>
                <a:rPr lang="bn-BD" sz="3200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bn-BD" sz="3200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;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626469" y="2215472"/>
              <a:ext cx="8469161" cy="2502222"/>
              <a:chOff x="2626469" y="2066136"/>
              <a:chExt cx="8469161" cy="2502222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2626469" y="2219058"/>
                <a:ext cx="700031" cy="7534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4000" b="1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১ </a:t>
                </a:r>
                <a:endParaRPr lang="en-US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667211" y="2241933"/>
                <a:ext cx="562921" cy="540581"/>
              </a:xfrm>
              <a:prstGeom prst="ellipse">
                <a:avLst/>
              </a:prstGeom>
              <a:noFill/>
              <a:ln w="38100">
                <a:solidFill>
                  <a:schemeClr val="accent5">
                    <a:lumMod val="50000"/>
                  </a:schemeClr>
                </a:solidFill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2664905" y="2966033"/>
                <a:ext cx="562921" cy="540581"/>
              </a:xfrm>
              <a:prstGeom prst="ellipse">
                <a:avLst/>
              </a:prstGeom>
              <a:noFill/>
              <a:ln w="38100">
                <a:solidFill>
                  <a:schemeClr val="accent5">
                    <a:lumMod val="50000"/>
                  </a:schemeClr>
                </a:solidFill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2667207" y="3770238"/>
                <a:ext cx="562921" cy="540581"/>
              </a:xfrm>
              <a:prstGeom prst="ellipse">
                <a:avLst/>
              </a:prstGeom>
              <a:noFill/>
              <a:ln w="38100">
                <a:solidFill>
                  <a:schemeClr val="accent5">
                    <a:lumMod val="50000"/>
                  </a:schemeClr>
                </a:solidFill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3323589" y="2066136"/>
                <a:ext cx="7772041" cy="761322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 w="28575">
                <a:solidFill>
                  <a:srgbClr val="002060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</a:bodyPr>
              <a:lstStyle/>
              <a:p>
                <a:r>
                  <a:rPr lang="bn-BD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টাইট্রেশনের </a:t>
                </a:r>
                <a:r>
                  <a:rPr lang="bn-BD" sz="3200" b="1" dirty="0" smtClean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সংজ্ঞা বলতে পারবে</a:t>
                </a:r>
                <a:r>
                  <a:rPr lang="en-US" sz="3200" b="1" dirty="0" smtClean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;</a:t>
                </a:r>
                <a:endParaRPr lang="bn-BD" sz="32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1" name="Freeform 30"/>
              <p:cNvSpPr/>
              <p:nvPr/>
            </p:nvSpPr>
            <p:spPr>
              <a:xfrm>
                <a:off x="3320994" y="3596756"/>
                <a:ext cx="7760988" cy="971602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 w="28575">
                <a:solidFill>
                  <a:srgbClr val="002060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</a:bodyPr>
              <a:lstStyle/>
              <a:p>
                <a:pPr algn="just"/>
                <a:r>
                  <a:rPr lang="bn-BD" sz="3200" b="1" dirty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টাইট্রেশনের ব্যবহার উপযোগী সমীকরণ </a:t>
                </a:r>
                <a:r>
                  <a:rPr lang="bn-BD" sz="3200" b="1" dirty="0" smtClean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প্রতিপাদনের</a:t>
                </a:r>
                <a:r>
                  <a:rPr lang="en-US" sz="3200" b="1" dirty="0" smtClean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b="1" dirty="0" smtClean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মাধ্যমে গাণিতিক সমস্যা সমাধান করতে পারবে।</a:t>
                </a:r>
                <a:endParaRPr lang="en-US" sz="32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225" y="119796"/>
            <a:ext cx="1148673" cy="104782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79" y="215113"/>
            <a:ext cx="1097893" cy="100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46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33096" y="310895"/>
            <a:ext cx="2209735" cy="71276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bn-BD" sz="4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টাইট্রেশন</a:t>
            </a: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lang="en-US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</a:br>
            <a:r>
              <a:rPr lang="en-US" sz="1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lang="en-US" sz="1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</a:br>
            <a:r>
              <a:rPr lang="bn-BD" sz="105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lang="en-US" sz="105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40002" y="2890225"/>
            <a:ext cx="11424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ব্যুরেট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32288" y="1446042"/>
            <a:ext cx="17638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অজ্ঞাত মাত্রার </a:t>
            </a:r>
            <a:r>
              <a:rPr lang="en-US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দ্রবণ</a:t>
            </a:r>
            <a:endParaRPr lang="en-US" sz="32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110398" y="3611431"/>
            <a:ext cx="20450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কনিক্যাল</a:t>
            </a:r>
          </a:p>
          <a:p>
            <a:pPr algn="ctr"/>
            <a:r>
              <a:rPr lang="en-US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ফ্লাক্স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0153935" y="3155316"/>
            <a:ext cx="440659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9973635" y="4097375"/>
            <a:ext cx="660989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0171514" y="5089270"/>
            <a:ext cx="440659" cy="27466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0218600" y="4976321"/>
            <a:ext cx="20450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প্রমাণ দ্রবণ</a:t>
            </a:r>
            <a:endParaRPr lang="en-US" sz="32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225" y="119796"/>
            <a:ext cx="1148673" cy="10478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00" y="166528"/>
            <a:ext cx="1097893" cy="100150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03530" y="2108766"/>
            <a:ext cx="7518018" cy="357790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প্রক্রিয়ায় </a:t>
            </a:r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উপযুক্ত নির্দেশকের 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উপস্থিতিতে একটি </a:t>
            </a:r>
            <a:r>
              <a:rPr lang="bn-BD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 </a:t>
            </a:r>
            <a:r>
              <a:rPr lang="bn-BD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আয়তনের প্রমাণ দ্রবণ 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 একটি </a:t>
            </a:r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অজ্ঞাতমাত্রার দ্রবণের 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ঘনমাত্রা নির্ণয় করা হয় তাকে </a:t>
            </a:r>
            <a:r>
              <a:rPr lang="bn-BD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টাইট্রেশন 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বলে।</a:t>
            </a:r>
          </a:p>
          <a:p>
            <a:pPr algn="just"/>
            <a:endParaRPr lang="bn-BD" sz="105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টাইট্রেশনে 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অম্ল</a:t>
            </a:r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ক্ষার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 করলে তখন </a:t>
            </a:r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অম্ল</a:t>
            </a:r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-ক্ষার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টাইট্রেশন বলে</a:t>
            </a:r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281461" y="5761061"/>
            <a:ext cx="16595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+নির্দেশক</a:t>
            </a:r>
            <a:endParaRPr lang="en-US" sz="32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5" b="99830" l="515" r="993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156" t="25478" r="36555" b="62972"/>
          <a:stretch/>
        </p:blipFill>
        <p:spPr>
          <a:xfrm>
            <a:off x="9478383" y="552766"/>
            <a:ext cx="504968" cy="703943"/>
          </a:xfrm>
          <a:prstGeom prst="rect">
            <a:avLst/>
          </a:prstGeom>
        </p:spPr>
      </p:pic>
      <p:sp>
        <p:nvSpPr>
          <p:cNvPr id="9" name="Flowchart: Connector 8"/>
          <p:cNvSpPr/>
          <p:nvPr/>
        </p:nvSpPr>
        <p:spPr>
          <a:xfrm>
            <a:off x="9652386" y="3611143"/>
            <a:ext cx="156962" cy="118447"/>
          </a:xfrm>
          <a:prstGeom prst="flowChartConnector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>
            <a:off x="9652386" y="4138057"/>
            <a:ext cx="156962" cy="118447"/>
          </a:xfrm>
          <a:prstGeom prst="flowChartConnector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Connector 28"/>
          <p:cNvSpPr/>
          <p:nvPr/>
        </p:nvSpPr>
        <p:spPr>
          <a:xfrm>
            <a:off x="9638663" y="4681627"/>
            <a:ext cx="156962" cy="118447"/>
          </a:xfrm>
          <a:prstGeom prst="flowChartConnector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8021548" y="488113"/>
            <a:ext cx="3100117" cy="5844467"/>
            <a:chOff x="10803798" y="464852"/>
            <a:chExt cx="3100117" cy="584446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55" b="99830" l="515" r="9931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81"/>
            <a:stretch/>
          </p:blipFill>
          <p:spPr>
            <a:xfrm>
              <a:off x="10803798" y="464852"/>
              <a:ext cx="3100117" cy="5844467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64" t="63199" r="44820" b="15764"/>
            <a:stretch/>
          </p:blipFill>
          <p:spPr>
            <a:xfrm>
              <a:off x="11862506" y="5078995"/>
              <a:ext cx="1362125" cy="959212"/>
            </a:xfrm>
            <a:prstGeom prst="rect">
              <a:avLst/>
            </a:prstGeom>
          </p:spPr>
        </p:pic>
      </p:grp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74" t="63469" r="10910" b="15764"/>
          <a:stretch/>
        </p:blipFill>
        <p:spPr>
          <a:xfrm>
            <a:off x="9064108" y="5169903"/>
            <a:ext cx="1306131" cy="90801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4" t="63199" r="44820" b="15764"/>
          <a:stretch/>
        </p:blipFill>
        <p:spPr>
          <a:xfrm>
            <a:off x="9092008" y="5138172"/>
            <a:ext cx="1362125" cy="959212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0110398" y="4656156"/>
            <a:ext cx="2089984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bn-BD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 আয়তন</a:t>
            </a:r>
            <a:endParaRPr lang="en-US" sz="3200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519293" y="1312465"/>
            <a:ext cx="2087288" cy="65186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bn-BD" sz="4800" b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নির্দেশক</a:t>
            </a: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lang="en-US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</a:br>
            <a:r>
              <a:rPr lang="en-US" sz="1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lang="en-US" sz="1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</a:br>
            <a:r>
              <a:rPr lang="bn-BD" sz="105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lang="en-US" sz="105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05589" y="2095510"/>
            <a:ext cx="7524707" cy="341632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যেসব পদার্থ নিজের বর্ণ পরিবর্তন করে কোনো দ্রবণের প্রকৃতি (দ্রবণটি অম্লীয়/ক্ষারীয়/নিরপেক্ষ) নির্দেশ করে বা কোনো রাসায়নিক বিক্রিয়ার সমাপ্তি বিন্দু নির্দেশ করে তাদেরকে নির্দেশক বলে। যেমন- মিথাইল রেড, মিথাইল অরেঞ্জ, ফেনফথ্যালিন প্রভৃতি হলো নির্দেশক। </a:t>
            </a:r>
            <a:endParaRPr lang="bn-IN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54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208 L 0.00156 0.225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1343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2" presetClass="path" presetSubtype="0" repeatCount="5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81481E-6 L -0.00104 0.15601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7801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2" presetClass="path" presetSubtype="0" repeatCount="5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96296E-6 L 0.00169 0.15602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7801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42" presetClass="path" presetSubtype="0" repeatCount="5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6 L 0.00273 0.10973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5486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8" grpId="0"/>
      <p:bldP spid="19" grpId="0"/>
      <p:bldP spid="16" grpId="0" animBg="1"/>
      <p:bldP spid="18" grpId="0"/>
      <p:bldP spid="9" grpId="0" animBg="1"/>
      <p:bldP spid="9" grpId="1" animBg="1"/>
      <p:bldP spid="9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5" grpId="0"/>
      <p:bldP spid="36" grpId="0" animBg="1"/>
      <p:bldP spid="36" grpId="1" animBg="1"/>
      <p:bldP spid="37" grpId="0" animBg="1"/>
      <p:bldP spid="3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81576" y="585624"/>
            <a:ext cx="68650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চলো একটি ভিডিও দেখি</a:t>
            </a:r>
            <a:endParaRPr lang="en-SG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225" y="119796"/>
            <a:ext cx="1148673" cy="1047823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911877"/>
              </p:ext>
            </p:extLst>
          </p:nvPr>
        </p:nvGraphicFramePr>
        <p:xfrm>
          <a:off x="922475" y="3638460"/>
          <a:ext cx="10760008" cy="264948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38492"/>
                <a:gridCol w="2890165"/>
                <a:gridCol w="1598277"/>
                <a:gridCol w="1739498"/>
                <a:gridCol w="1746914"/>
                <a:gridCol w="1446662"/>
              </a:tblGrid>
              <a:tr h="546153">
                <a:tc rowSpan="2"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ln w="11430"/>
                          <a:solidFill>
                            <a:schemeClr val="tx1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পাঠ</a:t>
                      </a:r>
                      <a:r>
                        <a:rPr lang="bn-BD" sz="2800" b="1" baseline="0" dirty="0" smtClean="0">
                          <a:ln w="11430"/>
                          <a:solidFill>
                            <a:schemeClr val="tx1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সংখ্যা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n w="11430"/>
                          <a:solidFill>
                            <a:schemeClr val="tx1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NikoshBAN" pitchFamily="2" charset="0"/>
                        </a:rPr>
                        <a:t>Na</a:t>
                      </a:r>
                      <a:r>
                        <a:rPr lang="en-US" sz="2400" b="1" baseline="0" dirty="0" smtClean="0">
                          <a:ln w="11430"/>
                          <a:solidFill>
                            <a:schemeClr val="tx1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NikoshBAN" pitchFamily="2" charset="0"/>
                        </a:rPr>
                        <a:t>OH</a:t>
                      </a:r>
                      <a:r>
                        <a:rPr lang="bn-BD" sz="2400" b="1" dirty="0" smtClean="0">
                          <a:ln w="11430"/>
                          <a:solidFill>
                            <a:schemeClr val="tx1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এর আয়তন</a:t>
                      </a:r>
                      <a:r>
                        <a:rPr lang="en-US" sz="2400" b="1" baseline="0" dirty="0" smtClean="0">
                          <a:ln w="11430"/>
                          <a:solidFill>
                            <a:schemeClr val="tx1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1" dirty="0" smtClean="0">
                          <a:ln w="11430"/>
                          <a:solidFill>
                            <a:schemeClr val="tx1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(</a:t>
                      </a:r>
                      <a:r>
                        <a:rPr lang="en-US" sz="2400" b="1" dirty="0" smtClean="0">
                          <a:ln w="11430"/>
                          <a:solidFill>
                            <a:schemeClr val="tx1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mL)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1" baseline="0" dirty="0" smtClean="0">
                          <a:ln w="11430"/>
                          <a:solidFill>
                            <a:schemeClr val="tx1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ব্যুরেটে</a:t>
                      </a:r>
                      <a:r>
                        <a:rPr lang="en-US" sz="2800" b="1" baseline="0" dirty="0" smtClean="0">
                          <a:ln w="11430"/>
                          <a:solidFill>
                            <a:schemeClr val="tx1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ln w="11430"/>
                          <a:solidFill>
                            <a:schemeClr val="tx1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NikoshBAN" pitchFamily="2" charset="0"/>
                        </a:rPr>
                        <a:t>HCl</a:t>
                      </a:r>
                      <a:r>
                        <a:rPr lang="en-US" sz="2800" b="1" baseline="0" dirty="0" smtClean="0">
                          <a:ln w="11430"/>
                          <a:solidFill>
                            <a:schemeClr val="tx1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800" b="1" baseline="0" dirty="0" smtClean="0">
                          <a:ln w="11430"/>
                          <a:solidFill>
                            <a:schemeClr val="tx1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পাঠ </a:t>
                      </a:r>
                      <a:r>
                        <a:rPr lang="en-US" sz="2800" b="1" dirty="0" smtClean="0">
                          <a:ln w="11430"/>
                          <a:solidFill>
                            <a:schemeClr val="tx1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(</a:t>
                      </a:r>
                      <a:r>
                        <a:rPr lang="en-US" sz="2800" b="1" dirty="0" smtClean="0">
                          <a:ln w="11430"/>
                          <a:solidFill>
                            <a:schemeClr val="tx1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mL)</a:t>
                      </a:r>
                      <a:endParaRPr lang="en-US" sz="28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1" baseline="0" dirty="0" smtClean="0">
                          <a:ln w="11430"/>
                          <a:solidFill>
                            <a:schemeClr val="tx1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পার্থক্য </a:t>
                      </a:r>
                      <a:r>
                        <a:rPr lang="en-US" sz="2800" b="1" dirty="0" smtClean="0">
                          <a:ln w="11430"/>
                          <a:solidFill>
                            <a:schemeClr val="tx1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(</a:t>
                      </a:r>
                      <a:r>
                        <a:rPr lang="en-US" sz="2800" b="1" dirty="0" smtClean="0">
                          <a:ln w="11430"/>
                          <a:solidFill>
                            <a:schemeClr val="tx1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mL)</a:t>
                      </a:r>
                      <a:endParaRPr lang="en-US" sz="28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BD" sz="2800" b="1" baseline="0" dirty="0" smtClean="0">
                          <a:ln w="11430"/>
                          <a:solidFill>
                            <a:schemeClr val="tx1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গড় </a:t>
                      </a:r>
                      <a:r>
                        <a:rPr lang="en-US" sz="2800" b="1" dirty="0" smtClean="0">
                          <a:ln w="11430"/>
                          <a:solidFill>
                            <a:schemeClr val="tx1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(</a:t>
                      </a:r>
                      <a:r>
                        <a:rPr lang="en-US" sz="2800" b="1" dirty="0" smtClean="0">
                          <a:ln w="11430"/>
                          <a:solidFill>
                            <a:schemeClr val="tx1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mL)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233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1" baseline="0" dirty="0" smtClean="0">
                          <a:ln w="11430"/>
                          <a:solidFill>
                            <a:schemeClr val="tx1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প্রাথমিক পাঠ</a:t>
                      </a:r>
                      <a:endParaRPr lang="en-US" sz="28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1" baseline="0" dirty="0" smtClean="0">
                          <a:ln w="11430"/>
                          <a:solidFill>
                            <a:schemeClr val="tx1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চূড়ান্ত পাঠ</a:t>
                      </a:r>
                      <a:endParaRPr lang="en-US" sz="28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885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n w="11430"/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10.1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bn-BD" sz="2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10.1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10.1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20.2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10.1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20.2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30.2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79" y="215113"/>
            <a:ext cx="1097893" cy="1001502"/>
          </a:xfrm>
          <a:prstGeom prst="rect">
            <a:avLst/>
          </a:prstGeom>
        </p:spPr>
      </p:pic>
      <p:pic>
        <p:nvPicPr>
          <p:cNvPr id="2" name="Video Project 2020-12-11 20-08-10-1-1-1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50676" y="1504652"/>
            <a:ext cx="2877331" cy="185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07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 fullScrn="1"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419040" y="248873"/>
            <a:ext cx="7718948" cy="62023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bn-BD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টাইট্রেশনে ব্যবহার উপযোগী সমীকরণ প্রতিপাদন</a:t>
            </a:r>
            <a:r>
              <a:rPr lang="en-US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lang="en-US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</a:br>
            <a:r>
              <a:rPr lang="bn-BD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lang="en-US" sz="4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ea typeface="+mj-ea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97760" y="1074931"/>
            <a:ext cx="8878028" cy="1092607"/>
            <a:chOff x="430853" y="2600481"/>
            <a:chExt cx="8878028" cy="1092607"/>
          </a:xfrm>
        </p:grpSpPr>
        <p:sp>
          <p:nvSpPr>
            <p:cNvPr id="7" name="TextBox 6"/>
            <p:cNvSpPr txBox="1"/>
            <p:nvPr/>
          </p:nvSpPr>
          <p:spPr>
            <a:xfrm>
              <a:off x="430853" y="2600481"/>
              <a:ext cx="8878028" cy="10926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bn-BD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নিচের সমীকরণটি বিবেচনা করি-</a:t>
              </a:r>
            </a:p>
            <a:p>
              <a:pPr algn="just"/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NikoshBAN" panose="02000000000000000000" pitchFamily="2" charset="0"/>
                </a:rPr>
                <a:t>aA + </a:t>
              </a:r>
              <a:r>
                <a:rPr lang="en-US" sz="2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NikoshBAN" panose="02000000000000000000" pitchFamily="2" charset="0"/>
                </a:rPr>
                <a:t>bB</a:t>
              </a:r>
              <a:r>
                <a:rPr lang="bn-BD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NikoshBAN" panose="02000000000000000000" pitchFamily="2" charset="0"/>
                </a:rPr>
                <a:t>   </a:t>
              </a:r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 </a:t>
              </a:r>
              <a:r>
                <a:rPr lang="bn-BD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লবণ + পানি</a:t>
              </a:r>
              <a:endPara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bn-BD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1842450" y="3277207"/>
              <a:ext cx="70968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8968851" y="3606373"/>
            <a:ext cx="31549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ধরি,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এসিডের আয়তন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400" b="1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ক্ষারকের </a:t>
            </a: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আয়তন =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এসিডের ঘনমাত্রা =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bn-BD" sz="2400" b="1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ক্ষারকের </a:t>
            </a: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ঘনমাত্রা =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bn-BD" sz="2400" b="1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76036" y="909484"/>
            <a:ext cx="4020346" cy="19697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bn-BD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A=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এসিড 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B =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ক্ষারক 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a =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এসিডের মোল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b =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ক্ষারকের মোল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bn-BD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76564" y="1937187"/>
                <a:ext cx="6296321" cy="15820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BD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 জানি, ঘনমাত্রা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2800" b="1" dirty="0" smtClean="0">
                    <a:ln w="11430"/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mL</a:t>
                </a:r>
                <a:r>
                  <a:rPr lang="bn-BD" sz="2800" b="1" baseline="30000" dirty="0" smtClean="0">
                    <a:ln w="11430"/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800" b="1" baseline="30000" dirty="0" smtClean="0">
                    <a:ln w="11430"/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800" b="1" dirty="0" smtClean="0">
                    <a:ln w="11430"/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SG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28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মোল</m:t>
                        </m:r>
                        <m:r>
                          <a:rPr lang="bn-BD" sz="28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BD" sz="28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সংখ্যা</m:t>
                        </m:r>
                      </m:num>
                      <m:den>
                        <m:r>
                          <a:rPr lang="bn-BD" sz="28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আয়তন</m:t>
                        </m:r>
                        <m:r>
                          <a:rPr lang="bn-BD" sz="28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bn-BD" sz="2800" b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800" b="1" dirty="0">
                            <a:ln w="11430"/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en-US" sz="2800" b="1" dirty="0">
                            <a:ln w="11430"/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bn-BD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অর্থাৎ, মোল সংখ্যা =</a:t>
                </a:r>
                <a:r>
                  <a:rPr lang="bn-BD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28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আয়তন</m:t>
                    </m:r>
                    <m:r>
                      <a:rPr lang="bn-BD" sz="28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bn-BD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(</m:t>
                    </m:r>
                    <m:r>
                      <m:rPr>
                        <m:nor/>
                      </m:rPr>
                      <a:rPr lang="en-US" sz="2800" b="1" dirty="0">
                        <a:ln w="1143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L</m:t>
                    </m:r>
                    <m:r>
                      <m:rPr>
                        <m:nor/>
                      </m:rPr>
                      <a:rPr lang="en-US" sz="2800" b="1" dirty="0">
                        <a:ln w="1143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bn-BD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×</a:t>
                </a:r>
                <a:r>
                  <a:rPr lang="bn-BD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ঘনমাত্রা</a:t>
                </a: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2800" b="1" dirty="0">
                    <a:ln w="11430"/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mL</a:t>
                </a:r>
                <a:r>
                  <a:rPr lang="bn-BD" sz="2800" b="1" baseline="30000" dirty="0">
                    <a:ln w="11430"/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800" b="1" baseline="30000" dirty="0">
                    <a:ln w="11430"/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800" b="1" dirty="0" smtClean="0">
                    <a:ln w="11430"/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bn-BD" sz="2800" b="1" dirty="0" smtClean="0">
                  <a:ln w="1143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000" b="1" dirty="0" smtClean="0">
                  <a:ln w="1143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64" y="1937187"/>
                <a:ext cx="6296321" cy="1582036"/>
              </a:xfrm>
              <a:prstGeom prst="rect">
                <a:avLst/>
              </a:prstGeom>
              <a:blipFill rotWithShape="0">
                <a:blip r:embed="rId2"/>
                <a:stretch>
                  <a:fillRect l="-2033" r="-116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97760" y="3194732"/>
                <a:ext cx="9671987" cy="9541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BD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অথএব, এসিডের মোল সংখ্যা,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NikoshBAN" panose="02000000000000000000" pitchFamily="2" charset="0"/>
                  </a:rPr>
                  <a:t>a</a:t>
                </a:r>
                <a:r>
                  <a:rPr lang="bn-BD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=এসিডের </a:t>
                </a:r>
                <a14:m>
                  <m:oMath xmlns:m="http://schemas.openxmlformats.org/officeDocument/2006/math">
                    <m:r>
                      <a:rPr lang="bn-BD" sz="28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আয়তন</m:t>
                    </m:r>
                    <m:r>
                      <a:rPr lang="bn-BD" sz="28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bn-BD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(</m:t>
                    </m:r>
                    <m:r>
                      <m:rPr>
                        <m:nor/>
                      </m:rPr>
                      <a:rPr lang="en-US" sz="2800" b="1" dirty="0">
                        <a:ln w="1143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2800" b="1" dirty="0">
                        <a:ln w="1143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×</a:t>
                </a:r>
                <a:r>
                  <a:rPr lang="bn-BD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এসিডের </a:t>
                </a:r>
                <a:r>
                  <a:rPr lang="bn-BD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ঘনমাত্রা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2400" b="1" dirty="0">
                    <a:ln w="11430"/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mL</a:t>
                </a:r>
                <a:r>
                  <a:rPr lang="bn-BD" sz="2400" b="1" baseline="30000" dirty="0">
                    <a:ln w="11430"/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400" b="1" baseline="30000" dirty="0">
                    <a:ln w="11430"/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b="1" dirty="0" smtClean="0">
                    <a:ln w="11430"/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bn-BD" sz="2800" b="1" dirty="0" smtClean="0">
                  <a:ln w="1143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b="1" dirty="0" smtClean="0">
                    <a:ln w="11430"/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</a:t>
                </a:r>
                <a:r>
                  <a:rPr lang="bn-BD" sz="2800" b="1" dirty="0" smtClean="0">
                    <a:ln w="11430"/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NikoshBAN" panose="02000000000000000000" pitchFamily="2" charset="0"/>
                  </a:rPr>
                  <a:t>a</a:t>
                </a:r>
                <a:r>
                  <a:rPr lang="bn-BD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:r>
                  <a:rPr lang="bn-BD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2800" b="1" baseline="-25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×</a:t>
                </a:r>
                <a:r>
                  <a:rPr lang="bn-BD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2800" b="1" baseline="-25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………..(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60" y="3194732"/>
                <a:ext cx="9671987" cy="954107"/>
              </a:xfrm>
              <a:prstGeom prst="rect">
                <a:avLst/>
              </a:prstGeom>
              <a:blipFill rotWithShape="0">
                <a:blip r:embed="rId3"/>
                <a:stretch>
                  <a:fillRect l="-1387" t="-8917" b="-210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76564" y="4007514"/>
                <a:ext cx="9856386" cy="9541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BD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আবার, ক্ষারকের </a:t>
                </a:r>
                <a:r>
                  <a:rPr lang="bn-BD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মোল </a:t>
                </a:r>
                <a:r>
                  <a:rPr lang="bn-BD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সংখ্যা,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NikoshBAN" panose="02000000000000000000" pitchFamily="2" charset="0"/>
                  </a:rPr>
                  <a:t>b</a:t>
                </a:r>
                <a:r>
                  <a:rPr lang="bn-BD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=ক্ষারকের </a:t>
                </a:r>
                <a14:m>
                  <m:oMath xmlns:m="http://schemas.openxmlformats.org/officeDocument/2006/math">
                    <m:r>
                      <a:rPr lang="bn-BD" sz="28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আয়তন</m:t>
                    </m:r>
                    <m:r>
                      <a:rPr lang="bn-BD" sz="28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bn-BD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(</m:t>
                    </m:r>
                    <m:r>
                      <m:rPr>
                        <m:nor/>
                      </m:rPr>
                      <a:rPr lang="en-US" sz="2800" b="1" dirty="0">
                        <a:ln w="1143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2800" b="1" dirty="0">
                        <a:ln w="1143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×</a:t>
                </a:r>
                <a:r>
                  <a:rPr lang="bn-BD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ক্ষারকের</a:t>
                </a:r>
                <a:r>
                  <a:rPr lang="bn-BD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ঘনমাত্রা</a:t>
                </a: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2400" b="1" dirty="0">
                    <a:ln w="11430"/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mL</a:t>
                </a:r>
                <a:r>
                  <a:rPr lang="bn-BD" sz="2400" b="1" baseline="30000" dirty="0">
                    <a:ln w="11430"/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400" b="1" baseline="30000" dirty="0">
                    <a:ln w="11430"/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b="1" dirty="0">
                    <a:ln w="11430"/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bn-BD" sz="2400" b="1" dirty="0">
                  <a:ln w="1143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b="1" dirty="0">
                    <a:ln w="11430"/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</a:t>
                </a:r>
                <a:r>
                  <a:rPr lang="bn-BD" sz="2800" b="1" dirty="0">
                    <a:ln w="11430"/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NikoshBAN" panose="02000000000000000000" pitchFamily="2" charset="0"/>
                  </a:rPr>
                  <a:t>b</a:t>
                </a:r>
                <a:r>
                  <a:rPr lang="bn-BD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bn-BD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2800" b="1" baseline="-25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×</a:t>
                </a:r>
                <a:r>
                  <a:rPr lang="bn-BD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2800" b="1" baseline="-25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………..(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ii)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64" y="4007514"/>
                <a:ext cx="9856386" cy="954107"/>
              </a:xfrm>
              <a:prstGeom prst="rect">
                <a:avLst/>
              </a:prstGeom>
              <a:blipFill rotWithShape="0">
                <a:blip r:embed="rId4"/>
                <a:stretch>
                  <a:fillRect l="-1299" t="-8917" b="-216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97760" y="4864387"/>
                <a:ext cx="8878028" cy="14617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BD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এখন, 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bn-BD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BD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নং সমীকরণকে 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(ii)</a:t>
                </a:r>
                <a:r>
                  <a:rPr lang="bn-BD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BD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নং </a:t>
                </a:r>
                <a:r>
                  <a:rPr lang="bn-BD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সমীকরণ দ্বারা ভাগ করে পাই,</a:t>
                </a:r>
              </a:p>
              <a:p>
                <a:r>
                  <a:rPr lang="bn-BD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NikoshBAN" panose="02000000000000000000" pitchFamily="2" charset="0"/>
                          </a:rPr>
                          <m:t>a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NikoshBAN" panose="02000000000000000000" pitchFamily="2" charset="0"/>
                          </a:rPr>
                          <m:t>b</m:t>
                        </m:r>
                      </m:den>
                    </m:f>
                  </m:oMath>
                </a14:m>
                <a:r>
                  <a:rPr lang="bn-BD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2800" b="1" baseline="-25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bn-BD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2800" b="1" baseline="-25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2800" b="1" baseline="-25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bn-BD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2800" b="1" baseline="-25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den>
                    </m:f>
                  </m:oMath>
                </a14:m>
                <a:endPara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bn-BD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60" y="4864387"/>
                <a:ext cx="8878028" cy="1461747"/>
              </a:xfrm>
              <a:prstGeom prst="rect">
                <a:avLst/>
              </a:prstGeom>
              <a:blipFill rotWithShape="0">
                <a:blip r:embed="rId5"/>
                <a:stretch>
                  <a:fillRect l="-1511" t="-58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297760" y="6064524"/>
            <a:ext cx="1049642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অথএব,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a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b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এটিই মূলত টাইট্রেশনে ব্যবহৃত সাধারণ সমীকরণ।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79" y="215113"/>
            <a:ext cx="1097893" cy="10015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225" y="119796"/>
            <a:ext cx="1148673" cy="104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71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6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6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  <p:bldP spid="17" grpId="0"/>
      <p:bldP spid="20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29220" y="310742"/>
            <a:ext cx="9556977" cy="6140237"/>
            <a:chOff x="692492" y="283446"/>
            <a:chExt cx="9556977" cy="6140237"/>
          </a:xfrm>
        </p:grpSpPr>
        <p:grpSp>
          <p:nvGrpSpPr>
            <p:cNvPr id="24" name="Group 23"/>
            <p:cNvGrpSpPr/>
            <p:nvPr/>
          </p:nvGrpSpPr>
          <p:grpSpPr>
            <a:xfrm>
              <a:off x="692492" y="1123868"/>
              <a:ext cx="9556977" cy="5299815"/>
              <a:chOff x="1252051" y="858848"/>
              <a:chExt cx="10437886" cy="5299815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1252051" y="858848"/>
                <a:ext cx="1686913" cy="5299815"/>
                <a:chOff x="1252051" y="858848"/>
                <a:chExt cx="1686913" cy="5299815"/>
              </a:xfrm>
            </p:grpSpPr>
            <p:grpSp>
              <p:nvGrpSpPr>
                <p:cNvPr id="21" name="Group 20"/>
                <p:cNvGrpSpPr/>
                <p:nvPr/>
              </p:nvGrpSpPr>
              <p:grpSpPr>
                <a:xfrm>
                  <a:off x="1252051" y="858848"/>
                  <a:ext cx="1686913" cy="5299815"/>
                  <a:chOff x="770261" y="847301"/>
                  <a:chExt cx="1686913" cy="5299815"/>
                </a:xfrm>
              </p:grpSpPr>
              <p:sp>
                <p:nvSpPr>
                  <p:cNvPr id="20" name="Notched Right Arrow 19"/>
                  <p:cNvSpPr/>
                  <p:nvPr/>
                </p:nvSpPr>
                <p:spPr>
                  <a:xfrm rot="16200000">
                    <a:off x="312985" y="1304577"/>
                    <a:ext cx="2593230" cy="1678677"/>
                  </a:xfrm>
                  <a:prstGeom prst="notchedRightArrow">
                    <a:avLst/>
                  </a:prstGeom>
                  <a:solidFill>
                    <a:srgbClr val="00206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  <p:sp>
                <p:nvSpPr>
                  <p:cNvPr id="9" name="Flowchart: Off-page Connector 8"/>
                  <p:cNvSpPr/>
                  <p:nvPr/>
                </p:nvSpPr>
                <p:spPr>
                  <a:xfrm>
                    <a:off x="1198472" y="1692322"/>
                    <a:ext cx="832513" cy="1179050"/>
                  </a:xfrm>
                  <a:prstGeom prst="flowChartOffpageConnector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" name="Notched Right Arrow 38"/>
                  <p:cNvSpPr/>
                  <p:nvPr/>
                </p:nvSpPr>
                <p:spPr>
                  <a:xfrm rot="5400000">
                    <a:off x="264545" y="3954487"/>
                    <a:ext cx="2706585" cy="1678673"/>
                  </a:xfrm>
                  <a:prstGeom prst="notchedRightArrow">
                    <a:avLst/>
                  </a:prstGeom>
                  <a:solidFill>
                    <a:srgbClr val="00206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  <p:sp>
                <p:nvSpPr>
                  <p:cNvPr id="40" name="Flowchart: Off-page Connector 39"/>
                  <p:cNvSpPr/>
                  <p:nvPr/>
                </p:nvSpPr>
                <p:spPr>
                  <a:xfrm rot="10800000">
                    <a:off x="1196613" y="3996337"/>
                    <a:ext cx="832513" cy="1285345"/>
                  </a:xfrm>
                  <a:prstGeom prst="flowChartOffpageConnector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1" name="Rectangle 40">
                  <a:extLst>
                    <a:ext uri="{FF2B5EF4-FFF2-40B4-BE49-F238E27FC236}">
                      <a16:creationId xmlns="" xmlns:a16="http://schemas.microsoft.com/office/drawing/2014/main" id="{1F8E02A4-19AA-491A-8B8E-198490D326B3}"/>
                    </a:ext>
                  </a:extLst>
                </p:cNvPr>
                <p:cNvSpPr/>
                <p:nvPr/>
              </p:nvSpPr>
              <p:spPr>
                <a:xfrm>
                  <a:off x="1633638" y="971226"/>
                  <a:ext cx="949953" cy="517064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r>
                    <a:rPr lang="bn-BD" sz="6600" b="1" dirty="0" smtClean="0">
                      <a:ln w="11430"/>
                      <a:solidFill>
                        <a:srgbClr val="FF0000"/>
                      </a:soli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এ     </a:t>
                  </a:r>
                </a:p>
                <a:p>
                  <a:pPr algn="ctr">
                    <a:defRPr/>
                  </a:pPr>
                  <a:r>
                    <a:rPr lang="bn-BD" sz="6600" b="1" dirty="0" smtClean="0">
                      <a:ln w="11430"/>
                      <a:solidFill>
                        <a:srgbClr val="FF0000"/>
                      </a:soli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কক কাজ</a:t>
                  </a:r>
                </a:p>
              </p:txBody>
            </p:sp>
          </p:grpSp>
          <p:sp>
            <p:nvSpPr>
              <p:cNvPr id="23" name="Rectangle 22">
                <a:extLst>
                  <a:ext uri="{FF2B5EF4-FFF2-40B4-BE49-F238E27FC236}">
                    <a16:creationId xmlns="" xmlns:a16="http://schemas.microsoft.com/office/drawing/2014/main" id="{B225AB4E-9EB4-4B0D-8B51-99C33E5CE775}"/>
                  </a:ext>
                </a:extLst>
              </p:cNvPr>
              <p:cNvSpPr/>
              <p:nvPr/>
            </p:nvSpPr>
            <p:spPr>
              <a:xfrm>
                <a:off x="2861930" y="1967091"/>
                <a:ext cx="8828007" cy="3161133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accent5">
                    <a:lumMod val="50000"/>
                  </a:schemeClr>
                </a:solidFill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4353410" y="4367686"/>
                <a:ext cx="171561" cy="7359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bn-BD" sz="36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3544" y="283446"/>
              <a:ext cx="2379074" cy="1882442"/>
            </a:xfrm>
            <a:prstGeom prst="rect">
              <a:avLst/>
            </a:prstGeom>
          </p:spPr>
        </p:pic>
        <p:sp>
          <p:nvSpPr>
            <p:cNvPr id="16" name="Freeform 15"/>
            <p:cNvSpPr/>
            <p:nvPr/>
          </p:nvSpPr>
          <p:spPr>
            <a:xfrm>
              <a:off x="2166505" y="3521003"/>
              <a:ext cx="8082964" cy="738421"/>
            </a:xfrm>
            <a:custGeom>
              <a:avLst/>
              <a:gdLst>
                <a:gd name="connsiteX0" fmla="*/ 117625 w 705734"/>
                <a:gd name="connsiteY0" fmla="*/ 0 h 9258037"/>
                <a:gd name="connsiteX1" fmla="*/ 588109 w 705734"/>
                <a:gd name="connsiteY1" fmla="*/ 0 h 9258037"/>
                <a:gd name="connsiteX2" fmla="*/ 705734 w 705734"/>
                <a:gd name="connsiteY2" fmla="*/ 117625 h 9258037"/>
                <a:gd name="connsiteX3" fmla="*/ 705734 w 705734"/>
                <a:gd name="connsiteY3" fmla="*/ 9258037 h 9258037"/>
                <a:gd name="connsiteX4" fmla="*/ 705734 w 705734"/>
                <a:gd name="connsiteY4" fmla="*/ 9258037 h 9258037"/>
                <a:gd name="connsiteX5" fmla="*/ 0 w 705734"/>
                <a:gd name="connsiteY5" fmla="*/ 9258037 h 9258037"/>
                <a:gd name="connsiteX6" fmla="*/ 0 w 705734"/>
                <a:gd name="connsiteY6" fmla="*/ 9258037 h 9258037"/>
                <a:gd name="connsiteX7" fmla="*/ 0 w 705734"/>
                <a:gd name="connsiteY7" fmla="*/ 117625 h 9258037"/>
                <a:gd name="connsiteX8" fmla="*/ 117625 w 705734"/>
                <a:gd name="connsiteY8" fmla="*/ 0 h 9258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5734" h="9258037">
                  <a:moveTo>
                    <a:pt x="705734" y="1543046"/>
                  </a:moveTo>
                  <a:lnTo>
                    <a:pt x="705734" y="7714991"/>
                  </a:lnTo>
                  <a:cubicBezTo>
                    <a:pt x="705734" y="8567182"/>
                    <a:pt x="701719" y="9258030"/>
                    <a:pt x="696767" y="9258030"/>
                  </a:cubicBezTo>
                  <a:lnTo>
                    <a:pt x="0" y="9258030"/>
                  </a:lnTo>
                  <a:lnTo>
                    <a:pt x="0" y="9258030"/>
                  </a:lnTo>
                  <a:lnTo>
                    <a:pt x="0" y="7"/>
                  </a:lnTo>
                  <a:lnTo>
                    <a:pt x="0" y="7"/>
                  </a:lnTo>
                  <a:lnTo>
                    <a:pt x="696767" y="7"/>
                  </a:lnTo>
                  <a:cubicBezTo>
                    <a:pt x="701719" y="7"/>
                    <a:pt x="705734" y="690855"/>
                    <a:pt x="705734" y="1543046"/>
                  </a:cubicBezTo>
                  <a:close/>
                </a:path>
              </a:pathLst>
            </a:custGeom>
            <a:noFill/>
            <a:ln w="28575">
              <a:solidFill>
                <a:srgbClr val="002060"/>
              </a:solidFill>
            </a:ln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7" tIns="52231" rIns="52231" bIns="52232" numCol="1" spcCol="1270" anchor="ctr" anchorCtr="0">
              <a:noAutofit/>
            </a:bodyPr>
            <a:lstStyle/>
            <a:p>
              <a:pPr marL="0" lvl="1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bn-BD" sz="4000" b="1" dirty="0" smtClean="0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টাইট্রেশন কীভাবে সংঘঠিত হয় তা ব্যাখ্যা করো।</a:t>
              </a:r>
              <a:endParaRPr lang="bn-BD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79" y="215113"/>
            <a:ext cx="1097893" cy="10015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225" y="119796"/>
            <a:ext cx="1148673" cy="104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3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1164</TotalTime>
  <Words>844</Words>
  <Application>Microsoft Office PowerPoint</Application>
  <PresentationFormat>Widescreen</PresentationFormat>
  <Paragraphs>161</Paragraphs>
  <Slides>16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JK</dc:creator>
  <cp:lastModifiedBy>JK</cp:lastModifiedBy>
  <cp:revision>100</cp:revision>
  <dcterms:created xsi:type="dcterms:W3CDTF">2020-10-13T15:26:07Z</dcterms:created>
  <dcterms:modified xsi:type="dcterms:W3CDTF">2020-12-12T04:48:08Z</dcterms:modified>
</cp:coreProperties>
</file>