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9"/>
  </p:notesMasterIdLst>
  <p:sldIdLst>
    <p:sldId id="256" r:id="rId2"/>
    <p:sldId id="258" r:id="rId3"/>
    <p:sldId id="257" r:id="rId4"/>
    <p:sldId id="288" r:id="rId5"/>
    <p:sldId id="260" r:id="rId6"/>
    <p:sldId id="287" r:id="rId7"/>
    <p:sldId id="278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tserrat" panose="020B0604020202020204" charset="0"/>
      <p:regular r:id="rId14"/>
      <p:bold r:id="rId15"/>
      <p:italic r:id="rId16"/>
      <p:boldItalic r:id="rId17"/>
    </p:embeddedFont>
    <p:embeddedFont>
      <p:font typeface="Nirmala UI" panose="020B0502040204020203" pitchFamily="3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178E64F-9892-4AD4-9448-0B6D8062CA90}">
  <a:tblStyle styleId="{8178E64F-9892-4AD4-9448-0B6D8062CA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2710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2490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75a7f99e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75a7f99e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012325" y="2220413"/>
            <a:ext cx="5445900" cy="180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208125" y="4214588"/>
            <a:ext cx="2250000" cy="1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0" y="0"/>
            <a:ext cx="27678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65234" y="1146050"/>
            <a:ext cx="4809000" cy="32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▣"/>
              <a:defRPr sz="3000"/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Char char="□"/>
              <a:defRPr sz="3000"/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grpSp>
        <p:nvGrpSpPr>
          <p:cNvPr id="20" name="Google Shape;20;p4"/>
          <p:cNvGrpSpPr/>
          <p:nvPr/>
        </p:nvGrpSpPr>
        <p:grpSpPr>
          <a:xfrm>
            <a:off x="801025" y="1121365"/>
            <a:ext cx="1957200" cy="922385"/>
            <a:chOff x="801025" y="1190353"/>
            <a:chExt cx="1957200" cy="1229847"/>
          </a:xfrm>
        </p:grpSpPr>
        <p:sp>
          <p:nvSpPr>
            <p:cNvPr id="21" name="Google Shape;21;p4"/>
            <p:cNvSpPr txBox="1"/>
            <p:nvPr/>
          </p:nvSpPr>
          <p:spPr>
            <a:xfrm>
              <a:off x="801025" y="1190353"/>
              <a:ext cx="19572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400" b="1">
                  <a:solidFill>
                    <a:schemeClr val="dk1"/>
                  </a:solidFill>
                </a:rPr>
                <a:t>‘’</a:t>
              </a:r>
              <a:endParaRPr sz="9400" b="1">
                <a:solidFill>
                  <a:schemeClr val="dk1"/>
                </a:solidFill>
              </a:endParaRPr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1397400" y="1396000"/>
              <a:ext cx="772200" cy="1024200"/>
            </a:xfrm>
            <a:prstGeom prst="rect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0" y="0"/>
            <a:ext cx="1005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813273" y="1205841"/>
            <a:ext cx="1533600" cy="1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691200" y="628125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691200" y="1393425"/>
            <a:ext cx="3767400" cy="29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▣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685500" y="1393425"/>
            <a:ext cx="3767400" cy="29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▣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-4" y="5040225"/>
            <a:ext cx="9144000" cy="10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1200" y="628125"/>
            <a:ext cx="7761600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1200" y="1511100"/>
            <a:ext cx="7761600" cy="28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▣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□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ctrTitle"/>
          </p:nvPr>
        </p:nvSpPr>
        <p:spPr>
          <a:xfrm>
            <a:off x="2622698" y="980201"/>
            <a:ext cx="3292198" cy="180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বাংলা</a:t>
            </a:r>
            <a:r>
              <a:rPr lang="en-US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-১</a:t>
            </a:r>
            <a:endParaRPr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EAE02DEF-FE30-4557-A106-298B59818223}"/>
              </a:ext>
            </a:extLst>
          </p:cNvPr>
          <p:cNvSpPr txBox="1"/>
          <p:nvPr/>
        </p:nvSpPr>
        <p:spPr>
          <a:xfrm>
            <a:off x="4972230" y="3534848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সালিমা</a:t>
            </a:r>
            <a:r>
              <a:rPr lang="en-US" sz="1800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সুলতানা</a:t>
            </a:r>
            <a:endParaRPr lang="en-US" sz="1800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algn="ctr"/>
            <a:r>
              <a:rPr lang="en-US" sz="1800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প্রভাষক</a:t>
            </a:r>
            <a:r>
              <a:rPr lang="en-US" sz="1800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US" sz="1800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বাংলা</a:t>
            </a:r>
            <a:r>
              <a:rPr lang="en-US" sz="1800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</a:t>
            </a:r>
          </a:p>
          <a:p>
            <a:pPr algn="ctr"/>
            <a:endParaRPr lang="en-US" sz="1800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Salima.sultana26@gmail.com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0" y="3239926"/>
            <a:ext cx="9144000" cy="1965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294967295"/>
          </p:nvPr>
        </p:nvSpPr>
        <p:spPr>
          <a:xfrm>
            <a:off x="715347" y="1831592"/>
            <a:ext cx="5743472" cy="17466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তাহারেই</a:t>
            </a:r>
            <a:r>
              <a:rPr lang="en-US" sz="36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6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পড়ে</a:t>
            </a:r>
            <a:r>
              <a:rPr lang="en-US" sz="36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6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মনে</a:t>
            </a:r>
            <a:endParaRPr lang="en-US" sz="3600" b="1" dirty="0"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সুফিয়া</a:t>
            </a:r>
            <a:r>
              <a:rPr lang="en-US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কামাল</a:t>
            </a:r>
            <a:endParaRPr lang="en-US" sz="2800" b="1" dirty="0"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0" indent="0">
              <a:buNone/>
            </a:pPr>
            <a:endParaRPr sz="5400" b="1" dirty="0"/>
          </a:p>
        </p:txBody>
      </p:sp>
      <p:sp>
        <p:nvSpPr>
          <p:cNvPr id="80" name="Google Shape;80;p13"/>
          <p:cNvSpPr/>
          <p:nvPr/>
        </p:nvSpPr>
        <p:spPr>
          <a:xfrm>
            <a:off x="813272" y="3075197"/>
            <a:ext cx="4499591" cy="155895"/>
          </a:xfrm>
          <a:prstGeom prst="rect">
            <a:avLst/>
          </a:prstGeom>
          <a:solidFill>
            <a:srgbClr val="454F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54F5B"/>
              </a:solidFill>
            </a:endParaRPr>
          </a:p>
        </p:txBody>
      </p:sp>
      <p:sp>
        <p:nvSpPr>
          <p:cNvPr id="81" name="Google Shape;81;p13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237068" y="572994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লেখক</a:t>
            </a:r>
            <a:r>
              <a:rPr lang="en-US" sz="4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4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পরিচিতি</a:t>
            </a:r>
            <a:r>
              <a:rPr lang="en-US" sz="4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</a:t>
            </a:r>
            <a:endParaRPr sz="66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CA2926-E4CF-40A0-B1B7-F8F6F837FD0C}"/>
              </a:ext>
            </a:extLst>
          </p:cNvPr>
          <p:cNvSpPr txBox="1"/>
          <p:nvPr/>
        </p:nvSpPr>
        <p:spPr>
          <a:xfrm>
            <a:off x="38525" y="1625112"/>
            <a:ext cx="9105475" cy="3370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বাংলাদেশের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বিশিষ্ট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কবি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ও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নারী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আন্দোলনের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অন্যতম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পথিকৃ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ৎ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সুফিয়া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কামাল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।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তিনি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১৯১১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খ্রিষ্টাব্দের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২০এ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জুন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বরিশালে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জন্মগ্রহণ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করেন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।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কবির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পিতার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নাম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সৈয়দ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আবদুল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বারী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এবং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মাতার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নাম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সাবেরা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বেগম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।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যে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সময়ে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সুফিয়া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কামালের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জন্ম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তখন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বাঙালি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মুসলমান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নারীদের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কাটাতে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হতো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গৃহবন্দি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জীবন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।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স্কুল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কলেজে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পড়ার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কোনো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সুযোগ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তাদের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ছিল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না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।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ওই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বিরুদ্ধ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পরিবেশে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কবি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প্রাতিষ্ঠানিক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শিক্ষার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সুযোগ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পাননি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।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তারই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মধ্যে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তিনি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বাংলা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ভাষা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ও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সাহিত্যের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চর্চায়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আত্মনিয়োগ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করেছেন</a:t>
            </a:r>
            <a:r>
              <a:rPr lang="en-US" sz="1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।</a:t>
            </a:r>
          </a:p>
          <a:p>
            <a:pPr>
              <a:lnSpc>
                <a:spcPct val="150000"/>
              </a:lnSpc>
            </a:pP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সুফিয়া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কামালের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উল্লেখযোগ্য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গ্রন্থ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হচ্ছে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:‘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সাঁঝের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মায়া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’ ,‘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মায়া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কাজল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’ ,‘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কেয়ার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কাঁটা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’ , ‘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উদাত্ত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পৃথিবী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’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ইত্যাদি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।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এছাড়াও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তিনি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গল্প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,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ভ্রমণকাহিনি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,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প্রবন্ধ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ও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স্মৃতিকথা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লিখেছেন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।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বাংলা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একাডেমি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পুরস্কার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,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একুশে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পদক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,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নাসির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উদ্দীন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স্বর্ণপদকে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ভূষিত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হয়েছেন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কবি</a:t>
            </a:r>
            <a:r>
              <a:rPr lang="en-US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।</a:t>
            </a:r>
          </a:p>
          <a:p>
            <a:pPr>
              <a:lnSpc>
                <a:spcPct val="150000"/>
              </a:lnSpc>
            </a:pP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/>
        </p:nvSpPr>
        <p:spPr>
          <a:xfrm>
            <a:off x="214477" y="1576547"/>
            <a:ext cx="8715045" cy="384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তাহারেই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পড়ে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মনে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কবিতাটি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১৯৩৫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খ্রিষ্টাব্দে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‘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মাসিক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মোহাম্মদী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পত্রিকায়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প্রথম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প্রকাশিত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হয়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। এ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কবিতায়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প্রকৃতি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ও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মানবমনের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সম্পর্ক‘র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একটি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গুরুত্বপূর্ণ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দিক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তাৎপর্যময়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অভিব্যক্তি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পেয়েছে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।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কবিতাটিতে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কবির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ব্যক্তিজীবনের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দুঃখময়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ঘটনার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ছায়াপাত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ঘটেছে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।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তাঁর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সাহিত্য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সাধনার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প্রধান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সহায়ক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ও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উৎসাহদাতা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স্বামী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নেহাল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হোসেনের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আকস্মিক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মৃত্যুতে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(১৯৩২)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কবির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জীবনে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প্রচণ্ড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শূন্যতা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নেমে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আসে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।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তাঁর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ব্যক্তিজীবন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ও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কাব্য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সাধনার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ক্ষেত্রে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নেমে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আসে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এক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দুঃসহ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বিষন্নতা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।“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তাহারেই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পড়ে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মনে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কবিতাকে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আচ্ছন্ন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করে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আছে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এই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বিষাদময়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রিক্তাতার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সুর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।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তাই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বসন্ত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এলেও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উদাসীন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কবির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অন্তর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জুড়ে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রিক্ত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শীতের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করুণ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বিদায়ের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বেদনা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।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কবিতাটির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আরেকটি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লক্ষণীয়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বৈশিষ্ট্য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হচ্ছে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এর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নাটকীয়তা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।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গঠনরীতির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দিক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থেকে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এটি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সংলাপনির্ভর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রচনা</a:t>
            </a:r>
            <a:r>
              <a:rPr lang="en-US" sz="1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।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</a:pPr>
            <a:endParaRPr sz="1800" dirty="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A1590F-F86A-446F-BBEB-BA84AB77492E}"/>
              </a:ext>
            </a:extLst>
          </p:cNvPr>
          <p:cNvSpPr txBox="1"/>
          <p:nvPr/>
        </p:nvSpPr>
        <p:spPr>
          <a:xfrm>
            <a:off x="214477" y="466344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পাঠ-পরিচিতি</a:t>
            </a:r>
            <a:r>
              <a:rPr lang="en-US" sz="4000" b="1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66148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2917559" y="-1"/>
            <a:ext cx="6187916" cy="52060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১ . “</a:t>
            </a:r>
            <a:r>
              <a:rPr lang="en-US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হে</a:t>
            </a: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কবি</a:t>
            </a: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,</a:t>
            </a:r>
            <a:r>
              <a:rPr lang="en-US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নীরব</a:t>
            </a: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কেন</a:t>
            </a: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ফাগুন</a:t>
            </a: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যে</a:t>
            </a: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এসেছে</a:t>
            </a: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ধরায়</a:t>
            </a: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,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	</a:t>
            </a:r>
            <a:r>
              <a:rPr lang="en-US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বসন্তে</a:t>
            </a: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বরিয়া</a:t>
            </a: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তুমি</a:t>
            </a: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লবে</a:t>
            </a: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না</a:t>
            </a: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কি</a:t>
            </a: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তব</a:t>
            </a: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বন্দনায়</a:t>
            </a: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?”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২  . </a:t>
            </a:r>
            <a:r>
              <a:rPr lang="en-US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দক্ষিণ</a:t>
            </a: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দুয়ার</a:t>
            </a: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গেছে</a:t>
            </a: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খুলি</a:t>
            </a: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?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৩ . “ </a:t>
            </a:r>
            <a:r>
              <a:rPr lang="en-US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কেন</a:t>
            </a: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কবি</a:t>
            </a: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আজ</a:t>
            </a: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এমন</a:t>
            </a: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উন্মনা</a:t>
            </a: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তুমি</a:t>
            </a: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?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	</a:t>
            </a:r>
            <a:r>
              <a:rPr lang="en-US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কোথা</a:t>
            </a: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তব</a:t>
            </a: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নব</a:t>
            </a: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পুষ্পসাজ</a:t>
            </a: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?“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৪ . </a:t>
            </a:r>
            <a:r>
              <a:rPr lang="en-US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তরী</a:t>
            </a: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তার</a:t>
            </a: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এসেছে</a:t>
            </a: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কি</a:t>
            </a: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? </a:t>
            </a:r>
            <a:r>
              <a:rPr lang="en-US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বেজেছে</a:t>
            </a: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কি</a:t>
            </a: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আগমনী</a:t>
            </a: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গান</a:t>
            </a: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	?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৫ .“</a:t>
            </a:r>
            <a:r>
              <a:rPr lang="en-US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ওগো</a:t>
            </a: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কবি</a:t>
            </a: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! </a:t>
            </a:r>
            <a:r>
              <a:rPr lang="en-US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রচিয়া</a:t>
            </a: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লহ</a:t>
            </a: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না</a:t>
            </a: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আজও</a:t>
            </a: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গীতি</a:t>
            </a: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,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	</a:t>
            </a:r>
            <a:r>
              <a:rPr lang="en-US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বসন্ত-বন্দনা</a:t>
            </a: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তব</a:t>
            </a: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কণ্ঠে</a:t>
            </a: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শুনি</a:t>
            </a: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—এ </a:t>
            </a:r>
            <a:r>
              <a:rPr lang="en-US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মোর</a:t>
            </a: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মিনতি</a:t>
            </a:r>
            <a:r>
              <a:rPr lang="en-US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।”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38100" indent="0">
              <a:lnSpc>
                <a:spcPct val="200000"/>
              </a:lnSpc>
              <a:buNone/>
            </a:pPr>
            <a:endParaRPr lang="en-US" altLang="en-US" sz="1800" dirty="0">
              <a:solidFill>
                <a:srgbClr val="000000"/>
              </a:solidFill>
              <a:latin typeface="Nirmala UI" panose="020B0502040204020203" pitchFamily="34" charset="0"/>
              <a:ea typeface="Calibri" panose="020F0502020204030204" pitchFamily="34" charset="0"/>
              <a:cs typeface="Nirmala UI" panose="020B0502040204020203" pitchFamily="34" charset="0"/>
            </a:endParaRPr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2917559" y="-1"/>
            <a:ext cx="6187916" cy="52060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৬ .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আমারে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গাহিতে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গান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বসন্তেরে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আনিতে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বরিয়া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রহেনি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সে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ভুলেনি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তো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এসেছে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তা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ফাগুনে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স্মরিয়া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।“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৭ .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বৃথা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কেন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ফাগুন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বেলায়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ফুল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কি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ফোটেনি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শাখে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?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পুষ্পারতি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লভেনি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কি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ঋতুর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রাজন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মাধবী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কুঁড়ির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বুকে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গন্ধ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নাহি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?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করে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নাই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অর্ঘ্য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বিরচন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৮ . “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কুহেলি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উত্তরী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তলে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মাঘের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সন্ন্যাসী-গিয়াছে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চলিয়া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ধীরে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পুষ্পশূন্য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দিগন্তের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পথে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রিক্ত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হস্তে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! 	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তাহারেই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পড়ে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মনে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,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ভুলিতে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পারি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না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কোনো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	</a:t>
            </a:r>
            <a:r>
              <a:rPr lang="en-US" sz="20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মতে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।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6678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3"/>
          <p:cNvSpPr/>
          <p:nvPr/>
        </p:nvSpPr>
        <p:spPr>
          <a:xfrm>
            <a:off x="0" y="272461"/>
            <a:ext cx="9144000" cy="1965000"/>
          </a:xfrm>
          <a:prstGeom prst="rect">
            <a:avLst/>
          </a:prstGeom>
          <a:solidFill>
            <a:srgbClr val="C7F4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3"/>
          <p:cNvSpPr txBox="1">
            <a:spLocks noGrp="1"/>
          </p:cNvSpPr>
          <p:nvPr>
            <p:ph type="ctrTitle" idx="4294967295"/>
          </p:nvPr>
        </p:nvSpPr>
        <p:spPr>
          <a:xfrm>
            <a:off x="107568" y="1411950"/>
            <a:ext cx="447860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r"/>
            <a:br>
              <a:rPr lang="en-US" dirty="0"/>
            </a:br>
            <a:r>
              <a:rPr lang="en-US" sz="8800" dirty="0" err="1">
                <a:solidFill>
                  <a:schemeClr val="accent1"/>
                </a:solidFill>
              </a:rPr>
              <a:t>ধন্যবাদ</a:t>
            </a:r>
            <a:endParaRPr sz="12000" dirty="0">
              <a:solidFill>
                <a:schemeClr val="accent1"/>
              </a:solidFill>
            </a:endParaRPr>
          </a:p>
        </p:txBody>
      </p:sp>
      <p:sp>
        <p:nvSpPr>
          <p:cNvPr id="355" name="Google Shape;355;p33"/>
          <p:cNvSpPr/>
          <p:nvPr/>
        </p:nvSpPr>
        <p:spPr>
          <a:xfrm>
            <a:off x="813273" y="3075198"/>
            <a:ext cx="1533600" cy="103200"/>
          </a:xfrm>
          <a:prstGeom prst="rect">
            <a:avLst/>
          </a:prstGeom>
          <a:solidFill>
            <a:srgbClr val="454F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54F5B"/>
              </a:solidFill>
            </a:endParaRPr>
          </a:p>
        </p:txBody>
      </p:sp>
      <p:sp>
        <p:nvSpPr>
          <p:cNvPr id="356" name="Google Shape;356;p33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demona template">
  <a:themeElements>
    <a:clrScheme name="Custom 347">
      <a:dk1>
        <a:srgbClr val="454F5B"/>
      </a:dk1>
      <a:lt1>
        <a:srgbClr val="FFFFFF"/>
      </a:lt1>
      <a:dk2>
        <a:srgbClr val="666666"/>
      </a:dk2>
      <a:lt2>
        <a:srgbClr val="F3F3F3"/>
      </a:lt2>
      <a:accent1>
        <a:srgbClr val="4ECDC4"/>
      </a:accent1>
      <a:accent2>
        <a:srgbClr val="C7F464"/>
      </a:accent2>
      <a:accent3>
        <a:srgbClr val="454F5B"/>
      </a:accent3>
      <a:accent4>
        <a:srgbClr val="738498"/>
      </a:accent4>
      <a:accent5>
        <a:srgbClr val="A6B5C7"/>
      </a:accent5>
      <a:accent6>
        <a:srgbClr val="D4DAE0"/>
      </a:accent6>
      <a:hlink>
        <a:srgbClr val="454F5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437</Words>
  <Application>Microsoft Office PowerPoint</Application>
  <PresentationFormat>On-screen Show (16:9)</PresentationFormat>
  <Paragraphs>33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Nirmala UI</vt:lpstr>
      <vt:lpstr>Montserrat</vt:lpstr>
      <vt:lpstr>Calibri</vt:lpstr>
      <vt:lpstr>Arial</vt:lpstr>
      <vt:lpstr>Desdemona template</vt:lpstr>
      <vt:lpstr>বাংলা -১</vt:lpstr>
      <vt:lpstr>PowerPoint Presentation</vt:lpstr>
      <vt:lpstr>লেখক পরিচিতি: </vt:lpstr>
      <vt:lpstr>PowerPoint Presentation</vt:lpstr>
      <vt:lpstr>PowerPoint Presentation</vt:lpstr>
      <vt:lpstr>PowerPoint Presentation</vt:lpstr>
      <vt:lpstr> 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Bangla  1st</dc:title>
  <dc:creator>Anando</dc:creator>
  <cp:lastModifiedBy>Salima</cp:lastModifiedBy>
  <cp:revision>14</cp:revision>
  <dcterms:modified xsi:type="dcterms:W3CDTF">2020-12-12T07:06:32Z</dcterms:modified>
</cp:coreProperties>
</file>