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7" r:id="rId2"/>
    <p:sldId id="269" r:id="rId3"/>
    <p:sldId id="291" r:id="rId4"/>
    <p:sldId id="301" r:id="rId5"/>
    <p:sldId id="271" r:id="rId6"/>
    <p:sldId id="272" r:id="rId7"/>
    <p:sldId id="290" r:id="rId8"/>
    <p:sldId id="274" r:id="rId9"/>
    <p:sldId id="276" r:id="rId10"/>
    <p:sldId id="292" r:id="rId11"/>
    <p:sldId id="289" r:id="rId12"/>
    <p:sldId id="293" r:id="rId13"/>
    <p:sldId id="294" r:id="rId14"/>
    <p:sldId id="295" r:id="rId15"/>
    <p:sldId id="278" r:id="rId16"/>
    <p:sldId id="296" r:id="rId17"/>
    <p:sldId id="297" r:id="rId18"/>
    <p:sldId id="303" r:id="rId19"/>
    <p:sldId id="280" r:id="rId20"/>
    <p:sldId id="281" r:id="rId21"/>
    <p:sldId id="299" r:id="rId22"/>
    <p:sldId id="283" r:id="rId23"/>
    <p:sldId id="284" r:id="rId24"/>
    <p:sldId id="285" r:id="rId25"/>
    <p:sldId id="286" r:id="rId26"/>
    <p:sldId id="28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636" y="7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5682D-903A-4F4D-9699-A1EB0DBD63D5}" type="datetimeFigureOut">
              <a:rPr lang="en-US" smtClean="0"/>
              <a:t>12/12/2020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D7AB7-4D1B-49BC-BFA9-AF377F955143}" type="slidenum">
              <a:rPr lang="en-US" smtClean="0"/>
              <a:t>‹#›</a:t>
            </a:fld>
            <a:endParaRPr lang="en-US"/>
          </a:p>
        </p:txBody>
      </p:sp>
    </p:spTree>
    <p:extLst>
      <p:ext uri="{BB962C8B-B14F-4D97-AF65-F5344CB8AC3E}">
        <p14:creationId xmlns:p14="http://schemas.microsoft.com/office/powerpoint/2010/main" val="39758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7AB7-4D1B-49BC-BFA9-AF377F955143}" type="slidenum">
              <a:rPr lang="en-US" smtClean="0"/>
              <a:t>14</a:t>
            </a:fld>
            <a:endParaRPr lang="en-US"/>
          </a:p>
        </p:txBody>
      </p:sp>
    </p:spTree>
    <p:extLst>
      <p:ext uri="{BB962C8B-B14F-4D97-AF65-F5344CB8AC3E}">
        <p14:creationId xmlns:p14="http://schemas.microsoft.com/office/powerpoint/2010/main" val="42250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351456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370004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372123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162428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152743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314843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88851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88945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105807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20584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3013C3-B697-48B1-A259-5F2A8E3433B6}" type="datetimeFigureOut">
              <a:rPr lang="en-US" smtClean="0"/>
              <a:t>12/12/2020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E49EF88-44D1-45B6-B033-BC2F22FED348}" type="slidenum">
              <a:rPr lang="en-US" smtClean="0"/>
              <a:t>‹#›</a:t>
            </a:fld>
            <a:endParaRPr lang="en-US" dirty="0"/>
          </a:p>
        </p:txBody>
      </p:sp>
    </p:spTree>
    <p:extLst>
      <p:ext uri="{BB962C8B-B14F-4D97-AF65-F5344CB8AC3E}">
        <p14:creationId xmlns:p14="http://schemas.microsoft.com/office/powerpoint/2010/main" val="14850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1759"/>
            </a:avLst>
          </a:prstGeom>
          <a:gradFill>
            <a:gsLst>
              <a:gs pos="19000">
                <a:schemeClr val="accent1">
                  <a:tint val="66000"/>
                  <a:satMod val="160000"/>
                </a:schemeClr>
              </a:gs>
              <a:gs pos="47000">
                <a:srgbClr val="00B0F0"/>
              </a:gs>
              <a:gs pos="82000">
                <a:srgbClr val="00B050"/>
              </a:gs>
            </a:gsLst>
            <a:lin ang="5400000" scaled="0"/>
          </a:gradFill>
          <a:ln>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4653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audio" Target="../media/audio1.wav" /><Relationship Id="rId5" Type="http://schemas.microsoft.com/office/2007/relationships/hdphoto" Target="../media/hdphoto1.wdp"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 Id="rId4" Type="http://schemas.openxmlformats.org/officeDocument/2006/relationships/image" Target="../media/image21.jpeg" /></Relationships>
</file>

<file path=ppt/slides/_rels/slide1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 Id="rId4" Type="http://schemas.openxmlformats.org/officeDocument/2006/relationships/image" Target="../media/image24.jpeg" /></Relationships>
</file>

<file path=ppt/slides/_rels/slide1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29.jpeg" /><Relationship Id="rId1" Type="http://schemas.openxmlformats.org/officeDocument/2006/relationships/slideLayout" Target="../slideLayouts/slideLayout2.xml" /><Relationship Id="rId4" Type="http://schemas.openxmlformats.org/officeDocument/2006/relationships/image" Target="../media/image17.jpg" /></Relationships>
</file>

<file path=ppt/slides/_rels/slide19.xml.rels><?xml version="1.0" encoding="UTF-8" standalone="yes"?>
<Relationships xmlns="http://schemas.openxmlformats.org/package/2006/relationships"><Relationship Id="rId2" Type="http://schemas.openxmlformats.org/officeDocument/2006/relationships/image" Target="../media/image30.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2.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3.jfi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png" /><Relationship Id="rId1" Type="http://schemas.openxmlformats.org/officeDocument/2006/relationships/slideLayout" Target="../slideLayouts/slideLayout2.xml" /><Relationship Id="rId4" Type="http://schemas.openxmlformats.org/officeDocument/2006/relationships/image" Target="../media/image13.jfif" /></Relationships>
</file>

<file path=ppt/slides/_rels/slide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65" y="1409311"/>
            <a:ext cx="4334192" cy="30887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181131">
            <a:off x="713851" y="-724354"/>
            <a:ext cx="2679010" cy="440238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390942" flipH="1">
            <a:off x="5509287" y="2259140"/>
            <a:ext cx="2679010" cy="4402384"/>
          </a:xfrm>
          <a:prstGeom prst="rect">
            <a:avLst/>
          </a:prstGeom>
        </p:spPr>
      </p:pic>
      <p:sp>
        <p:nvSpPr>
          <p:cNvPr id="7" name="Content Placeholder 2"/>
          <p:cNvSpPr txBox="1">
            <a:spLocks/>
          </p:cNvSpPr>
          <p:nvPr/>
        </p:nvSpPr>
        <p:spPr>
          <a:xfrm rot="10800000" flipV="1">
            <a:off x="644210" y="4731206"/>
            <a:ext cx="4106714" cy="1657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600" dirty="0" err="1">
                <a:solidFill>
                  <a:srgbClr val="00B050"/>
                </a:solidFill>
                <a:latin typeface="NikoshBAN" panose="02000000000000000000" pitchFamily="2" charset="0"/>
                <a:cs typeface="NikoshBAN" panose="02000000000000000000" pitchFamily="2" charset="0"/>
              </a:rPr>
              <a:t>স্বাগতম</a:t>
            </a:r>
            <a:endParaRPr lang="en-US" sz="9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106139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BBAF-F71B-9F44-837A-B566317A53D2}"/>
              </a:ext>
            </a:extLst>
          </p:cNvPr>
          <p:cNvSpPr>
            <a:spLocks noGrp="1"/>
          </p:cNvSpPr>
          <p:nvPr>
            <p:ph type="title"/>
          </p:nvPr>
        </p:nvSpPr>
        <p:spPr>
          <a:xfrm>
            <a:off x="3015400" y="274637"/>
            <a:ext cx="5671399" cy="1042903"/>
          </a:xfrm>
        </p:spPr>
        <p:txBody>
          <a:bodyPr/>
          <a:lstStyle/>
          <a:p>
            <a:r>
              <a:rPr lang="en-GB" dirty="0" err="1"/>
              <a:t>একক</a:t>
            </a:r>
            <a:r>
              <a:rPr lang="en-GB" dirty="0"/>
              <a:t> </a:t>
            </a:r>
            <a:r>
              <a:rPr lang="en-GB" dirty="0" err="1"/>
              <a:t>কাজ</a:t>
            </a:r>
            <a:endParaRPr lang="en-US" dirty="0"/>
          </a:p>
        </p:txBody>
      </p:sp>
      <p:sp>
        <p:nvSpPr>
          <p:cNvPr id="3" name="Content Placeholder 2">
            <a:extLst>
              <a:ext uri="{FF2B5EF4-FFF2-40B4-BE49-F238E27FC236}">
                <a16:creationId xmlns:a16="http://schemas.microsoft.com/office/drawing/2014/main" id="{A28BABFB-FDC2-BA4B-9CAE-141819EB2D36}"/>
              </a:ext>
            </a:extLst>
          </p:cNvPr>
          <p:cNvSpPr>
            <a:spLocks noGrp="1"/>
          </p:cNvSpPr>
          <p:nvPr>
            <p:ph idx="1"/>
          </p:nvPr>
        </p:nvSpPr>
        <p:spPr>
          <a:xfrm>
            <a:off x="197229" y="2812953"/>
            <a:ext cx="8229600" cy="3448879"/>
          </a:xfrm>
        </p:spPr>
        <p:txBody>
          <a:bodyPr/>
          <a:lstStyle/>
          <a:p>
            <a:pPr marL="0" indent="0" algn="ctr">
              <a:buNone/>
            </a:pPr>
            <a:r>
              <a:rPr lang="en-US" sz="3200" dirty="0">
                <a:latin typeface="NikoshBAN" pitchFamily="2" charset="0"/>
                <a:cs typeface="NikoshBAN" pitchFamily="2" charset="0"/>
              </a:rPr>
              <a:t> </a:t>
            </a:r>
            <a:r>
              <a:rPr lang="en-US" sz="4400" dirty="0">
                <a:latin typeface="NikoshBAN" pitchFamily="2" charset="0"/>
                <a:cs typeface="NikoshBAN" pitchFamily="2" charset="0"/>
              </a:rPr>
              <a:t>১. </a:t>
            </a:r>
            <a:r>
              <a:rPr lang="en-US" sz="4400" dirty="0" err="1">
                <a:latin typeface="NikoshBAN" pitchFamily="2" charset="0"/>
                <a:cs typeface="NikoshBAN" pitchFamily="2" charset="0"/>
              </a:rPr>
              <a:t>জাবেদা</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বোঝায়</a:t>
            </a:r>
            <a:r>
              <a:rPr lang="en-US" sz="4400" dirty="0">
                <a:latin typeface="NikoshBAN" pitchFamily="2" charset="0"/>
                <a:cs typeface="NikoshBAN" pitchFamily="2" charset="0"/>
              </a:rPr>
              <a:t>?</a:t>
            </a:r>
          </a:p>
          <a:p>
            <a:pPr marL="0" indent="0" algn="ctr">
              <a:buNone/>
            </a:pPr>
            <a:r>
              <a:rPr lang="en-US" sz="4400" dirty="0">
                <a:latin typeface="NikoshBAN" pitchFamily="2" charset="0"/>
                <a:cs typeface="NikoshBAN" pitchFamily="2" charset="0"/>
              </a:rPr>
              <a:t>  ২.জাবেদা </a:t>
            </a:r>
            <a:r>
              <a:rPr lang="en-US" sz="4400" dirty="0" err="1">
                <a:latin typeface="NikoshBAN" pitchFamily="2" charset="0"/>
                <a:cs typeface="NikoshBAN" pitchFamily="2" charset="0"/>
              </a:rPr>
              <a:t>হতে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জানা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যায়</a:t>
            </a:r>
            <a:r>
              <a:rPr lang="en-US" sz="4400" dirty="0">
                <a:latin typeface="NikoshBAN" pitchFamily="2" charset="0"/>
                <a:cs typeface="NikoshBAN" pitchFamily="2" charset="0"/>
              </a:rPr>
              <a:t>?</a:t>
            </a:r>
          </a:p>
          <a:p>
            <a:pPr marL="0" indent="0" algn="ctr">
              <a:buNone/>
            </a:pPr>
            <a:r>
              <a:rPr lang="en-US" sz="4400" dirty="0">
                <a:latin typeface="NikoshBAN" pitchFamily="2" charset="0"/>
                <a:cs typeface="NikoshBAN" pitchFamily="2" charset="0"/>
              </a:rPr>
              <a:t>    ৩. </a:t>
            </a:r>
            <a:r>
              <a:rPr lang="en-US" sz="4400" dirty="0" err="1">
                <a:latin typeface="NikoshBAN" pitchFamily="2" charset="0"/>
                <a:cs typeface="NikoshBAN" pitchFamily="2" charset="0"/>
              </a:rPr>
              <a:t>প্রাথমিক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বই</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কাকে</a:t>
            </a:r>
            <a:r>
              <a:rPr lang="en-US" sz="4400" dirty="0">
                <a:latin typeface="NikoshBAN" pitchFamily="2" charset="0"/>
                <a:cs typeface="NikoshBAN" pitchFamily="2" charset="0"/>
              </a:rPr>
              <a:t>?</a:t>
            </a:r>
            <a:endParaRPr lang="en-US" sz="4400" dirty="0"/>
          </a:p>
        </p:txBody>
      </p:sp>
      <p:pic>
        <p:nvPicPr>
          <p:cNvPr id="5" name="Picture 4">
            <a:extLst>
              <a:ext uri="{FF2B5EF4-FFF2-40B4-BE49-F238E27FC236}">
                <a16:creationId xmlns:a16="http://schemas.microsoft.com/office/drawing/2014/main" id="{8310FED4-F97F-3D43-9401-3D44A6A55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74636"/>
            <a:ext cx="3612013" cy="2088786"/>
          </a:xfrm>
          <a:prstGeom prst="rect">
            <a:avLst/>
          </a:prstGeom>
        </p:spPr>
      </p:pic>
      <p:sp>
        <p:nvSpPr>
          <p:cNvPr id="4" name="Rectangle 3">
            <a:extLst>
              <a:ext uri="{FF2B5EF4-FFF2-40B4-BE49-F238E27FC236}">
                <a16:creationId xmlns:a16="http://schemas.microsoft.com/office/drawing/2014/main" id="{ADCD26E1-D053-5E49-AF55-A19BD5C52FBA}"/>
              </a:ext>
            </a:extLst>
          </p:cNvPr>
          <p:cNvSpPr/>
          <p:nvPr/>
        </p:nvSpPr>
        <p:spPr>
          <a:xfrm>
            <a:off x="4312029" y="1387899"/>
            <a:ext cx="4148189" cy="513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০৪ মিনিট</a:t>
            </a:r>
            <a:endParaRPr lang="en-US">
              <a:solidFill>
                <a:schemeClr val="tx1"/>
              </a:solidFill>
            </a:endParaRPr>
          </a:p>
        </p:txBody>
      </p:sp>
    </p:spTree>
    <p:extLst>
      <p:ext uri="{BB962C8B-B14F-4D97-AF65-F5344CB8AC3E}">
        <p14:creationId xmlns:p14="http://schemas.microsoft.com/office/powerpoint/2010/main" val="33501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217" t="30125" r="12826"/>
          <a:stretch/>
        </p:blipFill>
        <p:spPr>
          <a:xfrm>
            <a:off x="4876800" y="1616973"/>
            <a:ext cx="3823251" cy="29351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33" y="1636851"/>
            <a:ext cx="3731622" cy="2935149"/>
          </a:xfrm>
          <a:prstGeom prst="rect">
            <a:avLst/>
          </a:prstGeom>
        </p:spPr>
      </p:pic>
      <p:sp>
        <p:nvSpPr>
          <p:cNvPr id="7" name="Rectangle 6"/>
          <p:cNvSpPr/>
          <p:nvPr/>
        </p:nvSpPr>
        <p:spPr>
          <a:xfrm>
            <a:off x="550533" y="4757513"/>
            <a:ext cx="3001080" cy="7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আসবাবপত্র</a:t>
            </a:r>
            <a:r>
              <a:rPr lang="en-US" dirty="0">
                <a:solidFill>
                  <a:schemeClr val="tx1"/>
                </a:solidFill>
                <a:latin typeface="NikoshBAN" panose="02000000000000000000" pitchFamily="2" charset="0"/>
                <a:cs typeface="NikoshBAN" panose="02000000000000000000" pitchFamily="2" charset="0"/>
              </a:rPr>
              <a:t>-ডেবিট</a:t>
            </a:r>
          </a:p>
        </p:txBody>
      </p:sp>
      <p:sp>
        <p:nvSpPr>
          <p:cNvPr id="8" name="Rectangle 7"/>
          <p:cNvSpPr/>
          <p:nvPr/>
        </p:nvSpPr>
        <p:spPr>
          <a:xfrm>
            <a:off x="5562600" y="4709491"/>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নগদান</a:t>
            </a:r>
            <a:r>
              <a:rPr lang="en-US" dirty="0">
                <a:solidFill>
                  <a:schemeClr val="tx1"/>
                </a:solidFill>
                <a:latin typeface="NikoshBAN" panose="02000000000000000000" pitchFamily="2" charset="0"/>
                <a:cs typeface="NikoshBAN" panose="02000000000000000000" pitchFamily="2" charset="0"/>
              </a:rPr>
              <a:t>-ক্রেডিট</a:t>
            </a:r>
          </a:p>
        </p:txBody>
      </p:sp>
      <p:sp>
        <p:nvSpPr>
          <p:cNvPr id="9" name="Rectangle 8"/>
          <p:cNvSpPr/>
          <p:nvPr/>
        </p:nvSpPr>
        <p:spPr>
          <a:xfrm>
            <a:off x="1417178" y="459072"/>
            <a:ext cx="6324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ৎ</a:t>
            </a:r>
          </a:p>
          <a:p>
            <a:pPr algn="ctr"/>
            <a:r>
              <a:rPr lang="en-US" sz="2800" dirty="0" err="1">
                <a:solidFill>
                  <a:schemeClr val="tx1"/>
                </a:solidFill>
                <a:latin typeface="NikoshBAN" panose="02000000000000000000" pitchFamily="2" charset="0"/>
                <a:cs typeface="NikoshBAN" panose="02000000000000000000" pitchFamily="2" charset="0"/>
              </a:rPr>
              <a:t>আসবাবপত্র</a:t>
            </a:r>
            <a:r>
              <a:rPr lang="en-US" sz="2800" dirty="0">
                <a:solidFill>
                  <a:schemeClr val="tx1"/>
                </a:solidFill>
                <a:latin typeface="NikoshBAN" panose="02000000000000000000" pitchFamily="2" charset="0"/>
                <a:cs typeface="NikoshBAN" panose="02000000000000000000" pitchFamily="2" charset="0"/>
              </a:rPr>
              <a:t> ক্রয়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a:t>
            </a:r>
            <a:endParaRPr lang="en-US" sz="28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209800" y="228600"/>
            <a:ext cx="434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NikoshBAN" panose="02000000000000000000" pitchFamily="2" charset="0"/>
                <a:cs typeface="NikoshBAN" panose="02000000000000000000" pitchFamily="2" charset="0"/>
              </a:rPr>
              <a:t>ছবিগুলো</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দেখি...</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64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CA04D9-3166-2848-BB80-3F62344F1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73" y="940674"/>
            <a:ext cx="4112898" cy="3949166"/>
          </a:xfrm>
          <a:prstGeom prst="rect">
            <a:avLst/>
          </a:prstGeom>
        </p:spPr>
      </p:pic>
      <p:pic>
        <p:nvPicPr>
          <p:cNvPr id="6" name="Picture 6">
            <a:extLst>
              <a:ext uri="{FF2B5EF4-FFF2-40B4-BE49-F238E27FC236}">
                <a16:creationId xmlns:a16="http://schemas.microsoft.com/office/drawing/2014/main" id="{1AB740B9-4C5E-CE47-8896-C92D8B5ECF87}"/>
              </a:ext>
            </a:extLst>
          </p:cNvPr>
          <p:cNvPicPr>
            <a:picLocks noChangeAspect="1"/>
          </p:cNvPicPr>
          <p:nvPr/>
        </p:nvPicPr>
        <p:blipFill rotWithShape="1">
          <a:blip r:embed="rId3">
            <a:extLst>
              <a:ext uri="{28A0092B-C50C-407E-A947-70E740481C1C}">
                <a14:useLocalDpi xmlns:a14="http://schemas.microsoft.com/office/drawing/2010/main" val="0"/>
              </a:ext>
            </a:extLst>
          </a:blip>
          <a:srcRect l="-4" t="-56374" r="-154871" b="99996"/>
          <a:stretch/>
        </p:blipFill>
        <p:spPr>
          <a:xfrm>
            <a:off x="3280269" y="855722"/>
            <a:ext cx="4448394" cy="1361345"/>
          </a:xfrm>
          <a:prstGeom prst="rect">
            <a:avLst/>
          </a:prstGeom>
          <a:effectLst/>
        </p:spPr>
      </p:pic>
      <p:pic>
        <p:nvPicPr>
          <p:cNvPr id="8" name="Picture 8">
            <a:extLst>
              <a:ext uri="{FF2B5EF4-FFF2-40B4-BE49-F238E27FC236}">
                <a16:creationId xmlns:a16="http://schemas.microsoft.com/office/drawing/2014/main" id="{F6B24C22-E0C9-534D-96DE-7BBA27BFF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577" y="940674"/>
            <a:ext cx="4019550" cy="3700260"/>
          </a:xfrm>
          <a:prstGeom prst="rect">
            <a:avLst/>
          </a:prstGeom>
        </p:spPr>
      </p:pic>
      <p:sp>
        <p:nvSpPr>
          <p:cNvPr id="2" name="Rectangle 1"/>
          <p:cNvSpPr/>
          <p:nvPr/>
        </p:nvSpPr>
        <p:spPr>
          <a:xfrm>
            <a:off x="2590800" y="304800"/>
            <a:ext cx="3886200" cy="550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anose="02000000000000000000" pitchFamily="2" charset="0"/>
                <a:cs typeface="NikoshBAN" panose="02000000000000000000" pitchFamily="2" charset="0"/>
              </a:rPr>
              <a:t>আরও</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কিছু</a:t>
            </a:r>
            <a:r>
              <a:rPr lang="en-US" dirty="0">
                <a:solidFill>
                  <a:schemeClr val="tx1"/>
                </a:solidFill>
                <a:latin typeface="NikoshBAN" panose="02000000000000000000" pitchFamily="2" charset="0"/>
                <a:cs typeface="NikoshBAN" panose="02000000000000000000" pitchFamily="2" charset="0"/>
              </a:rPr>
              <a:t> </a:t>
            </a:r>
            <a:r>
              <a:rPr lang="en-US" err="1">
                <a:solidFill>
                  <a:schemeClr val="tx1"/>
                </a:solidFill>
                <a:latin typeface="NikoshBAN" panose="02000000000000000000" pitchFamily="2" charset="0"/>
                <a:cs typeface="NikoshBAN" panose="02000000000000000000" pitchFamily="2" charset="0"/>
              </a:rPr>
              <a:t>ছবি</a:t>
            </a:r>
            <a:r>
              <a:rPr lang="en-US">
                <a:solidFill>
                  <a:schemeClr val="tx1"/>
                </a:solidFill>
                <a:latin typeface="NikoshBAN" panose="02000000000000000000" pitchFamily="2" charset="0"/>
                <a:cs typeface="NikoshBAN" panose="02000000000000000000" pitchFamily="2" charset="0"/>
              </a:rPr>
              <a:t> </a:t>
            </a:r>
            <a:r>
              <a:rPr lang="en-GB">
                <a:solidFill>
                  <a:schemeClr val="tx1"/>
                </a:solidFill>
                <a:latin typeface="NikoshBAN" panose="02000000000000000000" pitchFamily="2" charset="0"/>
                <a:cs typeface="NikoshBAN" panose="02000000000000000000" pitchFamily="2" charset="0"/>
              </a:rPr>
              <a:t>দেখি......</a:t>
            </a:r>
            <a:endParaRPr lang="en-US"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35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E184B-0062-8B4E-A4D7-DAFD47EF515C}"/>
              </a:ext>
            </a:extLst>
          </p:cNvPr>
          <p:cNvSpPr>
            <a:spLocks noGrp="1"/>
          </p:cNvSpPr>
          <p:nvPr>
            <p:ph idx="1"/>
          </p:nvPr>
        </p:nvSpPr>
        <p:spPr>
          <a:xfrm>
            <a:off x="457200" y="434652"/>
            <a:ext cx="8229600" cy="5691511"/>
          </a:xfrm>
        </p:spPr>
        <p:txBody>
          <a:bodyPr/>
          <a:lstStyle/>
          <a:p>
            <a:endParaRPr lang="en-GB"/>
          </a:p>
          <a:p>
            <a:endParaRPr lang="en-US"/>
          </a:p>
        </p:txBody>
      </p:sp>
      <p:pic>
        <p:nvPicPr>
          <p:cNvPr id="4" name="Picture 4">
            <a:extLst>
              <a:ext uri="{FF2B5EF4-FFF2-40B4-BE49-F238E27FC236}">
                <a16:creationId xmlns:a16="http://schemas.microsoft.com/office/drawing/2014/main" id="{C045AAA3-F93E-1E44-BA4D-457F3CA6C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4" y="685800"/>
            <a:ext cx="3623914" cy="2560510"/>
          </a:xfrm>
          <a:prstGeom prst="rect">
            <a:avLst/>
          </a:prstGeom>
        </p:spPr>
      </p:pic>
      <p:pic>
        <p:nvPicPr>
          <p:cNvPr id="6" name="Picture 6">
            <a:extLst>
              <a:ext uri="{FF2B5EF4-FFF2-40B4-BE49-F238E27FC236}">
                <a16:creationId xmlns:a16="http://schemas.microsoft.com/office/drawing/2014/main" id="{9F7AF395-E74F-EA49-A46A-89D521269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668" y="685800"/>
            <a:ext cx="3300641" cy="2560510"/>
          </a:xfrm>
          <a:prstGeom prst="rect">
            <a:avLst/>
          </a:prstGeom>
        </p:spPr>
      </p:pic>
      <p:pic>
        <p:nvPicPr>
          <p:cNvPr id="8" name="Picture 8">
            <a:extLst>
              <a:ext uri="{FF2B5EF4-FFF2-40B4-BE49-F238E27FC236}">
                <a16:creationId xmlns:a16="http://schemas.microsoft.com/office/drawing/2014/main" id="{27CED04C-897B-E649-8A00-F37DEA676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553" y="3429000"/>
            <a:ext cx="4064000" cy="2811658"/>
          </a:xfrm>
          <a:prstGeom prst="rect">
            <a:avLst/>
          </a:prstGeom>
        </p:spPr>
      </p:pic>
      <p:sp>
        <p:nvSpPr>
          <p:cNvPr id="10" name="TextBox 9">
            <a:extLst>
              <a:ext uri="{FF2B5EF4-FFF2-40B4-BE49-F238E27FC236}">
                <a16:creationId xmlns:a16="http://schemas.microsoft.com/office/drawing/2014/main" id="{17FB9C7E-47FD-D446-B68D-2129E5A7E7F0}"/>
              </a:ext>
            </a:extLst>
          </p:cNvPr>
          <p:cNvSpPr txBox="1"/>
          <p:nvPr/>
        </p:nvSpPr>
        <p:spPr>
          <a:xfrm>
            <a:off x="4622800" y="4511662"/>
            <a:ext cx="4064000" cy="1200329"/>
          </a:xfrm>
          <a:prstGeom prst="rect">
            <a:avLst/>
          </a:prstGeom>
          <a:noFill/>
          <a:ln>
            <a:noFill/>
          </a:ln>
        </p:spPr>
        <p:txBody>
          <a:bodyPr wrap="square" rtlCol="0">
            <a:spAutoFit/>
          </a:bodyPr>
          <a:lstStyle/>
          <a:p>
            <a:pPr algn="l"/>
            <a:r>
              <a:rPr lang="en-GB" sz="3600" dirty="0" err="1">
                <a:latin typeface="NikoshBAN" panose="02000000000000000000" pitchFamily="2" charset="0"/>
                <a:cs typeface="NikoshBAN" panose="02000000000000000000" pitchFamily="2" charset="0"/>
              </a:rPr>
              <a:t>এগুলো</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হচ্ছে</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জাবেদার</a:t>
            </a:r>
            <a:r>
              <a:rPr lang="en-GB" sz="36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অংশবিশেষ</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2590800" y="152400"/>
            <a:ext cx="3886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আরও</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কিছু</a:t>
            </a:r>
            <a:r>
              <a:rPr lang="en-US" sz="2800" dirty="0">
                <a:solidFill>
                  <a:schemeClr val="tx1"/>
                </a:solidFill>
                <a:latin typeface="NikoshBAN" panose="02000000000000000000" pitchFamily="2" charset="0"/>
                <a:cs typeface="NikoshBAN" panose="02000000000000000000" pitchFamily="2" charset="0"/>
              </a:rPr>
              <a:t> </a:t>
            </a:r>
            <a:r>
              <a:rPr lang="en-US" sz="2800" err="1">
                <a:solidFill>
                  <a:schemeClr val="tx1"/>
                </a:solidFill>
                <a:latin typeface="NikoshBAN" panose="02000000000000000000" pitchFamily="2" charset="0"/>
                <a:cs typeface="NikoshBAN" panose="02000000000000000000" pitchFamily="2" charset="0"/>
              </a:rPr>
              <a:t>ছবি</a:t>
            </a:r>
            <a:r>
              <a:rPr lang="en-US" sz="2800">
                <a:solidFill>
                  <a:schemeClr val="tx1"/>
                </a:solidFill>
                <a:latin typeface="NikoshBAN" panose="02000000000000000000" pitchFamily="2" charset="0"/>
                <a:cs typeface="NikoshBAN" panose="02000000000000000000" pitchFamily="2" charset="0"/>
              </a:rPr>
              <a:t> </a:t>
            </a:r>
            <a:r>
              <a:rPr lang="en-GB" sz="2800">
                <a:solidFill>
                  <a:schemeClr val="tx1"/>
                </a:solidFill>
                <a:latin typeface="NikoshBAN" panose="02000000000000000000" pitchFamily="2" charset="0"/>
                <a:cs typeface="NikoshBAN" panose="02000000000000000000" pitchFamily="2" charset="0"/>
              </a:rPr>
              <a:t>দেখি.......</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9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D53DE-2F6A-2A4D-90E6-529DB75B8A8B}"/>
              </a:ext>
            </a:extLst>
          </p:cNvPr>
          <p:cNvSpPr>
            <a:spLocks noGrp="1"/>
          </p:cNvSpPr>
          <p:nvPr>
            <p:ph idx="1"/>
          </p:nvPr>
        </p:nvSpPr>
        <p:spPr/>
        <p:txBody>
          <a:bodyPr/>
          <a:lstStyle/>
          <a:p>
            <a:pPr marL="0" indent="0">
              <a:buNone/>
            </a:pPr>
            <a:endParaRPr lang="en-GB" sz="4000" dirty="0"/>
          </a:p>
          <a:p>
            <a:pPr marL="0" indent="0">
              <a:buNone/>
            </a:pPr>
            <a:endParaRPr lang="en-GB" sz="4000" dirty="0"/>
          </a:p>
          <a:p>
            <a:pPr marL="0" indent="0">
              <a:buNone/>
            </a:pPr>
            <a:r>
              <a:rPr lang="en-GB" sz="4000" dirty="0"/>
              <a:t>  </a:t>
            </a:r>
          </a:p>
          <a:p>
            <a:pPr marL="0" indent="0">
              <a:buNone/>
            </a:pPr>
            <a:endParaRPr lang="en-GB" sz="4000" dirty="0">
              <a:latin typeface="NikoshBAN" panose="02000000000000000000" pitchFamily="2" charset="0"/>
              <a:cs typeface="NikoshBAN" panose="02000000000000000000" pitchFamily="2" charset="0"/>
            </a:endParaRPr>
          </a:p>
          <a:p>
            <a:pPr marL="0" indent="0">
              <a:buNone/>
            </a:pP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তাহলে</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জাবেদার</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শ্রেণিবিভাগ</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দেখাতে</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পারি</a:t>
            </a:r>
            <a:endParaRPr lang="en-US" sz="4000" b="1" dirty="0">
              <a:latin typeface="NikoshBAN" panose="02000000000000000000" pitchFamily="2" charset="0"/>
              <a:cs typeface="NikoshBAN" panose="02000000000000000000" pitchFamily="2" charset="0"/>
            </a:endParaRPr>
          </a:p>
        </p:txBody>
      </p:sp>
      <p:pic>
        <p:nvPicPr>
          <p:cNvPr id="5" name="Picture 5">
            <a:extLst>
              <a:ext uri="{FF2B5EF4-FFF2-40B4-BE49-F238E27FC236}">
                <a16:creationId xmlns:a16="http://schemas.microsoft.com/office/drawing/2014/main" id="{1113E807-D779-E141-8EC3-59656880D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8600"/>
            <a:ext cx="4768783" cy="2365715"/>
          </a:xfrm>
          <a:prstGeom prst="rect">
            <a:avLst/>
          </a:prstGeom>
        </p:spPr>
      </p:pic>
    </p:spTree>
    <p:extLst>
      <p:ext uri="{BB962C8B-B14F-4D97-AF65-F5344CB8AC3E}">
        <p14:creationId xmlns:p14="http://schemas.microsoft.com/office/powerpoint/2010/main" val="155996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21" y="366764"/>
            <a:ext cx="5486400" cy="715962"/>
          </a:xfrm>
        </p:spPr>
        <p:txBody>
          <a:bodyPr/>
          <a:lstStyle/>
          <a:p>
            <a:r>
              <a:rPr lang="en-US" dirty="0">
                <a:latin typeface="NikoshBAN" panose="02000000000000000000" pitchFamily="2" charset="0"/>
                <a:cs typeface="NikoshBAN" panose="02000000000000000000" pitchFamily="2" charset="0"/>
              </a:rPr>
              <a:t>সাধারণ জাবেদার শ্রেনী বিভাগ</a:t>
            </a:r>
          </a:p>
        </p:txBody>
      </p:sp>
      <p:sp>
        <p:nvSpPr>
          <p:cNvPr id="11" name="Left-Right-Up Arrow 10"/>
          <p:cNvSpPr/>
          <p:nvPr/>
        </p:nvSpPr>
        <p:spPr>
          <a:xfrm>
            <a:off x="2429775" y="1082726"/>
            <a:ext cx="4476999" cy="949466"/>
          </a:xfrm>
          <a:prstGeom prst="leftRightUpArrow">
            <a:avLst>
              <a:gd name="adj1" fmla="val 0"/>
              <a:gd name="adj2" fmla="val 29378"/>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92319" y="2683769"/>
            <a:ext cx="2667000" cy="574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a:p>
            <a:pPr algn="ctr"/>
            <a:r>
              <a:rPr lang="en-US" sz="2400" dirty="0">
                <a:solidFill>
                  <a:schemeClr val="tx1"/>
                </a:solidFill>
                <a:latin typeface="NikoshBAN" pitchFamily="2" charset="0"/>
                <a:cs typeface="NikoshBAN" pitchFamily="2" charset="0"/>
              </a:rPr>
              <a:t>বিশেষ জাবেদা</a:t>
            </a:r>
          </a:p>
          <a:p>
            <a:pPr algn="ctr"/>
            <a:endParaRPr lang="en-US" sz="2400" dirty="0">
              <a:solidFill>
                <a:schemeClr val="tx1"/>
              </a:solidFill>
            </a:endParaRPr>
          </a:p>
        </p:txBody>
      </p:sp>
      <p:sp>
        <p:nvSpPr>
          <p:cNvPr id="14" name="Rectangle 13"/>
          <p:cNvSpPr/>
          <p:nvPr/>
        </p:nvSpPr>
        <p:spPr>
          <a:xfrm>
            <a:off x="5616534" y="2723825"/>
            <a:ext cx="2667000" cy="574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a:p>
            <a:pPr algn="ctr"/>
            <a:r>
              <a:rPr lang="en-US" sz="2400" dirty="0">
                <a:solidFill>
                  <a:schemeClr val="tx1"/>
                </a:solidFill>
                <a:latin typeface="NikoshBAN" pitchFamily="2" charset="0"/>
                <a:cs typeface="NikoshBAN" pitchFamily="2" charset="0"/>
              </a:rPr>
              <a:t>প্রকৃত জাবেদা</a:t>
            </a:r>
          </a:p>
          <a:p>
            <a:pPr algn="ctr"/>
            <a:endParaRPr lang="en-US" sz="2400" dirty="0">
              <a:solidFill>
                <a:schemeClr val="tx1"/>
              </a:solidFill>
              <a:latin typeface="NikoshBAN" pitchFamily="2" charset="0"/>
              <a:cs typeface="NikoshBAN" pitchFamily="2" charset="0"/>
            </a:endParaRPr>
          </a:p>
        </p:txBody>
      </p:sp>
      <p:sp>
        <p:nvSpPr>
          <p:cNvPr id="15" name="Down Arrow 14"/>
          <p:cNvSpPr/>
          <p:nvPr/>
        </p:nvSpPr>
        <p:spPr>
          <a:xfrm>
            <a:off x="6782507" y="2081100"/>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2125819" y="2032193"/>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6782507" y="3314569"/>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2094721" y="3314568"/>
            <a:ext cx="335054" cy="497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78464" y="3755827"/>
            <a:ext cx="2737481" cy="2816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tx1"/>
                </a:solidFill>
                <a:latin typeface="NikoshBAN" pitchFamily="2" charset="0"/>
                <a:cs typeface="NikoshBAN" pitchFamily="2" charset="0"/>
              </a:rPr>
              <a:t>১.ক্রয় জাবেদা</a:t>
            </a:r>
          </a:p>
          <a:p>
            <a:pPr lvl="1"/>
            <a:r>
              <a:rPr lang="en-US" sz="2400" b="1" dirty="0">
                <a:solidFill>
                  <a:schemeClr val="tx1"/>
                </a:solidFill>
                <a:latin typeface="NikoshBAN" pitchFamily="2" charset="0"/>
                <a:cs typeface="NikoshBAN" pitchFamily="2" charset="0"/>
              </a:rPr>
              <a:t>২.বিক্রয় জাবেদা</a:t>
            </a:r>
          </a:p>
          <a:p>
            <a:pPr lvl="1"/>
            <a:r>
              <a:rPr lang="en-US" sz="2400" b="1" dirty="0">
                <a:solidFill>
                  <a:schemeClr val="tx1"/>
                </a:solidFill>
                <a:latin typeface="NikoshBAN" pitchFamily="2" charset="0"/>
                <a:cs typeface="NikoshBAN" pitchFamily="2" charset="0"/>
              </a:rPr>
              <a:t>৩.ক্রয় ফেরত জাবেদা</a:t>
            </a:r>
          </a:p>
          <a:p>
            <a:pPr lvl="1"/>
            <a:r>
              <a:rPr lang="en-US" sz="2400" b="1" dirty="0">
                <a:solidFill>
                  <a:schemeClr val="tx1"/>
                </a:solidFill>
                <a:latin typeface="NikoshBAN" pitchFamily="2" charset="0"/>
                <a:cs typeface="NikoshBAN" pitchFamily="2" charset="0"/>
              </a:rPr>
              <a:t>৪.বিক্রয়ফেরত জাবেদা</a:t>
            </a:r>
          </a:p>
          <a:p>
            <a:pPr lvl="1"/>
            <a:r>
              <a:rPr lang="en-US" sz="2400" b="1" dirty="0">
                <a:solidFill>
                  <a:schemeClr val="tx1"/>
                </a:solidFill>
                <a:latin typeface="NikoshBAN" pitchFamily="2" charset="0"/>
                <a:cs typeface="NikoshBAN" pitchFamily="2" charset="0"/>
              </a:rPr>
              <a:t>৫.নগদ প্রাপ্তি জাবেদা</a:t>
            </a:r>
          </a:p>
          <a:p>
            <a:pPr lvl="1"/>
            <a:r>
              <a:rPr lang="en-US" sz="2400" b="1" dirty="0">
                <a:solidFill>
                  <a:schemeClr val="tx1"/>
                </a:solidFill>
                <a:latin typeface="NikoshBAN" pitchFamily="2" charset="0"/>
                <a:cs typeface="NikoshBAN" pitchFamily="2" charset="0"/>
              </a:rPr>
              <a:t>৬.নগদ প্রদান জাবেদা</a:t>
            </a:r>
          </a:p>
          <a:p>
            <a:endParaRPr lang="en-US" dirty="0">
              <a:solidFill>
                <a:schemeClr val="tx1"/>
              </a:solidFill>
              <a:latin typeface="NikoshBAN" panose="02000000000000000000" pitchFamily="2" charset="0"/>
              <a:cs typeface="NikoshBAN" panose="02000000000000000000" pitchFamily="2" charset="0"/>
            </a:endParaRPr>
          </a:p>
        </p:txBody>
      </p:sp>
      <p:sp>
        <p:nvSpPr>
          <p:cNvPr id="20" name="Rectangle 19"/>
          <p:cNvSpPr/>
          <p:nvPr/>
        </p:nvSpPr>
        <p:spPr>
          <a:xfrm>
            <a:off x="5669824" y="3755827"/>
            <a:ext cx="2737481" cy="2816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tx1"/>
                </a:solidFill>
                <a:latin typeface="NikoshBAN" pitchFamily="2" charset="0"/>
                <a:cs typeface="NikoshBAN" pitchFamily="2" charset="0"/>
              </a:rPr>
              <a:t>১.সংশোধনী জাবেদা</a:t>
            </a:r>
          </a:p>
          <a:p>
            <a:pPr lvl="1"/>
            <a:r>
              <a:rPr lang="en-US" sz="2400" b="1" dirty="0">
                <a:solidFill>
                  <a:schemeClr val="tx1"/>
                </a:solidFill>
                <a:latin typeface="NikoshBAN" pitchFamily="2" charset="0"/>
                <a:cs typeface="NikoshBAN" pitchFamily="2" charset="0"/>
              </a:rPr>
              <a:t>২.সমন্বয় জাবেদা</a:t>
            </a:r>
          </a:p>
          <a:p>
            <a:pPr lvl="1"/>
            <a:r>
              <a:rPr lang="en-US" sz="2400" b="1" dirty="0">
                <a:solidFill>
                  <a:schemeClr val="tx1"/>
                </a:solidFill>
                <a:latin typeface="NikoshBAN" pitchFamily="2" charset="0"/>
                <a:cs typeface="NikoshBAN" pitchFamily="2" charset="0"/>
              </a:rPr>
              <a:t>3.প্রারম্ভিক জাবেদা</a:t>
            </a:r>
          </a:p>
          <a:p>
            <a:pPr lvl="1"/>
            <a:r>
              <a:rPr lang="en-US" sz="2400" b="1" dirty="0">
                <a:solidFill>
                  <a:schemeClr val="tx1"/>
                </a:solidFill>
                <a:latin typeface="NikoshBAN" pitchFamily="2" charset="0"/>
                <a:cs typeface="NikoshBAN" pitchFamily="2" charset="0"/>
              </a:rPr>
              <a:t>4.সমাপনী জাবেদা</a:t>
            </a:r>
          </a:p>
          <a:p>
            <a:pPr algn="ctr"/>
            <a:endParaRPr lang="en-US" dirty="0"/>
          </a:p>
        </p:txBody>
      </p:sp>
    </p:spTree>
    <p:extLst>
      <p:ext uri="{BB962C8B-B14F-4D97-AF65-F5344CB8AC3E}">
        <p14:creationId xmlns:p14="http://schemas.microsoft.com/office/powerpoint/2010/main" val="9483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D7B5-CE25-0C4B-98B0-D422B3F59974}"/>
              </a:ext>
            </a:extLst>
          </p:cNvPr>
          <p:cNvSpPr>
            <a:spLocks noGrp="1"/>
          </p:cNvSpPr>
          <p:nvPr>
            <p:ph type="title"/>
          </p:nvPr>
        </p:nvSpPr>
        <p:spPr>
          <a:xfrm>
            <a:off x="3809999" y="274638"/>
            <a:ext cx="4706471" cy="866325"/>
          </a:xfrm>
        </p:spPr>
        <p:txBody>
          <a:bodyPr/>
          <a:lstStyle/>
          <a:p>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দলগত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D869B86F-4460-D14C-A5A2-0D3ED8093EF1}"/>
              </a:ext>
            </a:extLst>
          </p:cNvPr>
          <p:cNvSpPr>
            <a:spLocks noGrp="1"/>
          </p:cNvSpPr>
          <p:nvPr>
            <p:ph idx="1"/>
          </p:nvPr>
        </p:nvSpPr>
        <p:spPr>
          <a:xfrm>
            <a:off x="286870" y="2590800"/>
            <a:ext cx="8229600" cy="4191000"/>
          </a:xfrm>
        </p:spPr>
        <p:txBody>
          <a:bodyPr/>
          <a:lstStyle/>
          <a:p>
            <a:pPr marL="0" indent="0" algn="ctr">
              <a:buNone/>
            </a:pPr>
            <a:r>
              <a:rPr lang="en-GB" dirty="0">
                <a:latin typeface="NikoshBAN" panose="02000000000000000000" pitchFamily="2" charset="0"/>
                <a:cs typeface="NikoshBAN" panose="02000000000000000000" pitchFamily="2" charset="0"/>
              </a:rPr>
              <a:t>১.শাপলা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সাধারণ</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ও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p>
          <a:p>
            <a:pPr marL="0" indent="0" algn="ctr">
              <a:buNone/>
            </a:pPr>
            <a:r>
              <a:rPr lang="en-GB" dirty="0">
                <a:latin typeface="NikoshBAN" panose="02000000000000000000" pitchFamily="2" charset="0"/>
                <a:cs typeface="NikoshBAN" panose="02000000000000000000" pitchFamily="2" charset="0"/>
              </a:rPr>
              <a:t>২.গোলাপ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প্রকৃত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p>
          <a:p>
            <a:pPr marL="0" indent="0" algn="ctr">
              <a:buNone/>
            </a:pPr>
            <a:r>
              <a:rPr lang="en-GB" dirty="0">
                <a:latin typeface="NikoshBAN" panose="02000000000000000000" pitchFamily="2" charset="0"/>
                <a:cs typeface="NikoshBAN" panose="02000000000000000000" pitchFamily="2" charset="0"/>
              </a:rPr>
              <a:t>৩.হলুদ </a:t>
            </a:r>
            <a:r>
              <a:rPr lang="en-GB" dirty="0" err="1">
                <a:latin typeface="NikoshBAN" panose="02000000000000000000" pitchFamily="2" charset="0"/>
                <a:cs typeface="NikoshBAN" panose="02000000000000000000" pitchFamily="2" charset="0"/>
              </a:rPr>
              <a:t>দলের</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জন্য</a:t>
            </a:r>
            <a:endParaRPr lang="en-GB" dirty="0">
              <a:latin typeface="NikoshBAN" panose="02000000000000000000" pitchFamily="2" charset="0"/>
              <a:cs typeface="NikoshBAN" panose="02000000000000000000" pitchFamily="2" charset="0"/>
            </a:endParaRPr>
          </a:p>
          <a:p>
            <a:pPr marL="0" indent="0" algn="ctr">
              <a:buNone/>
            </a:pPr>
            <a:r>
              <a:rPr lang="en-GB" dirty="0" err="1">
                <a:latin typeface="NikoshBAN" panose="02000000000000000000" pitchFamily="2" charset="0"/>
                <a:cs typeface="NikoshBAN" panose="02000000000000000000" pitchFamily="2" charset="0"/>
              </a:rPr>
              <a:t>বিশেষ</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জাবেদা</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কত</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প্রকার</a:t>
            </a:r>
            <a:r>
              <a:rPr lang="en-GB" dirty="0">
                <a:latin typeface="NikoshBAN" panose="02000000000000000000" pitchFamily="2" charset="0"/>
                <a:cs typeface="NikoshBAN" panose="02000000000000000000" pitchFamily="2" charset="0"/>
              </a:rPr>
              <a:t> ও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 </a:t>
            </a:r>
            <a:r>
              <a:rPr lang="en-GB" dirty="0" err="1">
                <a:latin typeface="NikoshBAN" panose="02000000000000000000" pitchFamily="2" charset="0"/>
                <a:cs typeface="NikoshBAN" panose="02000000000000000000" pitchFamily="2" charset="0"/>
              </a:rPr>
              <a:t>কি</a:t>
            </a:r>
            <a:r>
              <a:rPr lang="en-GB"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8" y="76200"/>
            <a:ext cx="3261032" cy="1895475"/>
          </a:xfrm>
          <a:prstGeom prst="rect">
            <a:avLst/>
          </a:prstGeom>
        </p:spPr>
      </p:pic>
      <p:sp>
        <p:nvSpPr>
          <p:cNvPr id="6" name="Rectangle 5">
            <a:extLst>
              <a:ext uri="{FF2B5EF4-FFF2-40B4-BE49-F238E27FC236}">
                <a16:creationId xmlns:a16="http://schemas.microsoft.com/office/drawing/2014/main" id="{996B206C-140E-3F4A-9501-5871A4A8DE6A}"/>
              </a:ext>
            </a:extLst>
          </p:cNvPr>
          <p:cNvSpPr/>
          <p:nvPr/>
        </p:nvSpPr>
        <p:spPr>
          <a:xfrm rot="10800000" flipV="1">
            <a:off x="4331192" y="991551"/>
            <a:ext cx="4162445" cy="397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০৬ মিনিট</a:t>
            </a:r>
            <a:endParaRPr lang="en-US">
              <a:solidFill>
                <a:schemeClr val="tx1"/>
              </a:solidFill>
            </a:endParaRPr>
          </a:p>
        </p:txBody>
      </p:sp>
    </p:spTree>
    <p:extLst>
      <p:ext uri="{BB962C8B-B14F-4D97-AF65-F5344CB8AC3E}">
        <p14:creationId xmlns:p14="http://schemas.microsoft.com/office/powerpoint/2010/main" val="33474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0A2D434-719D-9340-884D-D3510896B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33" y="2092172"/>
            <a:ext cx="3868067" cy="3352800"/>
          </a:xfrm>
          <a:prstGeom prst="rect">
            <a:avLst/>
          </a:prstGeom>
        </p:spPr>
      </p:pic>
      <p:pic>
        <p:nvPicPr>
          <p:cNvPr id="6" name="Picture 6">
            <a:extLst>
              <a:ext uri="{FF2B5EF4-FFF2-40B4-BE49-F238E27FC236}">
                <a16:creationId xmlns:a16="http://schemas.microsoft.com/office/drawing/2014/main" id="{D94F3AB3-5831-9347-812F-E8406A0E5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65414"/>
            <a:ext cx="3868067" cy="3352800"/>
          </a:xfrm>
          <a:prstGeom prst="rect">
            <a:avLst/>
          </a:prstGeom>
        </p:spPr>
      </p:pic>
      <p:sp>
        <p:nvSpPr>
          <p:cNvPr id="2" name="Rectangle 1">
            <a:extLst>
              <a:ext uri="{FF2B5EF4-FFF2-40B4-BE49-F238E27FC236}">
                <a16:creationId xmlns:a16="http://schemas.microsoft.com/office/drawing/2014/main" id="{2CB2B0CF-87DA-C347-AB8C-A1624569FF84}"/>
              </a:ext>
            </a:extLst>
          </p:cNvPr>
          <p:cNvSpPr/>
          <p:nvPr/>
        </p:nvSpPr>
        <p:spPr>
          <a:xfrm>
            <a:off x="2146096" y="236614"/>
            <a:ext cx="5745561" cy="1420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tx1"/>
                </a:solidFill>
                <a:latin typeface="NikoshBAN" panose="02000000000000000000" pitchFamily="2" charset="0"/>
                <a:cs typeface="NikoshBAN" panose="02000000000000000000" pitchFamily="2" charset="0"/>
              </a:rPr>
              <a:t>ছবি</a:t>
            </a:r>
            <a:r>
              <a:rPr lang="en-GB" sz="3600" dirty="0">
                <a:solidFill>
                  <a:schemeClr val="tx1"/>
                </a:solidFill>
                <a:latin typeface="NikoshBAN" panose="02000000000000000000" pitchFamily="2" charset="0"/>
                <a:cs typeface="NikoshBAN" panose="02000000000000000000" pitchFamily="2" charset="0"/>
              </a:rPr>
              <a:t> </a:t>
            </a:r>
            <a:r>
              <a:rPr lang="en-GB" sz="3600" err="1">
                <a:solidFill>
                  <a:schemeClr val="tx1"/>
                </a:solidFill>
                <a:latin typeface="NikoshBAN" panose="02000000000000000000" pitchFamily="2" charset="0"/>
                <a:cs typeface="NikoshBAN" panose="02000000000000000000" pitchFamily="2" charset="0"/>
              </a:rPr>
              <a:t>দুটি</a:t>
            </a:r>
            <a:r>
              <a:rPr lang="en-GB" sz="3600">
                <a:solidFill>
                  <a:schemeClr val="tx1"/>
                </a:solidFill>
                <a:latin typeface="NikoshBAN" panose="02000000000000000000" pitchFamily="2" charset="0"/>
                <a:cs typeface="NikoshBAN" panose="02000000000000000000" pitchFamily="2" charset="0"/>
              </a:rPr>
              <a:t> দেখ.......</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53BD6F66-8DFD-6B4D-86A3-177E6A6E2349}"/>
              </a:ext>
            </a:extLst>
          </p:cNvPr>
          <p:cNvSpPr/>
          <p:nvPr/>
        </p:nvSpPr>
        <p:spPr>
          <a:xfrm>
            <a:off x="1066800" y="5715000"/>
            <a:ext cx="574556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তাহলে</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কি</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বুঝলাম</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53BD6F66-8DFD-6B4D-86A3-177E6A6E2349}"/>
              </a:ext>
            </a:extLst>
          </p:cNvPr>
          <p:cNvSpPr/>
          <p:nvPr/>
        </p:nvSpPr>
        <p:spPr>
          <a:xfrm>
            <a:off x="1524000" y="5753100"/>
            <a:ext cx="574556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ডেবিট</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ক্রেডিট</a:t>
            </a:r>
            <a:r>
              <a:rPr lang="en-GB" sz="2800" dirty="0">
                <a:solidFill>
                  <a:schemeClr val="tx1"/>
                </a:solidFill>
                <a:latin typeface="NikoshBAN" panose="02000000000000000000" pitchFamily="2" charset="0"/>
                <a:cs typeface="NikoshBAN" panose="02000000000000000000" pitchFamily="2" charset="0"/>
              </a:rPr>
              <a:t> </a:t>
            </a:r>
            <a:r>
              <a:rPr lang="en-GB" sz="2800" dirty="0" err="1">
                <a:solidFill>
                  <a:schemeClr val="tx1"/>
                </a:solidFill>
                <a:latin typeface="NikoshBAN" panose="02000000000000000000" pitchFamily="2" charset="0"/>
                <a:cs typeface="NikoshBAN" panose="02000000000000000000" pitchFamily="2" charset="0"/>
              </a:rPr>
              <a:t>নির্নয়</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70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2400" y="1295400"/>
            <a:ext cx="4114800" cy="3810000"/>
          </a:xfrm>
          <a:prstGeom prst="rect">
            <a:avLst/>
          </a:prstGeom>
        </p:spPr>
      </p:pic>
      <p:sp>
        <p:nvSpPr>
          <p:cNvPr id="5" name="Rectangle 4"/>
          <p:cNvSpPr/>
          <p:nvPr/>
        </p:nvSpPr>
        <p:spPr>
          <a:xfrm>
            <a:off x="304800" y="5334000"/>
            <a:ext cx="3810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আসলে -ডেবিট</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295400"/>
            <a:ext cx="4267200" cy="3810000"/>
          </a:xfrm>
          <a:prstGeom prst="rect">
            <a:avLst/>
          </a:prstGeom>
        </p:spPr>
      </p:pic>
      <p:sp>
        <p:nvSpPr>
          <p:cNvPr id="7" name="Rectangle 6"/>
          <p:cNvSpPr/>
          <p:nvPr/>
        </p:nvSpPr>
        <p:spPr>
          <a:xfrm>
            <a:off x="4906619" y="5502965"/>
            <a:ext cx="335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চলে গেলে-ক্রেডিট</a:t>
            </a:r>
          </a:p>
        </p:txBody>
      </p:sp>
      <p:sp>
        <p:nvSpPr>
          <p:cNvPr id="2" name="Rectangle 1">
            <a:extLst>
              <a:ext uri="{FF2B5EF4-FFF2-40B4-BE49-F238E27FC236}">
                <a16:creationId xmlns:a16="http://schemas.microsoft.com/office/drawing/2014/main" id="{0BEB5A14-9B2B-C647-A573-91385692B2F0}"/>
              </a:ext>
            </a:extLst>
          </p:cNvPr>
          <p:cNvSpPr/>
          <p:nvPr/>
        </p:nvSpPr>
        <p:spPr>
          <a:xfrm>
            <a:off x="2311368" y="390644"/>
            <a:ext cx="5130868" cy="79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আরও</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কিছু</a:t>
            </a:r>
            <a:r>
              <a:rPr lang="en-US" sz="3200" dirty="0">
                <a:solidFill>
                  <a:schemeClr val="tx1"/>
                </a:solidFill>
                <a:latin typeface="NikoshBAN" panose="02000000000000000000" pitchFamily="2" charset="0"/>
                <a:cs typeface="NikoshBAN" panose="02000000000000000000" pitchFamily="2" charset="0"/>
              </a:rPr>
              <a:t> </a:t>
            </a:r>
            <a:r>
              <a:rPr lang="en-US" sz="3200" err="1">
                <a:solidFill>
                  <a:schemeClr val="tx1"/>
                </a:solidFill>
                <a:latin typeface="NikoshBAN" panose="02000000000000000000" pitchFamily="2" charset="0"/>
                <a:cs typeface="NikoshBAN" panose="02000000000000000000" pitchFamily="2" charset="0"/>
              </a:rPr>
              <a:t>ছবি</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দেখি.......</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124200" y="60198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বুঝলাম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766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ডেবিট ক্রেডিট নির্নয়ের নিয়ম</a:t>
            </a:r>
          </a:p>
        </p:txBody>
      </p:sp>
      <p:grpSp>
        <p:nvGrpSpPr>
          <p:cNvPr id="6" name="Group 5"/>
          <p:cNvGrpSpPr/>
          <p:nvPr/>
        </p:nvGrpSpPr>
        <p:grpSpPr>
          <a:xfrm>
            <a:off x="371476" y="1295400"/>
            <a:ext cx="8401050" cy="5334000"/>
            <a:chOff x="371476" y="1295400"/>
            <a:chExt cx="8401050" cy="5334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500"/>
            <a:stretch/>
          </p:blipFill>
          <p:spPr>
            <a:xfrm>
              <a:off x="371476" y="1295400"/>
              <a:ext cx="8401050" cy="5334000"/>
            </a:xfrm>
            <a:prstGeom prst="rect">
              <a:avLst/>
            </a:prstGeom>
          </p:spPr>
        </p:pic>
        <p:sp>
          <p:nvSpPr>
            <p:cNvPr id="5" name="Rectangle 4"/>
            <p:cNvSpPr/>
            <p:nvPr/>
          </p:nvSpPr>
          <p:spPr>
            <a:xfrm>
              <a:off x="609600" y="3650673"/>
              <a:ext cx="3124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ও মালিকানাস্বত্ত্ব</a:t>
              </a:r>
            </a:p>
          </p:txBody>
        </p:sp>
      </p:grpSp>
    </p:spTree>
    <p:extLst>
      <p:ext uri="{BB962C8B-B14F-4D97-AF65-F5344CB8AC3E}">
        <p14:creationId xmlns:p14="http://schemas.microsoft.com/office/powerpoint/2010/main" val="390338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7059"/>
            <a:ext cx="8229600" cy="5729941"/>
          </a:xfrm>
          <a:ln>
            <a:noFill/>
          </a:ln>
        </p:spPr>
        <p:txBody>
          <a:bodyPr/>
          <a:lstStyle/>
          <a:p>
            <a:pPr marL="0" indent="0">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a:p>
            <a:pPr marL="0" indent="0" algn="ctr">
              <a:buNone/>
            </a:pPr>
            <a:endParaRPr lang="en-US"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562" t="33586" r="35859" b="26010"/>
          <a:stretch/>
        </p:blipFill>
        <p:spPr>
          <a:xfrm>
            <a:off x="5648579" y="1396490"/>
            <a:ext cx="3038221" cy="4431077"/>
          </a:xfrm>
          <a:prstGeom prst="rect">
            <a:avLst/>
          </a:prstGeom>
        </p:spPr>
      </p:pic>
      <p:sp>
        <p:nvSpPr>
          <p:cNvPr id="8" name="Rectangle 7"/>
          <p:cNvSpPr/>
          <p:nvPr/>
        </p:nvSpPr>
        <p:spPr>
          <a:xfrm>
            <a:off x="661554" y="1066800"/>
            <a:ext cx="4758017"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itchFamily="2" charset="0"/>
              <a:cs typeface="NikoshBAN" pitchFamily="2" charset="0"/>
            </a:endParaRPr>
          </a:p>
          <a:p>
            <a:pPr algn="ctr"/>
            <a:r>
              <a:rPr lang="en-US" sz="3600" dirty="0">
                <a:solidFill>
                  <a:schemeClr val="tx1"/>
                </a:solidFill>
                <a:latin typeface="NikoshBAN" pitchFamily="2" charset="0"/>
                <a:cs typeface="NikoshBAN" pitchFamily="2" charset="0"/>
              </a:rPr>
              <a:t>মনির হোসেন হাওলাদার</a:t>
            </a:r>
          </a:p>
          <a:p>
            <a:pPr algn="ctr"/>
            <a:r>
              <a:rPr lang="en-US" sz="3600" dirty="0">
                <a:solidFill>
                  <a:schemeClr val="tx1"/>
                </a:solidFill>
                <a:latin typeface="NikoshBAN" pitchFamily="2" charset="0"/>
                <a:cs typeface="NikoshBAN" pitchFamily="2" charset="0"/>
              </a:rPr>
              <a:t>সহকারী শিক্ষক </a:t>
            </a:r>
          </a:p>
          <a:p>
            <a:pPr algn="ctr"/>
            <a:r>
              <a:rPr lang="en-US" sz="3600" dirty="0">
                <a:solidFill>
                  <a:schemeClr val="tx1"/>
                </a:solidFill>
                <a:latin typeface="NikoshBAN" pitchFamily="2" charset="0"/>
                <a:cs typeface="NikoshBAN" pitchFamily="2" charset="0"/>
              </a:rPr>
              <a:t>জুলিওকুরী উচ্চ বিদ্যালয়, </a:t>
            </a:r>
          </a:p>
          <a:p>
            <a:pPr algn="ctr"/>
            <a:r>
              <a:rPr lang="en-US" sz="3600" dirty="0">
                <a:solidFill>
                  <a:schemeClr val="tx1"/>
                </a:solidFill>
                <a:latin typeface="NikoshBAN" pitchFamily="2" charset="0"/>
                <a:cs typeface="NikoshBAN" pitchFamily="2" charset="0"/>
              </a:rPr>
              <a:t>পাকদী</a:t>
            </a:r>
            <a:r>
              <a:rPr lang="en-US" sz="3600">
                <a:solidFill>
                  <a:schemeClr val="tx1"/>
                </a:solidFill>
                <a:latin typeface="NikoshBAN" pitchFamily="2" charset="0"/>
                <a:cs typeface="NikoshBAN" pitchFamily="2" charset="0"/>
              </a:rPr>
              <a:t>, </a:t>
            </a:r>
            <a:r>
              <a:rPr lang="en-GB" sz="3600">
                <a:solidFill>
                  <a:schemeClr val="tx1"/>
                </a:solidFill>
                <a:latin typeface="NikoshBAN" pitchFamily="2" charset="0"/>
                <a:cs typeface="NikoshBAN" pitchFamily="2" charset="0"/>
              </a:rPr>
              <a:t>মাদারীপুর
মোবাইল:০১৭২৫৩৬৯০৩০</a:t>
            </a:r>
          </a:p>
          <a:p>
            <a:pPr algn="ctr"/>
            <a:r>
              <a:rPr lang="en-GB" sz="3600">
                <a:solidFill>
                  <a:schemeClr val="tx1"/>
                </a:solidFill>
                <a:latin typeface="NikoshBAN" pitchFamily="2" charset="0"/>
              </a:rPr>
              <a:t>Email: monirshadhin30@gmail.com</a:t>
            </a:r>
            <a:endParaRPr lang="en-US" sz="3600" dirty="0">
              <a:solidFill>
                <a:schemeClr val="tx1"/>
              </a:solidFill>
            </a:endParaRPr>
          </a:p>
        </p:txBody>
      </p:sp>
    </p:spTree>
    <p:extLst>
      <p:ext uri="{BB962C8B-B14F-4D97-AF65-F5344CB8AC3E}">
        <p14:creationId xmlns:p14="http://schemas.microsoft.com/office/powerpoint/2010/main" val="4500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সহজে মনে রাখার কৌশল</a:t>
            </a:r>
          </a:p>
        </p:txBody>
      </p:sp>
      <p:sp>
        <p:nvSpPr>
          <p:cNvPr id="3" name="Content Placeholder 2"/>
          <p:cNvSpPr>
            <a:spLocks noGrp="1"/>
          </p:cNvSpPr>
          <p:nvPr>
            <p:ph idx="1"/>
          </p:nvPr>
        </p:nvSpPr>
        <p:spPr/>
        <p:txBody>
          <a:bodyPr/>
          <a:lstStyle/>
          <a:p>
            <a:pPr marL="0" indent="0">
              <a:buNone/>
            </a:pPr>
            <a:endParaRPr lang="en-GB" dirty="0">
              <a:latin typeface="NikoshBAN" panose="02000000000000000000" pitchFamily="2" charset="0"/>
              <a:cs typeface="NikoshBAN" panose="02000000000000000000" pitchFamily="2" charset="0"/>
            </a:endParaRPr>
          </a:p>
          <a:p>
            <a:pPr marL="0" indent="0">
              <a:buNone/>
            </a:pPr>
            <a:r>
              <a:rPr lang="en-GB" dirty="0">
                <a:latin typeface="NikoshBAN" panose="02000000000000000000" pitchFamily="2" charset="0"/>
                <a:cs typeface="NikoshBAN" panose="02000000000000000000" pitchFamily="2" charset="0"/>
              </a:rPr>
              <a:t>১. সম্পদ + ব্যয় বাড়লে= ডেবিট, </a:t>
            </a:r>
          </a:p>
          <a:p>
            <a:pPr marL="0" indent="0">
              <a:buNone/>
            </a:pPr>
            <a:r>
              <a:rPr lang="en-GB" dirty="0">
                <a:latin typeface="NikoshBAN" panose="02000000000000000000" pitchFamily="2" charset="0"/>
                <a:cs typeface="NikoshBAN" panose="02000000000000000000" pitchFamily="2" charset="0"/>
              </a:rPr>
              <a:t>২. সম্পদ + ব্যয় কমলে= ক্রেডিট।</a:t>
            </a:r>
          </a:p>
          <a:p>
            <a:pPr marL="0" indent="0">
              <a:buNone/>
            </a:pPr>
            <a:r>
              <a:rPr lang="en-GB" dirty="0">
                <a:latin typeface="NikoshBAN" panose="02000000000000000000" pitchFamily="2" charset="0"/>
                <a:cs typeface="NikoshBAN" panose="02000000000000000000" pitchFamily="2" charset="0"/>
              </a:rPr>
              <a:t>৩. আয়+দায়+মালিকানাস্বত্ব বাড়লে= ক্রেডিট,</a:t>
            </a:r>
          </a:p>
          <a:p>
            <a:pPr marL="0" indent="0">
              <a:buNone/>
            </a:pPr>
            <a:r>
              <a:rPr lang="en-GB" dirty="0">
                <a:latin typeface="NikoshBAN" panose="02000000000000000000" pitchFamily="2" charset="0"/>
                <a:cs typeface="NikoshBAN" panose="02000000000000000000" pitchFamily="2" charset="0"/>
              </a:rPr>
              <a:t>৪. আয়+দায়+মালিকানাস্বত্ব কমলে= ডেবিট।</a:t>
            </a:r>
          </a:p>
          <a:p>
            <a:pPr marL="0" indent="0">
              <a:buNone/>
            </a:pPr>
            <a:endParaRPr lang="en-US" dirty="0">
              <a:latin typeface="NikoshBAN" panose="02000000000000000000" pitchFamily="2" charset="0"/>
              <a:cs typeface="NikoshBAN" panose="02000000000000000000" pitchFamily="2" charset="0"/>
            </a:endParaRPr>
          </a:p>
        </p:txBody>
      </p:sp>
      <p:sp>
        <p:nvSpPr>
          <p:cNvPr id="5" name="Rectangle 4"/>
          <p:cNvSpPr/>
          <p:nvPr/>
        </p:nvSpPr>
        <p:spPr>
          <a:xfrm>
            <a:off x="3962400" y="48768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NikoshBAN" panose="02000000000000000000" pitchFamily="2" charset="0"/>
                <a:cs typeface="NikoshBAN" panose="02000000000000000000" pitchFamily="2" charset="0"/>
              </a:rPr>
              <a:t>এগুলো</a:t>
            </a:r>
            <a:r>
              <a:rPr lang="en-US" sz="3200">
                <a:solidFill>
                  <a:schemeClr val="tx1"/>
                </a:solidFill>
                <a:latin typeface="NikoshBAN" panose="02000000000000000000" pitchFamily="2" charset="0"/>
                <a:cs typeface="NikoshBAN" panose="02000000000000000000" pitchFamily="2" charset="0"/>
              </a:rPr>
              <a:t> </a:t>
            </a:r>
            <a:r>
              <a:rPr lang="en-GB" sz="3200">
                <a:solidFill>
                  <a:schemeClr val="tx1"/>
                </a:solidFill>
                <a:latin typeface="NikoshBAN" panose="02000000000000000000" pitchFamily="2" charset="0"/>
                <a:cs typeface="NikoshBAN" panose="02000000000000000000" pitchFamily="2" charset="0"/>
              </a:rPr>
              <a:t>থেকে কি বুঝলাম</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0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6473710"/>
              </p:ext>
            </p:extLst>
          </p:nvPr>
        </p:nvGraphicFramePr>
        <p:xfrm>
          <a:off x="381000" y="2926081"/>
          <a:ext cx="8458200" cy="2331720"/>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990600">
                <a:tc>
                  <a:txBody>
                    <a:bodyPr/>
                    <a:lstStyle/>
                    <a:p>
                      <a:r>
                        <a:rPr lang="en-US" sz="2800" dirty="0">
                          <a:latin typeface="NikoshBAN" pitchFamily="2" charset="0"/>
                          <a:cs typeface="NikoshBAN" pitchFamily="2" charset="0"/>
                        </a:rPr>
                        <a:t>তারিখ</a:t>
                      </a:r>
                    </a:p>
                  </a:txBody>
                  <a:tcPr/>
                </a:tc>
                <a:tc>
                  <a:txBody>
                    <a:bodyPr/>
                    <a:lstStyle/>
                    <a:p>
                      <a:r>
                        <a:rPr lang="en-US" sz="2800" dirty="0">
                          <a:latin typeface="NikoshBAN" pitchFamily="2" charset="0"/>
                          <a:cs typeface="NikoshBAN" pitchFamily="2" charset="0"/>
                        </a:rPr>
                        <a:t>বিবরণ/হিসাবের নাম ও ব্যাখ্যা</a:t>
                      </a:r>
                    </a:p>
                  </a:txBody>
                  <a:tcPr/>
                </a:tc>
                <a:tc>
                  <a:txBody>
                    <a:bodyPr/>
                    <a:lstStyle/>
                    <a:p>
                      <a:r>
                        <a:rPr lang="en-US" sz="2800" dirty="0">
                          <a:latin typeface="NikoshBAN" pitchFamily="2" charset="0"/>
                          <a:cs typeface="NikoshBAN" pitchFamily="2" charset="0"/>
                        </a:rPr>
                        <a:t>খ:পৃ:</a:t>
                      </a:r>
                    </a:p>
                  </a:txBody>
                  <a:tcPr/>
                </a:tc>
                <a:tc>
                  <a:txBody>
                    <a:bodyPr/>
                    <a:lstStyle/>
                    <a:p>
                      <a:r>
                        <a:rPr lang="en-US" sz="2800" dirty="0">
                          <a:latin typeface="NikoshBAN" pitchFamily="2" charset="0"/>
                          <a:cs typeface="NikoshBAN" pitchFamily="2" charset="0"/>
                        </a:rPr>
                        <a:t>ডেবিট টাকা</a:t>
                      </a:r>
                    </a:p>
                  </a:txBody>
                  <a:tcPr/>
                </a:tc>
                <a:tc>
                  <a:txBody>
                    <a:bodyPr/>
                    <a:lstStyle/>
                    <a:p>
                      <a:r>
                        <a:rPr lang="en-US" sz="2800" dirty="0">
                          <a:latin typeface="NikoshBAN" pitchFamily="2" charset="0"/>
                          <a:cs typeface="NikoshBAN" pitchFamily="2" charset="0"/>
                        </a:rPr>
                        <a:t>ক্রেডিট</a:t>
                      </a:r>
                      <a:r>
                        <a:rPr lang="en-US" sz="2800" baseline="0" dirty="0">
                          <a:latin typeface="NikoshBAN" pitchFamily="2" charset="0"/>
                          <a:cs typeface="NikoshBAN" pitchFamily="2" charset="0"/>
                        </a:rPr>
                        <a:t> টাকা</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0"/>
                  </a:ext>
                </a:extLst>
              </a:tr>
              <a:tr h="1219200">
                <a:tc>
                  <a:txBody>
                    <a:bodyPr/>
                    <a:lstStyle/>
                    <a:p>
                      <a:endParaRPr lang="en-US" dirty="0"/>
                    </a:p>
                  </a:txBody>
                  <a:tcPr/>
                </a:tc>
                <a:tc>
                  <a:txBody>
                    <a:bodyPr/>
                    <a:lstStyle/>
                    <a:p>
                      <a:r>
                        <a:rPr lang="en-US" sz="2800" baseline="0" dirty="0">
                          <a:latin typeface="NikoshBAN" pitchFamily="2" charset="0"/>
                          <a:cs typeface="NikoshBAN" pitchFamily="2" charset="0"/>
                        </a:rPr>
                        <a:t>                               </a:t>
                      </a:r>
                    </a:p>
                    <a:p>
                      <a:r>
                        <a:rPr lang="en-US" sz="2800" baseline="0" dirty="0">
                          <a:latin typeface="NikoshBAN" pitchFamily="2" charset="0"/>
                          <a:cs typeface="NikoshBAN" pitchFamily="2" charset="0"/>
                        </a:rPr>
                        <a:t>                        মোট</a:t>
                      </a:r>
                      <a:endParaRPr lang="en-US" sz="2800" dirty="0">
                        <a:latin typeface="NikoshBAN" pitchFamily="2" charset="0"/>
                        <a:cs typeface="NikoshBAN" pitchFamily="2" charset="0"/>
                      </a:endParaRP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NikoshBAN" pitchFamily="2" charset="0"/>
                          <a:cs typeface="NikoshBAN" pitchFamily="2" charset="0"/>
                        </a:rPr>
                        <a:t>     ****</a:t>
                      </a:r>
                    </a:p>
                    <a:p>
                      <a:endParaRPr lang="en-US"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NikoshBAN" pitchFamily="2" charset="0"/>
                          <a:cs typeface="NikoshBAN" pitchFamily="2" charset="0"/>
                        </a:rPr>
                        <a:t>    </a:t>
                      </a:r>
                      <a:r>
                        <a:rPr lang="en-US" sz="2800" dirty="0">
                          <a:latin typeface="NikoshBAN" pitchFamily="2" charset="0"/>
                          <a:cs typeface="NikoshBAN" pitchFamily="2" charset="0"/>
                        </a:rPr>
                        <a:t> ****</a:t>
                      </a:r>
                    </a:p>
                    <a:p>
                      <a:endParaRPr lang="en-US"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828800" y="1066800"/>
            <a:ext cx="5486400" cy="707886"/>
          </a:xfrm>
          <a:prstGeom prst="rect">
            <a:avLst/>
          </a:prstGeom>
        </p:spPr>
        <p:txBody>
          <a:bodyPr wrap="square">
            <a:spAutoFit/>
          </a:bodyPr>
          <a:lstStyle/>
          <a:p>
            <a:r>
              <a:rPr lang="en-US" sz="4000" dirty="0">
                <a:latin typeface="NikoshBAN" pitchFamily="2" charset="0"/>
                <a:cs typeface="NikoshBAN" pitchFamily="2" charset="0"/>
              </a:rPr>
              <a:t>   সাধারণ জাবেদার নমুনা ছক</a:t>
            </a:r>
          </a:p>
        </p:txBody>
      </p:sp>
      <p:sp>
        <p:nvSpPr>
          <p:cNvPr id="2" name="Rectangle 1"/>
          <p:cNvSpPr/>
          <p:nvPr/>
        </p:nvSpPr>
        <p:spPr>
          <a:xfrm>
            <a:off x="2133600" y="304800"/>
            <a:ext cx="495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itchFamily="2" charset="0"/>
                <a:cs typeface="NikoshBAN" pitchFamily="2" charset="0"/>
              </a:rPr>
              <a:t>জাবেদার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নমুনা</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ছক</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তৈরী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করি</a:t>
            </a:r>
            <a:endParaRPr lang="en-US" sz="3600" dirty="0">
              <a:solidFill>
                <a:schemeClr val="tx1"/>
              </a:solidFill>
            </a:endParaRPr>
          </a:p>
        </p:txBody>
      </p:sp>
      <p:sp>
        <p:nvSpPr>
          <p:cNvPr id="3" name="Down Arrow 2"/>
          <p:cNvSpPr/>
          <p:nvPr/>
        </p:nvSpPr>
        <p:spPr>
          <a:xfrm>
            <a:off x="4191000" y="1774686"/>
            <a:ext cx="762000" cy="89231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5562600"/>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এখন</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19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NikoshBAN" pitchFamily="2" charset="0"/>
                <a:cs typeface="NikoshBAN" pitchFamily="2" charset="0"/>
              </a:rPr>
              <a:t>জোড়ায় </a:t>
            </a:r>
            <a:r>
              <a:rPr lang="en-GB">
                <a:latin typeface="NikoshBAN" pitchFamily="2" charset="0"/>
                <a:cs typeface="NikoshBAN" pitchFamily="2" charset="0"/>
              </a:rPr>
              <a:t>কাজ
</a:t>
            </a:r>
            <a:br>
              <a:rPr lang="en-US" dirty="0">
                <a:latin typeface="NikoshBAN" pitchFamily="2" charset="0"/>
                <a:cs typeface="NikoshBAN" pitchFamily="2" charset="0"/>
              </a:rPr>
            </a:br>
            <a:endParaRPr lang="en-US" dirty="0"/>
          </a:p>
        </p:txBody>
      </p:sp>
      <p:sp>
        <p:nvSpPr>
          <p:cNvPr id="3" name="Content Placeholder 2"/>
          <p:cNvSpPr>
            <a:spLocks noGrp="1"/>
          </p:cNvSpPr>
          <p:nvPr>
            <p:ph idx="1"/>
          </p:nvPr>
        </p:nvSpPr>
        <p:spPr>
          <a:xfrm>
            <a:off x="937219" y="1570037"/>
            <a:ext cx="7749581" cy="4525963"/>
          </a:xfrm>
        </p:spPr>
        <p:txBody>
          <a:bodyPr/>
          <a:lstStyle/>
          <a:p>
            <a:pPr marL="0" indent="0">
              <a:buNone/>
            </a:pPr>
            <a:endParaRPr lang="en-US" sz="5400" dirty="0">
              <a:latin typeface="NikoshBAN" pitchFamily="2" charset="0"/>
              <a:cs typeface="NikoshBAN" pitchFamily="2" charset="0"/>
            </a:endParaRPr>
          </a:p>
          <a:p>
            <a:pPr marL="0" indent="0">
              <a:buNone/>
            </a:pPr>
            <a:endParaRPr lang="en-US" sz="5400" dirty="0">
              <a:latin typeface="NikoshBAN" pitchFamily="2" charset="0"/>
              <a:cs typeface="NikoshBAN" pitchFamily="2" charset="0"/>
            </a:endParaRPr>
          </a:p>
          <a:p>
            <a:pPr marL="0" indent="0">
              <a:buNone/>
            </a:pPr>
            <a:r>
              <a:rPr lang="en-US" sz="2800" dirty="0">
                <a:latin typeface="NikoshBAN" pitchFamily="2" charset="0"/>
                <a:cs typeface="NikoshBAN" pitchFamily="2" charset="0"/>
              </a:rPr>
              <a:t>        </a:t>
            </a:r>
            <a:r>
              <a:rPr lang="en-GB" sz="2800" dirty="0">
                <a:latin typeface="NikoshBAN" pitchFamily="2" charset="0"/>
                <a:cs typeface="NikoshBAN" pitchFamily="2" charset="0"/>
              </a:rPr>
              <a:t>১. </a:t>
            </a:r>
            <a:r>
              <a:rPr lang="en-GB" sz="2800" dirty="0" err="1">
                <a:latin typeface="NikoshBAN" pitchFamily="2" charset="0"/>
                <a:cs typeface="NikoshBAN" pitchFamily="2" charset="0"/>
              </a:rPr>
              <a:t>সম্পত্তি</a:t>
            </a:r>
            <a:r>
              <a:rPr lang="en-GB" sz="2800" dirty="0">
                <a:latin typeface="NikoshBAN" pitchFamily="2" charset="0"/>
                <a:cs typeface="NikoshBAN" pitchFamily="2" charset="0"/>
              </a:rPr>
              <a:t> </a:t>
            </a:r>
            <a:r>
              <a:rPr lang="en-GB" sz="2800" dirty="0" err="1">
                <a:latin typeface="NikoshBAN" pitchFamily="2" charset="0"/>
                <a:cs typeface="NikoshBAN" pitchFamily="2" charset="0"/>
              </a:rPr>
              <a:t>দায়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আয়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ব্যায়</a:t>
            </a:r>
            <a:r>
              <a:rPr lang="en-GB" sz="2800" dirty="0">
                <a:latin typeface="NikoshBAN" pitchFamily="2" charset="0"/>
                <a:cs typeface="NikoshBAN" pitchFamily="2" charset="0"/>
              </a:rPr>
              <a:t> </a:t>
            </a:r>
            <a:r>
              <a:rPr lang="en-GB" sz="2800" dirty="0" err="1">
                <a:latin typeface="NikoshBAN" pitchFamily="2" charset="0"/>
                <a:cs typeface="NikoshBAN" pitchFamily="2" charset="0"/>
              </a:rPr>
              <a:t>ছকের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মাধ্যমে</a:t>
            </a:r>
            <a:r>
              <a:rPr lang="en-GB" sz="2800" dirty="0">
                <a:latin typeface="NikoshBAN" pitchFamily="2" charset="0"/>
                <a:cs typeface="NikoshBAN" pitchFamily="2" charset="0"/>
              </a:rPr>
              <a:t> </a:t>
            </a:r>
            <a:r>
              <a:rPr lang="en-GB" sz="2800" dirty="0" err="1">
                <a:latin typeface="NikoshBAN" pitchFamily="2" charset="0"/>
                <a:cs typeface="NikoshBAN" pitchFamily="2" charset="0"/>
              </a:rPr>
              <a:t>উপস্থাপন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a:t>
            </a:r>
            <a:r>
              <a:rPr lang="en-GB" sz="2800" dirty="0">
                <a:latin typeface="NikoshBAN" pitchFamily="2" charset="0"/>
                <a:cs typeface="NikoshBAN" pitchFamily="2" charset="0"/>
              </a:rPr>
              <a:t>
        ২. </a:t>
            </a:r>
            <a:r>
              <a:rPr lang="en-GB" sz="2800" dirty="0" err="1">
                <a:latin typeface="NikoshBAN" pitchFamily="2" charset="0"/>
                <a:cs typeface="NikoshBAN" pitchFamily="2" charset="0"/>
              </a:rPr>
              <a:t>ডেবিট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ক্রেডিট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সহজে</a:t>
            </a:r>
            <a:r>
              <a:rPr lang="en-GB" sz="2800" dirty="0">
                <a:latin typeface="NikoshBAN" pitchFamily="2" charset="0"/>
                <a:cs typeface="NikoshBAN" pitchFamily="2" charset="0"/>
              </a:rPr>
              <a:t> </a:t>
            </a:r>
            <a:r>
              <a:rPr lang="en-GB" sz="2800" dirty="0" err="1">
                <a:latin typeface="NikoshBAN" pitchFamily="2" charset="0"/>
                <a:cs typeface="NikoshBAN" pitchFamily="2" charset="0"/>
              </a:rPr>
              <a:t>মনে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রাখার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কৌশলটি</a:t>
            </a:r>
            <a:r>
              <a:rPr lang="en-GB" sz="2800" dirty="0">
                <a:latin typeface="NikoshBAN" pitchFamily="2" charset="0"/>
                <a:cs typeface="NikoshBAN" pitchFamily="2" charset="0"/>
              </a:rPr>
              <a:t> </a:t>
            </a:r>
            <a:r>
              <a:rPr lang="en-GB" sz="2800" dirty="0" err="1">
                <a:latin typeface="NikoshBAN" pitchFamily="2" charset="0"/>
                <a:cs typeface="NikoshBAN" pitchFamily="2" charset="0"/>
              </a:rPr>
              <a:t>লেখ</a:t>
            </a:r>
            <a:endParaRPr lang="en-GB" sz="2800" dirty="0">
              <a:latin typeface="NikoshBAN" pitchFamily="2" charset="0"/>
              <a:cs typeface="NikoshBAN" pitchFamily="2" charset="0"/>
            </a:endParaRPr>
          </a:p>
          <a:p>
            <a:pPr marL="0" indent="0">
              <a:buNone/>
            </a:pPr>
            <a:r>
              <a:rPr lang="en-GB" sz="2800" dirty="0">
                <a:latin typeface="NikoshBAN" pitchFamily="2" charset="0"/>
                <a:cs typeface="NikoshBAN" pitchFamily="2" charset="0"/>
              </a:rPr>
              <a:t>        ৩. </a:t>
            </a:r>
            <a:r>
              <a:rPr lang="en-GB" sz="2800" dirty="0" err="1">
                <a:latin typeface="NikoshBAN" pitchFamily="2" charset="0"/>
                <a:cs typeface="NikoshBAN" pitchFamily="2" charset="0"/>
              </a:rPr>
              <a:t>জাবেদার</a:t>
            </a:r>
            <a:r>
              <a:rPr lang="en-GB" sz="2800" dirty="0">
                <a:latin typeface="NikoshBAN" pitchFamily="2" charset="0"/>
                <a:cs typeface="NikoshBAN" pitchFamily="2" charset="0"/>
              </a:rPr>
              <a:t> </a:t>
            </a:r>
            <a:r>
              <a:rPr lang="en-GB" sz="2800" dirty="0" err="1">
                <a:latin typeface="NikoshBAN" pitchFamily="2" charset="0"/>
                <a:cs typeface="NikoshBAN" pitchFamily="2" charset="0"/>
              </a:rPr>
              <a:t>ছক</a:t>
            </a:r>
            <a:r>
              <a:rPr lang="en-GB" sz="2800" dirty="0">
                <a:latin typeface="NikoshBAN" pitchFamily="2" charset="0"/>
                <a:cs typeface="NikoshBAN" pitchFamily="2" charset="0"/>
              </a:rPr>
              <a:t> </a:t>
            </a:r>
            <a:r>
              <a:rPr lang="en-GB" sz="2800" dirty="0" err="1">
                <a:latin typeface="NikoshBAN" pitchFamily="2" charset="0"/>
                <a:cs typeface="NikoshBAN" pitchFamily="2" charset="0"/>
              </a:rPr>
              <a:t>অঙ্কন</a:t>
            </a:r>
            <a:r>
              <a:rPr lang="en-GB" sz="2800" dirty="0">
                <a:latin typeface="NikoshBAN" pitchFamily="2" charset="0"/>
                <a:cs typeface="NikoshBAN" pitchFamily="2" charset="0"/>
              </a:rPr>
              <a:t> </a:t>
            </a:r>
            <a:r>
              <a:rPr lang="en-GB" sz="2800" dirty="0" err="1">
                <a:latin typeface="NikoshBAN" pitchFamily="2" charset="0"/>
                <a:cs typeface="NikoshBAN" pitchFamily="2" charset="0"/>
              </a:rPr>
              <a:t>কর</a:t>
            </a:r>
            <a:endParaRPr lang="en-US" sz="2800" dirty="0">
              <a:latin typeface="NikoshBAN" pitchFamily="2" charset="0"/>
              <a:cs typeface="NikoshBAN"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9348"/>
          <a:stretch/>
        </p:blipFill>
        <p:spPr>
          <a:xfrm>
            <a:off x="241852" y="762000"/>
            <a:ext cx="2862468" cy="2339008"/>
          </a:xfrm>
          <a:prstGeom prst="rect">
            <a:avLst/>
          </a:prstGeom>
        </p:spPr>
      </p:pic>
      <p:sp>
        <p:nvSpPr>
          <p:cNvPr id="6" name="Rectangle 5">
            <a:extLst>
              <a:ext uri="{FF2B5EF4-FFF2-40B4-BE49-F238E27FC236}">
                <a16:creationId xmlns:a16="http://schemas.microsoft.com/office/drawing/2014/main" id="{DE997821-637E-E840-AD5F-A4B48A7E810A}"/>
              </a:ext>
            </a:extLst>
          </p:cNvPr>
          <p:cNvSpPr/>
          <p:nvPr/>
        </p:nvSpPr>
        <p:spPr>
          <a:xfrm>
            <a:off x="5066417" y="1043845"/>
            <a:ext cx="2648663"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সময়: ০৭ মিনিট</a:t>
            </a:r>
            <a:endParaRPr lang="en-US">
              <a:solidFill>
                <a:schemeClr val="tx1"/>
              </a:solidFill>
            </a:endParaRPr>
          </a:p>
        </p:txBody>
      </p:sp>
    </p:spTree>
    <p:extLst>
      <p:ext uri="{BB962C8B-B14F-4D97-AF65-F5344CB8AC3E}">
        <p14:creationId xmlns:p14="http://schemas.microsoft.com/office/powerpoint/2010/main" val="25801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lstStyle/>
          <a:p>
            <a:r>
              <a:rPr lang="en-US" sz="4800" dirty="0" err="1">
                <a:latin typeface="NikoshBAN" panose="02000000000000000000" pitchFamily="2" charset="0"/>
                <a:cs typeface="NikoshBAN" panose="02000000000000000000" pitchFamily="2" charset="0"/>
              </a:rPr>
              <a:t>তাহলে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সমস্যা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দেখি</a:t>
            </a:r>
            <a:endParaRPr lang="en-US" sz="48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57200" y="1600200"/>
            <a:ext cx="8229600" cy="4800600"/>
          </a:xfrm>
        </p:spPr>
        <p:txBody>
          <a:bodyPr/>
          <a:lstStyle/>
          <a:p>
            <a:pPr marL="0" indent="0">
              <a:buNone/>
            </a:pPr>
            <a:r>
              <a:rPr lang="en-US" sz="4400" dirty="0">
                <a:latin typeface="NikoshBAN" pitchFamily="2" charset="0"/>
                <a:cs typeface="NikoshBAN" pitchFamily="2" charset="0"/>
              </a:rPr>
              <a:t>প্রশ্নঃ</a:t>
            </a:r>
            <a:r>
              <a:rPr lang="en-US" sz="4800" dirty="0">
                <a:latin typeface="NikoshBAN" pitchFamily="2" charset="0"/>
                <a:cs typeface="NikoshBAN" pitchFamily="2" charset="0"/>
              </a:rPr>
              <a:t> </a:t>
            </a:r>
            <a:r>
              <a:rPr lang="en-US" dirty="0">
                <a:latin typeface="NikoshBAN" pitchFamily="2" charset="0"/>
                <a:cs typeface="NikoshBAN" pitchFamily="2" charset="0"/>
              </a:rPr>
              <a:t>জনাব স্বাধীন এর ব্যবসায়ে ২০20 সালের জুন মাসে কতিপয় লেনদেন নিম্নরূপঃ</a:t>
            </a:r>
          </a:p>
          <a:p>
            <a:pPr marL="0" indent="0">
              <a:buNone/>
            </a:pPr>
            <a:r>
              <a:rPr lang="en-US" dirty="0">
                <a:latin typeface="NikoshBAN" pitchFamily="2" charset="0"/>
                <a:cs typeface="NikoshBAN" pitchFamily="2" charset="0"/>
              </a:rPr>
              <a:t>জুন ১ ব্যবসায়ে বিনিয়োগ করেন ৫৫,০০০ টাকা।</a:t>
            </a:r>
          </a:p>
          <a:p>
            <a:pPr marL="0" indent="0">
              <a:buNone/>
            </a:pPr>
            <a:r>
              <a:rPr lang="en-US" dirty="0">
                <a:latin typeface="NikoshBAN" pitchFamily="2" charset="0"/>
                <a:cs typeface="NikoshBAN" pitchFamily="2" charset="0"/>
              </a:rPr>
              <a:t>জুন ৭ পণ্য ক্রয় ১০,০০০ টাকা।</a:t>
            </a:r>
          </a:p>
          <a:p>
            <a:pPr marL="0" indent="0">
              <a:buNone/>
            </a:pPr>
            <a:r>
              <a:rPr lang="en-US" dirty="0">
                <a:latin typeface="NikoshBAN" pitchFamily="2" charset="0"/>
                <a:cs typeface="NikoshBAN" pitchFamily="2" charset="0"/>
              </a:rPr>
              <a:t>জুন ১৫ জনতা ব্যাংকে একটি হিসাব খোলা হলো ৭,৫০০ টাকা।</a:t>
            </a:r>
          </a:p>
          <a:p>
            <a:pPr marL="0" indent="0">
              <a:buNone/>
            </a:pPr>
            <a:r>
              <a:rPr lang="en-US" dirty="0">
                <a:latin typeface="NikoshBAN" pitchFamily="2" charset="0"/>
                <a:cs typeface="NikoshBAN" pitchFamily="2" charset="0"/>
              </a:rPr>
              <a:t>জুন ২২ আসবাবপত্র ক্রয় ১২,০০০ টাকা।</a:t>
            </a:r>
          </a:p>
          <a:p>
            <a:pPr marL="0" indent="0">
              <a:buNone/>
            </a:pPr>
            <a:r>
              <a:rPr lang="en-US" dirty="0">
                <a:latin typeface="NikoshBAN" pitchFamily="2" charset="0"/>
                <a:cs typeface="NikoshBAN" pitchFamily="2" charset="0"/>
              </a:rPr>
              <a:t>জুন ২৮ কর্মচারীদের বেতন প্রদান ৩,৫০০ টাকা।</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4800"/>
            <a:ext cx="1752600" cy="1371600"/>
          </a:xfrm>
          <a:prstGeom prst="rect">
            <a:avLst/>
          </a:prstGeom>
        </p:spPr>
      </p:pic>
      <p:sp>
        <p:nvSpPr>
          <p:cNvPr id="5" name="Rectangle 4"/>
          <p:cNvSpPr/>
          <p:nvPr/>
        </p:nvSpPr>
        <p:spPr>
          <a:xfrm>
            <a:off x="5181600" y="5867400"/>
            <a:ext cx="3276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দেখি</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56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2518818"/>
              </p:ext>
            </p:extLst>
          </p:nvPr>
        </p:nvGraphicFramePr>
        <p:xfrm>
          <a:off x="838200" y="914400"/>
          <a:ext cx="7543800" cy="5715002"/>
        </p:xfrm>
        <a:graphic>
          <a:graphicData uri="http://schemas.openxmlformats.org/drawingml/2006/table">
            <a:tbl>
              <a:tblPr firstRow="1" bandRow="1">
                <a:tableStyleId>{5C22544A-7EE6-4342-B048-85BDC9FD1C3A}</a:tableStyleId>
              </a:tblPr>
              <a:tblGrid>
                <a:gridCol w="747584">
                  <a:extLst>
                    <a:ext uri="{9D8B030D-6E8A-4147-A177-3AD203B41FA5}">
                      <a16:colId xmlns:a16="http://schemas.microsoft.com/office/drawing/2014/main" val="20000"/>
                    </a:ext>
                  </a:extLst>
                </a:gridCol>
                <a:gridCol w="3706849">
                  <a:extLst>
                    <a:ext uri="{9D8B030D-6E8A-4147-A177-3AD203B41FA5}">
                      <a16:colId xmlns:a16="http://schemas.microsoft.com/office/drawing/2014/main" val="20001"/>
                    </a:ext>
                  </a:extLst>
                </a:gridCol>
                <a:gridCol w="543334">
                  <a:extLst>
                    <a:ext uri="{9D8B030D-6E8A-4147-A177-3AD203B41FA5}">
                      <a16:colId xmlns:a16="http://schemas.microsoft.com/office/drawing/2014/main" val="20002"/>
                    </a:ext>
                  </a:extLst>
                </a:gridCol>
                <a:gridCol w="1225868">
                  <a:extLst>
                    <a:ext uri="{9D8B030D-6E8A-4147-A177-3AD203B41FA5}">
                      <a16:colId xmlns:a16="http://schemas.microsoft.com/office/drawing/2014/main" val="20003"/>
                    </a:ext>
                  </a:extLst>
                </a:gridCol>
                <a:gridCol w="1320165">
                  <a:extLst>
                    <a:ext uri="{9D8B030D-6E8A-4147-A177-3AD203B41FA5}">
                      <a16:colId xmlns:a16="http://schemas.microsoft.com/office/drawing/2014/main" val="20004"/>
                    </a:ext>
                  </a:extLst>
                </a:gridCol>
              </a:tblGrid>
              <a:tr h="767687">
                <a:tc>
                  <a:txBody>
                    <a:bodyPr/>
                    <a:lstStyle/>
                    <a:p>
                      <a:pPr algn="ctr"/>
                      <a:r>
                        <a:rPr lang="en-US" sz="1800" dirty="0">
                          <a:latin typeface="NikoshBAN" pitchFamily="2" charset="0"/>
                          <a:cs typeface="NikoshBAN" pitchFamily="2" charset="0"/>
                        </a:rPr>
                        <a:t>তারিখ</a:t>
                      </a:r>
                    </a:p>
                  </a:txBody>
                  <a:tcPr/>
                </a:tc>
                <a:tc>
                  <a:txBody>
                    <a:bodyPr/>
                    <a:lstStyle/>
                    <a:p>
                      <a:r>
                        <a:rPr lang="en-US" sz="2400" dirty="0">
                          <a:latin typeface="NikoshBAN" pitchFamily="2" charset="0"/>
                          <a:cs typeface="NikoshBAN" pitchFamily="2" charset="0"/>
                        </a:rPr>
                        <a:t>               বিবরণ</a:t>
                      </a:r>
                    </a:p>
                  </a:txBody>
                  <a:tcPr/>
                </a:tc>
                <a:tc>
                  <a:txBody>
                    <a:bodyPr/>
                    <a:lstStyle/>
                    <a:p>
                      <a:r>
                        <a:rPr lang="en-US" sz="1800" dirty="0">
                          <a:latin typeface="NikoshBAN" pitchFamily="2" charset="0"/>
                          <a:cs typeface="NikoshBAN" pitchFamily="2" charset="0"/>
                        </a:rPr>
                        <a:t>খ</a:t>
                      </a:r>
                      <a:r>
                        <a:rPr lang="en-US" sz="1800" baseline="0" dirty="0">
                          <a:latin typeface="NikoshBAN" pitchFamily="2" charset="0"/>
                          <a:cs typeface="NikoshBAN" pitchFamily="2" charset="0"/>
                        </a:rPr>
                        <a:t>.পৃ</a:t>
                      </a:r>
                      <a:endParaRPr lang="en-US" sz="1800" dirty="0">
                        <a:latin typeface="NikoshBAN" pitchFamily="2" charset="0"/>
                        <a:cs typeface="NikoshBAN" pitchFamily="2" charset="0"/>
                      </a:endParaRPr>
                    </a:p>
                  </a:txBody>
                  <a:tcPr/>
                </a:tc>
                <a:tc>
                  <a:txBody>
                    <a:bodyPr/>
                    <a:lstStyle/>
                    <a:p>
                      <a:pPr algn="ctr"/>
                      <a:r>
                        <a:rPr lang="en-US" sz="1800" dirty="0">
                          <a:latin typeface="NikoshBAN" pitchFamily="2" charset="0"/>
                          <a:cs typeface="NikoshBAN" pitchFamily="2" charset="0"/>
                        </a:rPr>
                        <a:t>ডেবিট</a:t>
                      </a:r>
                      <a:r>
                        <a:rPr lang="en-US" sz="1800" baseline="0" dirty="0">
                          <a:latin typeface="NikoshBAN" pitchFamily="2" charset="0"/>
                          <a:cs typeface="NikoshBAN" pitchFamily="2" charset="0"/>
                        </a:rPr>
                        <a:t> টাকা</a:t>
                      </a:r>
                      <a:endParaRPr lang="en-US" sz="1800" dirty="0">
                        <a:latin typeface="NikoshBAN" pitchFamily="2" charset="0"/>
                        <a:cs typeface="NikoshBAN" pitchFamily="2" charset="0"/>
                      </a:endParaRPr>
                    </a:p>
                  </a:txBody>
                  <a:tcPr/>
                </a:tc>
                <a:tc>
                  <a:txBody>
                    <a:bodyPr/>
                    <a:lstStyle/>
                    <a:p>
                      <a:pPr algn="ctr"/>
                      <a:r>
                        <a:rPr lang="en-US" sz="1800" dirty="0">
                          <a:latin typeface="NikoshBAN" pitchFamily="2" charset="0"/>
                          <a:cs typeface="NikoshBAN" pitchFamily="2" charset="0"/>
                        </a:rPr>
                        <a:t>ক্রেডিট </a:t>
                      </a:r>
                      <a:r>
                        <a:rPr lang="en-US" sz="1800" baseline="0" dirty="0">
                          <a:latin typeface="NikoshBAN" pitchFamily="2" charset="0"/>
                          <a:cs typeface="NikoshBAN" pitchFamily="2" charset="0"/>
                        </a:rPr>
                        <a:t>টাকা</a:t>
                      </a:r>
                      <a:endParaRPr lang="en-US" sz="1800" dirty="0">
                        <a:latin typeface="NikoshBAN" pitchFamily="2" charset="0"/>
                        <a:cs typeface="NikoshBAN" pitchFamily="2" charset="0"/>
                      </a:endParaRPr>
                    </a:p>
                  </a:txBody>
                  <a:tcPr/>
                </a:tc>
                <a:extLst>
                  <a:ext uri="{0D108BD9-81ED-4DB2-BD59-A6C34878D82A}">
                    <a16:rowId xmlns:a16="http://schemas.microsoft.com/office/drawing/2014/main" val="10000"/>
                  </a:ext>
                </a:extLst>
              </a:tr>
              <a:tr h="938284">
                <a:tc>
                  <a:txBody>
                    <a:bodyPr/>
                    <a:lstStyle/>
                    <a:p>
                      <a:pPr algn="ctr"/>
                      <a:r>
                        <a:rPr lang="en-US" sz="1600" dirty="0">
                          <a:latin typeface="NikoshBAN" pitchFamily="2" charset="0"/>
                          <a:cs typeface="NikoshBAN" pitchFamily="2" charset="0"/>
                        </a:rPr>
                        <a:t>২০20</a:t>
                      </a:r>
                    </a:p>
                    <a:p>
                      <a:pPr algn="ctr"/>
                      <a:r>
                        <a:rPr lang="en-US" sz="1600" dirty="0">
                          <a:latin typeface="NikoshBAN" pitchFamily="2" charset="0"/>
                          <a:cs typeface="NikoshBAN" pitchFamily="2" charset="0"/>
                        </a:rPr>
                        <a:t>জুন ১ </a:t>
                      </a:r>
                    </a:p>
                  </a:txBody>
                  <a:tcPr/>
                </a:tc>
                <a:tc>
                  <a:txBody>
                    <a:bodyPr/>
                    <a:lstStyle/>
                    <a:p>
                      <a:r>
                        <a:rPr lang="en-US" sz="1600" dirty="0" err="1">
                          <a:latin typeface="NikoshBAN" pitchFamily="2" charset="0"/>
                          <a:cs typeface="NikoshBAN" pitchFamily="2" charset="0"/>
                        </a:rPr>
                        <a:t>নগদান</a:t>
                      </a:r>
                      <a:r>
                        <a:rPr lang="en-US" sz="1600" dirty="0">
                          <a:latin typeface="NikoshBAN" pitchFamily="2" charset="0"/>
                          <a:cs typeface="NikoshBAN" pitchFamily="2" charset="0"/>
                        </a:rPr>
                        <a:t> হিসাব    </a:t>
                      </a:r>
                      <a:r>
                        <a:rPr lang="en-US" sz="1600" baseline="0" dirty="0">
                          <a:latin typeface="NikoshBAN" pitchFamily="2" charset="0"/>
                          <a:cs typeface="NikoshBAN" pitchFamily="2" charset="0"/>
                        </a:rPr>
                        <a:t>                  ডেবিট</a:t>
                      </a:r>
                    </a:p>
                    <a:p>
                      <a:r>
                        <a:rPr lang="en-US" sz="1600" baseline="0" dirty="0">
                          <a:latin typeface="NikoshBAN" pitchFamily="2" charset="0"/>
                          <a:cs typeface="NikoshBAN" pitchFamily="2" charset="0"/>
                        </a:rPr>
                        <a:t>মূলধন হিসাব                       ক্রেডিট </a:t>
                      </a:r>
                    </a:p>
                    <a:p>
                      <a:r>
                        <a:rPr lang="en-US" sz="1600" baseline="0" dirty="0">
                          <a:latin typeface="NikoshBAN" pitchFamily="2" charset="0"/>
                          <a:cs typeface="NikoshBAN" pitchFamily="2" charset="0"/>
                        </a:rPr>
                        <a:t> (নগদ অর্থ নিয়ে ব্যবসা শুরু করা হলো) </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t> </a:t>
                      </a:r>
                      <a:r>
                        <a:rPr lang="en-US" sz="1600" dirty="0">
                          <a:latin typeface="NikoshBAN" pitchFamily="2" charset="0"/>
                          <a:cs typeface="NikoshBAN" pitchFamily="2" charset="0"/>
                        </a:rPr>
                        <a:t>৫৫,০০০</a:t>
                      </a:r>
                    </a:p>
                  </a:txBody>
                  <a:tcPr/>
                </a:tc>
                <a:tc>
                  <a:txBody>
                    <a:bodyPr/>
                    <a:lstStyle/>
                    <a:p>
                      <a:pPr algn="ctr"/>
                      <a:r>
                        <a:rPr lang="en-US" sz="1600" dirty="0">
                          <a:latin typeface="NikoshBAN" pitchFamily="2" charset="0"/>
                          <a:cs typeface="NikoshBAN" pitchFamily="2" charset="0"/>
                        </a:rPr>
                        <a:t>৫৫,০০০</a:t>
                      </a:r>
                    </a:p>
                  </a:txBody>
                  <a:tcPr/>
                </a:tc>
                <a:extLst>
                  <a:ext uri="{0D108BD9-81ED-4DB2-BD59-A6C34878D82A}">
                    <a16:rowId xmlns:a16="http://schemas.microsoft.com/office/drawing/2014/main" val="10001"/>
                  </a:ext>
                </a:extLst>
              </a:tr>
              <a:tr h="938284">
                <a:tc>
                  <a:txBody>
                    <a:bodyPr/>
                    <a:lstStyle/>
                    <a:p>
                      <a:pPr algn="ctr"/>
                      <a:r>
                        <a:rPr lang="en-US" sz="1600" dirty="0">
                          <a:latin typeface="NikoshBAN" pitchFamily="2" charset="0"/>
                          <a:cs typeface="NikoshBAN" pitchFamily="2" charset="0"/>
                        </a:rPr>
                        <a:t>জুন ৭</a:t>
                      </a:r>
                    </a:p>
                  </a:txBody>
                  <a:tcPr/>
                </a:tc>
                <a:tc>
                  <a:txBody>
                    <a:bodyPr/>
                    <a:lstStyle/>
                    <a:p>
                      <a:r>
                        <a:rPr lang="en-US" sz="1600" dirty="0">
                          <a:latin typeface="NikoshBAN" pitchFamily="2" charset="0"/>
                          <a:cs typeface="NikoshBAN" pitchFamily="2" charset="0"/>
                        </a:rPr>
                        <a:t>ক্রয় হিসাব                          ডেবিট</a:t>
                      </a:r>
                    </a:p>
                    <a:p>
                      <a:r>
                        <a:rPr lang="en-US" sz="1600" dirty="0">
                          <a:latin typeface="NikoshBAN" pitchFamily="2" charset="0"/>
                          <a:cs typeface="NikoshBAN" pitchFamily="2" charset="0"/>
                        </a:rPr>
                        <a:t>নগদান</a:t>
                      </a:r>
                      <a:r>
                        <a:rPr lang="en-US" sz="1600" baseline="0" dirty="0">
                          <a:latin typeface="NikoshBAN" pitchFamily="2" charset="0"/>
                          <a:cs typeface="NikoshBAN" pitchFamily="2" charset="0"/>
                        </a:rPr>
                        <a:t> হিসাব                      ক্রেডিট</a:t>
                      </a:r>
                    </a:p>
                    <a:p>
                      <a:r>
                        <a:rPr lang="en-US" sz="1600" baseline="0" dirty="0">
                          <a:latin typeface="NikoshBAN" pitchFamily="2" charset="0"/>
                          <a:cs typeface="NikoshBAN" pitchFamily="2" charset="0"/>
                        </a:rPr>
                        <a:t>     (নগদে পণ্য ক্রয় করা হলো)</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 ১০,০০০</a:t>
                      </a:r>
                    </a:p>
                  </a:txBody>
                  <a:tcPr/>
                </a:tc>
                <a:tc>
                  <a:txBody>
                    <a:bodyPr/>
                    <a:lstStyle/>
                    <a:p>
                      <a:pPr algn="ctr"/>
                      <a:r>
                        <a:rPr lang="en-US" sz="1600" dirty="0"/>
                        <a:t> </a:t>
                      </a:r>
                    </a:p>
                    <a:p>
                      <a:pPr algn="ctr"/>
                      <a:r>
                        <a:rPr lang="en-US" sz="1600" dirty="0">
                          <a:latin typeface="NikoshBAN" pitchFamily="2" charset="0"/>
                          <a:cs typeface="NikoshBAN" pitchFamily="2" charset="0"/>
                        </a:rPr>
                        <a:t>১০,০০০</a:t>
                      </a:r>
                    </a:p>
                  </a:txBody>
                  <a:tcPr/>
                </a:tc>
                <a:extLst>
                  <a:ext uri="{0D108BD9-81ED-4DB2-BD59-A6C34878D82A}">
                    <a16:rowId xmlns:a16="http://schemas.microsoft.com/office/drawing/2014/main" val="10002"/>
                  </a:ext>
                </a:extLst>
              </a:tr>
              <a:tr h="1194179">
                <a:tc>
                  <a:txBody>
                    <a:bodyPr/>
                    <a:lstStyle/>
                    <a:p>
                      <a:pPr algn="ctr"/>
                      <a:r>
                        <a:rPr lang="en-US" sz="1600" dirty="0">
                          <a:latin typeface="NikoshBAN" pitchFamily="2" charset="0"/>
                          <a:cs typeface="NikoshBAN" pitchFamily="2" charset="0"/>
                        </a:rPr>
                        <a:t>জুন ১৫</a:t>
                      </a:r>
                    </a:p>
                  </a:txBody>
                  <a:tcPr/>
                </a:tc>
                <a:tc>
                  <a:txBody>
                    <a:bodyPr/>
                    <a:lstStyle/>
                    <a:p>
                      <a:r>
                        <a:rPr lang="en-US" sz="1600" dirty="0"/>
                        <a:t>  </a:t>
                      </a:r>
                      <a:r>
                        <a:rPr lang="en-US" sz="1600" dirty="0">
                          <a:latin typeface="NikoshBAN" pitchFamily="2" charset="0"/>
                          <a:cs typeface="NikoshBAN" pitchFamily="2" charset="0"/>
                        </a:rPr>
                        <a:t>ব্যাংক</a:t>
                      </a:r>
                      <a:r>
                        <a:rPr lang="en-US" sz="1600" baseline="0" dirty="0">
                          <a:latin typeface="NikoshBAN" pitchFamily="2" charset="0"/>
                          <a:cs typeface="NikoshBAN" pitchFamily="2" charset="0"/>
                        </a:rPr>
                        <a:t> হিসাব                     ডেবিট </a:t>
                      </a:r>
                    </a:p>
                    <a:p>
                      <a:r>
                        <a:rPr lang="en-US" sz="1600" baseline="0" dirty="0">
                          <a:latin typeface="NikoshBAN" pitchFamily="2" charset="0"/>
                          <a:cs typeface="NikoshBAN" pitchFamily="2" charset="0"/>
                        </a:rPr>
                        <a:t>নগদান হিসাব                      ক্রেডিট</a:t>
                      </a:r>
                    </a:p>
                    <a:p>
                      <a:r>
                        <a:rPr lang="en-US" sz="1600" baseline="0" dirty="0">
                          <a:latin typeface="NikoshBAN" pitchFamily="2" charset="0"/>
                          <a:cs typeface="NikoshBAN" pitchFamily="2" charset="0"/>
                        </a:rPr>
                        <a:t>(</a:t>
                      </a:r>
                      <a:r>
                        <a:rPr lang="en-US" sz="1400" baseline="0" dirty="0">
                          <a:latin typeface="NikoshBAN" pitchFamily="2" charset="0"/>
                          <a:cs typeface="NikoshBAN" pitchFamily="2" charset="0"/>
                        </a:rPr>
                        <a:t>নগদ টাকা দিয়ে ব্যাংকে একটি হিসাব খোলা হলো)</a:t>
                      </a:r>
                      <a:endParaRPr lang="en-US" sz="14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t> </a:t>
                      </a:r>
                      <a:r>
                        <a:rPr lang="en-US" sz="1600" dirty="0">
                          <a:latin typeface="NikoshBAN" pitchFamily="2" charset="0"/>
                          <a:cs typeface="NikoshBAN" pitchFamily="2" charset="0"/>
                        </a:rPr>
                        <a:t>৭,৫০০</a:t>
                      </a:r>
                    </a:p>
                  </a:txBody>
                  <a:tcPr/>
                </a:tc>
                <a:tc>
                  <a:txBody>
                    <a:bodyPr/>
                    <a:lstStyle/>
                    <a:p>
                      <a:pPr algn="ctr"/>
                      <a:endParaRPr lang="en-US" sz="1600" dirty="0"/>
                    </a:p>
                    <a:p>
                      <a:pPr algn="ctr"/>
                      <a:r>
                        <a:rPr lang="en-US" sz="1600" dirty="0">
                          <a:latin typeface="NikoshBAN" pitchFamily="2" charset="0"/>
                          <a:cs typeface="NikoshBAN" pitchFamily="2" charset="0"/>
                        </a:rPr>
                        <a:t>৭,৫০০</a:t>
                      </a:r>
                    </a:p>
                  </a:txBody>
                  <a:tcPr/>
                </a:tc>
                <a:extLst>
                  <a:ext uri="{0D108BD9-81ED-4DB2-BD59-A6C34878D82A}">
                    <a16:rowId xmlns:a16="http://schemas.microsoft.com/office/drawing/2014/main" val="10003"/>
                  </a:ext>
                </a:extLst>
              </a:tr>
              <a:tr h="938284">
                <a:tc>
                  <a:txBody>
                    <a:bodyPr/>
                    <a:lstStyle/>
                    <a:p>
                      <a:pPr algn="ctr"/>
                      <a:r>
                        <a:rPr lang="en-US" sz="1600" dirty="0">
                          <a:latin typeface="NikoshBAN" pitchFamily="2" charset="0"/>
                          <a:cs typeface="NikoshBAN" pitchFamily="2" charset="0"/>
                        </a:rPr>
                        <a:t>জুন ২২</a:t>
                      </a:r>
                    </a:p>
                  </a:txBody>
                  <a:tcPr/>
                </a:tc>
                <a:tc>
                  <a:txBody>
                    <a:bodyPr/>
                    <a:lstStyle/>
                    <a:p>
                      <a:r>
                        <a:rPr lang="en-US" sz="1600" dirty="0">
                          <a:latin typeface="NikoshBAN" pitchFamily="2" charset="0"/>
                          <a:cs typeface="NikoshBAN" pitchFamily="2" charset="0"/>
                        </a:rPr>
                        <a:t>আসবাবপত্র</a:t>
                      </a:r>
                      <a:r>
                        <a:rPr lang="en-US" sz="1600" baseline="0" dirty="0">
                          <a:latin typeface="NikoshBAN" pitchFamily="2" charset="0"/>
                          <a:cs typeface="NikoshBAN" pitchFamily="2" charset="0"/>
                        </a:rPr>
                        <a:t> হিসাব                 ডেবিট</a:t>
                      </a:r>
                    </a:p>
                    <a:p>
                      <a:r>
                        <a:rPr lang="en-US" sz="1600" baseline="0" dirty="0">
                          <a:latin typeface="NikoshBAN" pitchFamily="2" charset="0"/>
                          <a:cs typeface="NikoshBAN" pitchFamily="2" charset="0"/>
                        </a:rPr>
                        <a:t>নগদান হিসাব                       ক্রেডিট </a:t>
                      </a:r>
                    </a:p>
                    <a:p>
                      <a:r>
                        <a:rPr lang="en-US" sz="1600" baseline="0" dirty="0">
                          <a:latin typeface="NikoshBAN" pitchFamily="2" charset="0"/>
                          <a:cs typeface="NikoshBAN" pitchFamily="2" charset="0"/>
                        </a:rPr>
                        <a:t>   (নগদে আসবাবপত্র ক্রয় করা হলো)</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১২,০০০</a:t>
                      </a:r>
                    </a:p>
                  </a:txBody>
                  <a:tcPr/>
                </a:tc>
                <a:tc>
                  <a:txBody>
                    <a:bodyPr/>
                    <a:lstStyle/>
                    <a:p>
                      <a:pPr algn="ctr"/>
                      <a:endParaRPr lang="en-US" sz="1600" dirty="0"/>
                    </a:p>
                    <a:p>
                      <a:pPr algn="ctr"/>
                      <a:r>
                        <a:rPr lang="en-US" sz="1600" dirty="0">
                          <a:latin typeface="NikoshBAN" pitchFamily="2" charset="0"/>
                          <a:cs typeface="NikoshBAN" pitchFamily="2" charset="0"/>
                        </a:rPr>
                        <a:t>১২,০০০</a:t>
                      </a:r>
                    </a:p>
                  </a:txBody>
                  <a:tcPr/>
                </a:tc>
                <a:extLst>
                  <a:ext uri="{0D108BD9-81ED-4DB2-BD59-A6C34878D82A}">
                    <a16:rowId xmlns:a16="http://schemas.microsoft.com/office/drawing/2014/main" val="10004"/>
                  </a:ext>
                </a:extLst>
              </a:tr>
              <a:tr h="938284">
                <a:tc>
                  <a:txBody>
                    <a:bodyPr/>
                    <a:lstStyle/>
                    <a:p>
                      <a:pPr algn="ctr"/>
                      <a:r>
                        <a:rPr lang="en-US" sz="1600" dirty="0">
                          <a:latin typeface="NikoshBAN" pitchFamily="2" charset="0"/>
                          <a:cs typeface="NikoshBAN" pitchFamily="2" charset="0"/>
                        </a:rPr>
                        <a:t>জুন</a:t>
                      </a:r>
                      <a:r>
                        <a:rPr lang="en-US" sz="1600" baseline="0" dirty="0">
                          <a:latin typeface="NikoshBAN" pitchFamily="2" charset="0"/>
                          <a:cs typeface="NikoshBAN" pitchFamily="2" charset="0"/>
                        </a:rPr>
                        <a:t> ২৮</a:t>
                      </a:r>
                      <a:endParaRPr lang="en-US" sz="1600" dirty="0">
                        <a:latin typeface="NikoshBAN" pitchFamily="2" charset="0"/>
                        <a:cs typeface="NikoshBAN" pitchFamily="2" charset="0"/>
                      </a:endParaRPr>
                    </a:p>
                  </a:txBody>
                  <a:tcPr/>
                </a:tc>
                <a:tc>
                  <a:txBody>
                    <a:bodyPr/>
                    <a:lstStyle/>
                    <a:p>
                      <a:r>
                        <a:rPr lang="en-US" sz="1600" dirty="0">
                          <a:latin typeface="NikoshBAN" pitchFamily="2" charset="0"/>
                          <a:cs typeface="NikoshBAN" pitchFamily="2" charset="0"/>
                        </a:rPr>
                        <a:t>বেতন</a:t>
                      </a:r>
                      <a:r>
                        <a:rPr lang="en-US" sz="1600" baseline="0" dirty="0">
                          <a:latin typeface="NikoshBAN" pitchFamily="2" charset="0"/>
                          <a:cs typeface="NikoshBAN" pitchFamily="2" charset="0"/>
                        </a:rPr>
                        <a:t> হিসাব                        ডেবিট</a:t>
                      </a:r>
                    </a:p>
                    <a:p>
                      <a:r>
                        <a:rPr lang="en-US" sz="1600" baseline="0" dirty="0">
                          <a:latin typeface="NikoshBAN" pitchFamily="2" charset="0"/>
                          <a:cs typeface="NikoshBAN" pitchFamily="2" charset="0"/>
                        </a:rPr>
                        <a:t>নগদান হিসাব                       ক্রেডিট</a:t>
                      </a:r>
                    </a:p>
                    <a:p>
                      <a:r>
                        <a:rPr lang="en-US" sz="1600" baseline="0" dirty="0">
                          <a:latin typeface="NikoshBAN" pitchFamily="2" charset="0"/>
                          <a:cs typeface="NikoshBAN" pitchFamily="2" charset="0"/>
                        </a:rPr>
                        <a:t>        (নগদে বেতন প্রদান)</a:t>
                      </a:r>
                      <a:endParaRPr lang="en-US" sz="1600" dirty="0">
                        <a:latin typeface="NikoshBAN" pitchFamily="2" charset="0"/>
                        <a:cs typeface="NikoshBAN" pitchFamily="2" charset="0"/>
                      </a:endParaRPr>
                    </a:p>
                  </a:txBody>
                  <a:tcPr/>
                </a:tc>
                <a:tc>
                  <a:txBody>
                    <a:bodyPr/>
                    <a:lstStyle/>
                    <a:p>
                      <a:endParaRPr lang="en-US" sz="1600" dirty="0"/>
                    </a:p>
                  </a:txBody>
                  <a:tcPr/>
                </a:tc>
                <a:tc>
                  <a:txBody>
                    <a:bodyPr/>
                    <a:lstStyle/>
                    <a:p>
                      <a:pPr algn="ctr"/>
                      <a:r>
                        <a:rPr lang="en-US" sz="1600" dirty="0">
                          <a:latin typeface="NikoshBAN" pitchFamily="2" charset="0"/>
                          <a:cs typeface="NikoshBAN" pitchFamily="2" charset="0"/>
                        </a:rPr>
                        <a:t>   ৩,৫০০</a:t>
                      </a:r>
                    </a:p>
                  </a:txBody>
                  <a:tcPr/>
                </a:tc>
                <a:tc>
                  <a:txBody>
                    <a:bodyPr/>
                    <a:lstStyle/>
                    <a:p>
                      <a:pPr algn="ctr"/>
                      <a:endParaRPr lang="en-US" sz="1600" dirty="0">
                        <a:latin typeface="NikoshBAN" pitchFamily="2" charset="0"/>
                        <a:cs typeface="NikoshBAN" pitchFamily="2" charset="0"/>
                      </a:endParaRPr>
                    </a:p>
                    <a:p>
                      <a:pPr algn="ctr"/>
                      <a:r>
                        <a:rPr lang="en-US" sz="1600" dirty="0">
                          <a:latin typeface="NikoshBAN" pitchFamily="2" charset="0"/>
                          <a:cs typeface="NikoshBAN" pitchFamily="2" charset="0"/>
                        </a:rPr>
                        <a:t>৩,৫০০</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3124200" y="304800"/>
            <a:ext cx="3657600" cy="523220"/>
          </a:xfrm>
          <a:prstGeom prst="rect">
            <a:avLst/>
          </a:prstGeom>
          <a:noFill/>
        </p:spPr>
        <p:txBody>
          <a:bodyPr wrap="square" rtlCol="0">
            <a:spAutoFit/>
          </a:bodyPr>
          <a:lstStyle/>
          <a:p>
            <a:r>
              <a:rPr lang="en-US" sz="2800" u="sng" dirty="0">
                <a:latin typeface="NikoshBAN" pitchFamily="2" charset="0"/>
                <a:cs typeface="NikoshBAN" pitchFamily="2" charset="0"/>
              </a:rPr>
              <a:t>জনাব স্বাধীনের সাধারণ জাবেদা</a:t>
            </a:r>
          </a:p>
        </p:txBody>
      </p:sp>
      <p:sp>
        <p:nvSpPr>
          <p:cNvPr id="6" name="TextBox 5"/>
          <p:cNvSpPr txBox="1"/>
          <p:nvPr/>
        </p:nvSpPr>
        <p:spPr>
          <a:xfrm>
            <a:off x="838200" y="304800"/>
            <a:ext cx="1828800" cy="584775"/>
          </a:xfrm>
          <a:prstGeom prst="rect">
            <a:avLst/>
          </a:prstGeom>
          <a:noFill/>
        </p:spPr>
        <p:txBody>
          <a:bodyPr wrap="square" rtlCol="0">
            <a:spAutoFit/>
          </a:bodyPr>
          <a:lstStyle/>
          <a:p>
            <a:r>
              <a:rPr lang="en-US" sz="3200" dirty="0">
                <a:latin typeface="NikoshBAN" pitchFamily="2" charset="0"/>
                <a:cs typeface="NikoshBAN" pitchFamily="2" charset="0"/>
              </a:rPr>
              <a:t>সমাধানঃ</a:t>
            </a:r>
          </a:p>
        </p:txBody>
      </p:sp>
    </p:spTree>
    <p:extLst>
      <p:ext uri="{BB962C8B-B14F-4D97-AF65-F5344CB8AC3E}">
        <p14:creationId xmlns:p14="http://schemas.microsoft.com/office/powerpoint/2010/main" val="32440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NikoshBAN" pitchFamily="2" charset="0"/>
                <a:cs typeface="NikoshBAN" pitchFamily="2" charset="0"/>
              </a:rPr>
              <a:t>মূল্যায়ন </a:t>
            </a:r>
            <a:br>
              <a:rPr lang="en-US" u="sng" dirty="0">
                <a:latin typeface="NikoshBAN" pitchFamily="2" charset="0"/>
                <a:cs typeface="NikoshBAN" pitchFamily="2" charset="0"/>
              </a:rPr>
            </a:br>
            <a:endParaRPr lang="en-US" dirty="0"/>
          </a:p>
        </p:txBody>
      </p:sp>
      <p:sp>
        <p:nvSpPr>
          <p:cNvPr id="3" name="Content Placeholder 2"/>
          <p:cNvSpPr>
            <a:spLocks noGrp="1"/>
          </p:cNvSpPr>
          <p:nvPr>
            <p:ph idx="1"/>
          </p:nvPr>
        </p:nvSpPr>
        <p:spPr/>
        <p:txBody>
          <a:bodyPr/>
          <a:lstStyle/>
          <a:p>
            <a:pPr marL="0" indent="0">
              <a:buNone/>
            </a:pPr>
            <a:r>
              <a:rPr lang="en-US" dirty="0">
                <a:latin typeface="NikoshBAN" pitchFamily="2" charset="0"/>
                <a:cs typeface="NikoshBAN" pitchFamily="2" charset="0"/>
              </a:rPr>
              <a:t>১। পাকা বই তৈরীতে জাবেদা কি হিসাবে কাজ </a:t>
            </a:r>
            <a:r>
              <a:rPr lang="en-US" dirty="0" err="1">
                <a:latin typeface="NikoshBAN" pitchFamily="2" charset="0"/>
                <a:cs typeface="NikoshBAN" pitchFamily="2" charset="0"/>
              </a:rPr>
              <a:t>করে</a:t>
            </a:r>
            <a:r>
              <a:rPr lang="en-US" dirty="0">
                <a:latin typeface="NikoshBAN" pitchFamily="2" charset="0"/>
                <a:cs typeface="NikoshBAN" pitchFamily="2" charset="0"/>
              </a:rPr>
              <a:t>?  </a:t>
            </a:r>
          </a:p>
          <a:p>
            <a:pPr marL="0" indent="0">
              <a:buNone/>
            </a:pPr>
            <a:r>
              <a:rPr lang="en-US" dirty="0">
                <a:latin typeface="NikoshBAN" pitchFamily="2" charset="0"/>
                <a:cs typeface="NikoshBAN" pitchFamily="2" charset="0"/>
              </a:rPr>
              <a:t>২। জাবেদার ছকে কয়টি ঘর থাকে?</a:t>
            </a:r>
          </a:p>
          <a:p>
            <a:pPr marL="0" indent="0">
              <a:buNone/>
            </a:pPr>
            <a:r>
              <a:rPr lang="en-US" dirty="0">
                <a:latin typeface="NikoshBAN" pitchFamily="2" charset="0"/>
                <a:cs typeface="NikoshBAN" pitchFamily="2" charset="0"/>
              </a:rPr>
              <a:t>৩। জাবেদা প্রধানত  কত প্রকার?</a:t>
            </a:r>
          </a:p>
          <a:p>
            <a:pPr marL="0" indent="0">
              <a:buNone/>
            </a:pPr>
            <a:r>
              <a:rPr lang="en-US" dirty="0">
                <a:latin typeface="NikoshBAN" pitchFamily="2" charset="0"/>
                <a:cs typeface="NikoshBAN" pitchFamily="2" charset="0"/>
              </a:rPr>
              <a:t>৪।</a:t>
            </a:r>
            <a:r>
              <a:rPr lang="as-IN" dirty="0">
                <a:latin typeface="NikoshBAN" panose="02000000000000000000" pitchFamily="2" charset="0"/>
                <a:cs typeface="NikoshBAN" panose="02000000000000000000" pitchFamily="2" charset="0"/>
              </a:rPr>
              <a:t>কোন বইকে হিসাব বই-এর রাজা বলা হ</a:t>
            </a:r>
            <a:r>
              <a:rPr lang="en-US" dirty="0">
                <a:latin typeface="NikoshBAN" panose="02000000000000000000" pitchFamily="2" charset="0"/>
                <a:cs typeface="NikoshBAN" panose="02000000000000000000" pitchFamily="2" charset="0"/>
              </a:rPr>
              <a:t>য়</a:t>
            </a:r>
            <a:r>
              <a:rPr lang="as-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p>
            <a:pPr marL="0" indent="0">
              <a:buNone/>
            </a:pPr>
            <a:r>
              <a:rPr lang="en-US" dirty="0">
                <a:latin typeface="NikoshBAN" panose="02000000000000000000" pitchFamily="2" charset="0"/>
                <a:cs typeface="NikoshBAN" panose="02000000000000000000" pitchFamily="2" charset="0"/>
              </a:rPr>
              <a:t>৫।জার” শব্দের অর্থ কি?</a:t>
            </a:r>
            <a:endParaRPr lang="en-US" dirty="0"/>
          </a:p>
        </p:txBody>
      </p:sp>
      <p:sp>
        <p:nvSpPr>
          <p:cNvPr id="4" name="Rectangle 3"/>
          <p:cNvSpPr/>
          <p:nvPr/>
        </p:nvSpPr>
        <p:spPr>
          <a:xfrm>
            <a:off x="7162800" y="1676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66522" y="2239617"/>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2819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91909" y="3409122"/>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39624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1676399"/>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সহকারী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237922" y="2239615"/>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৫টি</a:t>
            </a:r>
          </a:p>
        </p:txBody>
      </p:sp>
      <p:sp>
        <p:nvSpPr>
          <p:cNvPr id="11" name="Rectangle 10"/>
          <p:cNvSpPr/>
          <p:nvPr/>
        </p:nvSpPr>
        <p:spPr>
          <a:xfrm>
            <a:off x="5133561" y="2806144"/>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anose="02000000000000000000" pitchFamily="2" charset="0"/>
                <a:cs typeface="NikoshBAN" panose="02000000000000000000" pitchFamily="2" charset="0"/>
              </a:rPr>
              <a:t>২ </a:t>
            </a:r>
            <a:r>
              <a:rPr lang="en-US" sz="2800" dirty="0" err="1">
                <a:solidFill>
                  <a:schemeClr val="tx1"/>
                </a:solidFill>
                <a:latin typeface="NikoshBAN" panose="02000000000000000000" pitchFamily="2" charset="0"/>
                <a:cs typeface="NikoshBAN" panose="02000000000000000000" pitchFamily="2" charset="0"/>
              </a:rPr>
              <a:t>প্রকার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6114222" y="3438938"/>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জাবেদা</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বই</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3733800" y="4048539"/>
            <a:ext cx="1524000"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দিবস</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02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atin typeface="NikoshBAN" pitchFamily="2" charset="0"/>
                <a:cs typeface="NikoshBAN" pitchFamily="2" charset="0"/>
              </a:rPr>
              <a:t>বাড়ীর কাজ</a:t>
            </a:r>
            <a:br>
              <a:rPr lang="en-US" u="sng" dirty="0">
                <a:latin typeface="NikoshBAN" pitchFamily="2" charset="0"/>
                <a:cs typeface="NikoshBAN" pitchFamily="2" charset="0"/>
              </a:rPr>
            </a:br>
            <a:endParaRPr lang="en-US" dirty="0"/>
          </a:p>
        </p:txBody>
      </p:sp>
      <p:sp>
        <p:nvSpPr>
          <p:cNvPr id="3" name="Content Placeholder 2"/>
          <p:cNvSpPr>
            <a:spLocks noGrp="1"/>
          </p:cNvSpPr>
          <p:nvPr>
            <p:ph idx="1"/>
          </p:nvPr>
        </p:nvSpPr>
        <p:spPr>
          <a:xfrm>
            <a:off x="457200" y="1600200"/>
            <a:ext cx="8229600" cy="4800600"/>
          </a:xfrm>
        </p:spPr>
        <p:txBody>
          <a:bodyPr/>
          <a:lstStyle/>
          <a:p>
            <a:pPr marL="0" indent="0">
              <a:buNone/>
            </a:pPr>
            <a:r>
              <a:rPr lang="en-US" dirty="0">
                <a:latin typeface="NikoshBAN" pitchFamily="2" charset="0"/>
                <a:cs typeface="NikoshBAN" pitchFamily="2" charset="0"/>
              </a:rPr>
              <a:t>প্রশ্নঃ</a:t>
            </a:r>
            <a:r>
              <a:rPr lang="en-US" sz="3600" dirty="0">
                <a:latin typeface="NikoshBAN" pitchFamily="2" charset="0"/>
                <a:cs typeface="NikoshBAN" pitchFamily="2" charset="0"/>
              </a:rPr>
              <a:t> </a:t>
            </a:r>
            <a:r>
              <a:rPr lang="en-US" sz="2400" dirty="0">
                <a:latin typeface="NikoshBAN" pitchFamily="2" charset="0"/>
                <a:cs typeface="NikoshBAN" pitchFamily="2" charset="0"/>
              </a:rPr>
              <a:t>জনাব সামিউল এর ব্যবসায়ে ২০20 সালের মার্চ মাসে কতিপয় লেনদেন নিম্নরূপঃ</a:t>
            </a:r>
          </a:p>
          <a:p>
            <a:pPr marL="0" indent="0">
              <a:buNone/>
            </a:pPr>
            <a:r>
              <a:rPr lang="en-US" sz="2400" dirty="0">
                <a:latin typeface="NikoshBAN" pitchFamily="2" charset="0"/>
                <a:cs typeface="NikoshBAN" pitchFamily="2" charset="0"/>
              </a:rPr>
              <a:t>মার্চ ১ ব্যবসায়ে বিনিয়োগ করেন ৭৫,০০০ টাকা।</a:t>
            </a:r>
          </a:p>
          <a:p>
            <a:pPr marL="0" indent="0">
              <a:buNone/>
            </a:pPr>
            <a:r>
              <a:rPr lang="en-US" sz="2400" dirty="0">
                <a:latin typeface="NikoshBAN" pitchFamily="2" charset="0"/>
                <a:cs typeface="NikoshBAN" pitchFamily="2" charset="0"/>
              </a:rPr>
              <a:t>মার্চ ৪ পণ্য ক্রয় ১২,০০০ টাকা।</a:t>
            </a:r>
          </a:p>
          <a:p>
            <a:pPr marL="0" indent="0">
              <a:buNone/>
            </a:pPr>
            <a:r>
              <a:rPr lang="en-US" sz="2400" dirty="0">
                <a:latin typeface="NikoshBAN" pitchFamily="2" charset="0"/>
                <a:cs typeface="NikoshBAN" pitchFamily="2" charset="0"/>
              </a:rPr>
              <a:t>মার্চ ৯ ধারে মাল বিক্রয় ২০,৫০০ টাকা।</a:t>
            </a:r>
          </a:p>
          <a:p>
            <a:pPr marL="0" indent="0">
              <a:buNone/>
            </a:pPr>
            <a:r>
              <a:rPr lang="en-US" sz="2400" dirty="0">
                <a:latin typeface="NikoshBAN" pitchFamily="2" charset="0"/>
                <a:cs typeface="NikoshBAN" pitchFamily="2" charset="0"/>
              </a:rPr>
              <a:t>মার্চ ১৩ অফিস ভাড়া পরিশোধ ৫,০০০ টাকা।</a:t>
            </a:r>
          </a:p>
          <a:p>
            <a:pPr marL="0" indent="0">
              <a:buNone/>
            </a:pPr>
            <a:r>
              <a:rPr lang="en-US" sz="2400" dirty="0">
                <a:latin typeface="NikoshBAN" pitchFamily="2" charset="0"/>
                <a:cs typeface="NikoshBAN" pitchFamily="2" charset="0"/>
              </a:rPr>
              <a:t>মার্চ ১৮ ব্যাংকে একটি হিসাব খোলা হলো ১০,০০০ টাকা।</a:t>
            </a:r>
          </a:p>
          <a:p>
            <a:pPr marL="0" indent="0">
              <a:buNone/>
            </a:pPr>
            <a:r>
              <a:rPr lang="en-US" sz="2400" dirty="0">
                <a:latin typeface="NikoshBAN" pitchFamily="2" charset="0"/>
                <a:cs typeface="NikoshBAN" pitchFamily="2" charset="0"/>
              </a:rPr>
              <a:t>মার্চ ২৩ যন্ত্রপাতি ক্রয় ১৫,০০০ টাকা।</a:t>
            </a:r>
          </a:p>
          <a:p>
            <a:pPr marL="0" indent="0">
              <a:buNone/>
            </a:pPr>
            <a:r>
              <a:rPr lang="en-US" sz="2400" dirty="0">
                <a:latin typeface="NikoshBAN" pitchFamily="2" charset="0"/>
                <a:cs typeface="NikoshBAN" pitchFamily="2" charset="0"/>
              </a:rPr>
              <a:t>মার্চ ২৫  ব্যাংক থেকে উত্তোলন ৪,০০০ টাকা।</a:t>
            </a:r>
          </a:p>
          <a:p>
            <a:pPr marL="0" indent="0">
              <a:buNone/>
            </a:pPr>
            <a:r>
              <a:rPr lang="en-US" sz="2400" dirty="0">
                <a:latin typeface="NikoshBAN" pitchFamily="2" charset="0"/>
                <a:cs typeface="NikoshBAN" pitchFamily="2" charset="0"/>
              </a:rPr>
              <a:t>মার্চ ৩০ কর্মচারীদের বেতন প্রদান ৭,৫০০ টাকা</a:t>
            </a:r>
          </a:p>
          <a:p>
            <a:pPr marL="0" indent="0">
              <a:buNone/>
            </a:pPr>
            <a:r>
              <a:rPr lang="en-US" sz="2400" dirty="0">
                <a:latin typeface="NikoshBAN" pitchFamily="2" charset="0"/>
                <a:cs typeface="NikoshBAN" pitchFamily="2" charset="0"/>
              </a:rPr>
              <a:t>উপরোক্ত লেনদেন গুলোকে সাধারণ জাবেদা দাখিলায় স্থানান্তর কর।</a:t>
            </a:r>
          </a:p>
          <a:p>
            <a:pPr marL="0" indent="0">
              <a:buNone/>
            </a:pPr>
            <a:endParaRPr lang="en-US" sz="2400" dirty="0">
              <a:latin typeface="NikoshBAN" pitchFamily="2" charset="0"/>
              <a:cs typeface="NikoshBAN" pitchFamily="2" charset="0"/>
            </a:endParaRP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09" y="304801"/>
            <a:ext cx="1832131" cy="1219200"/>
          </a:xfrm>
          <a:prstGeom prst="rect">
            <a:avLst/>
          </a:prstGeom>
        </p:spPr>
      </p:pic>
    </p:spTree>
    <p:extLst>
      <p:ext uri="{BB962C8B-B14F-4D97-AF65-F5344CB8AC3E}">
        <p14:creationId xmlns:p14="http://schemas.microsoft.com/office/powerpoint/2010/main" val="12314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8800" dirty="0">
              <a:latin typeface="NikoshBAN" panose="02000000000000000000" pitchFamily="2" charset="0"/>
              <a:cs typeface="NikoshBAN" panose="02000000000000000000" pitchFamily="2" charset="0"/>
            </a:endParaRPr>
          </a:p>
          <a:p>
            <a:pPr marL="0" indent="0">
              <a:buNone/>
            </a:pPr>
            <a:r>
              <a:rPr lang="en-US" sz="8800" dirty="0">
                <a:latin typeface="NikoshBAN" panose="02000000000000000000" pitchFamily="2" charset="0"/>
                <a:cs typeface="NikoshBAN" panose="02000000000000000000" pitchFamily="2" charset="0"/>
              </a:rPr>
              <a:t>    সকলকে ধন্যবাদ</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3393767">
            <a:off x="397266" y="891518"/>
            <a:ext cx="2679010" cy="4402384"/>
          </a:xfrm>
          <a:prstGeom prst="rect">
            <a:avLst/>
          </a:prstGeom>
        </p:spPr>
      </p:pic>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7342240" flipV="1">
            <a:off x="5844070" y="828726"/>
            <a:ext cx="2755430" cy="4527964"/>
          </a:xfrm>
          <a:prstGeom prst="rect">
            <a:avLst/>
          </a:prstGeom>
        </p:spPr>
      </p:pic>
    </p:spTree>
    <p:extLst>
      <p:ext uri="{BB962C8B-B14F-4D97-AF65-F5344CB8AC3E}">
        <p14:creationId xmlns:p14="http://schemas.microsoft.com/office/powerpoint/2010/main" val="3278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6237CBA-D5F0-AB48-BFF0-39B10D9297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4813" y="2133600"/>
            <a:ext cx="2924667" cy="3584523"/>
          </a:xfrm>
          <a:prstGeom prst="rect">
            <a:avLst/>
          </a:prstGeom>
        </p:spPr>
      </p:pic>
      <p:sp>
        <p:nvSpPr>
          <p:cNvPr id="10" name="Rectangle 9">
            <a:extLst>
              <a:ext uri="{FF2B5EF4-FFF2-40B4-BE49-F238E27FC236}">
                <a16:creationId xmlns:a16="http://schemas.microsoft.com/office/drawing/2014/main" id="{12ECD936-7D75-5C41-AF29-F55A526E422B}"/>
              </a:ext>
            </a:extLst>
          </p:cNvPr>
          <p:cNvSpPr/>
          <p:nvPr/>
        </p:nvSpPr>
        <p:spPr>
          <a:xfrm>
            <a:off x="244492" y="1113798"/>
            <a:ext cx="5460321" cy="509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NikoshBAN" panose="02000000000000000000" pitchFamily="2" charset="0"/>
                <a:cs typeface="NikoshBAN" panose="02000000000000000000" pitchFamily="2" charset="0"/>
              </a:rPr>
              <a:t>শ্রেণী</a:t>
            </a:r>
            <a:r>
              <a:rPr lang="en-GB" sz="4000" dirty="0">
                <a:solidFill>
                  <a:schemeClr val="tx1"/>
                </a:solidFill>
                <a:latin typeface="NikoshBAN" panose="02000000000000000000" pitchFamily="2" charset="0"/>
                <a:cs typeface="NikoshBAN" panose="02000000000000000000" pitchFamily="2" charset="0"/>
              </a:rPr>
              <a:t>: </a:t>
            </a:r>
            <a:r>
              <a:rPr lang="en-GB" sz="4000" err="1">
                <a:solidFill>
                  <a:schemeClr val="tx1"/>
                </a:solidFill>
                <a:latin typeface="NikoshBAN" panose="02000000000000000000" pitchFamily="2" charset="0"/>
                <a:cs typeface="NikoshBAN" panose="02000000000000000000" pitchFamily="2" charset="0"/>
              </a:rPr>
              <a:t>নবম</a:t>
            </a:r>
            <a:r>
              <a:rPr lang="en-GB" sz="4000">
                <a:solidFill>
                  <a:schemeClr val="tx1"/>
                </a:solidFill>
                <a:latin typeface="NikoshBAN" panose="02000000000000000000" pitchFamily="2" charset="0"/>
                <a:cs typeface="NikoshBAN" panose="02000000000000000000" pitchFamily="2" charset="0"/>
              </a:rPr>
              <a:t> /দশম</a:t>
            </a:r>
            <a:r>
              <a:rPr lang="en-GB" sz="4000" dirty="0">
                <a:solidFill>
                  <a:schemeClr val="tx1"/>
                </a:solidFill>
                <a:latin typeface="NikoshBAN" panose="02000000000000000000" pitchFamily="2" charset="0"/>
                <a:cs typeface="NikoshBAN" panose="02000000000000000000" pitchFamily="2" charset="0"/>
              </a:rPr>
              <a:t>
</a:t>
            </a:r>
            <a:r>
              <a:rPr lang="en-GB" sz="4000" dirty="0" err="1">
                <a:solidFill>
                  <a:schemeClr val="tx1"/>
                </a:solidFill>
                <a:latin typeface="NikoshBAN" panose="02000000000000000000" pitchFamily="2" charset="0"/>
                <a:cs typeface="NikoshBAN" panose="02000000000000000000" pitchFamily="2" charset="0"/>
              </a:rPr>
              <a:t>বিষয</a:t>
            </a:r>
            <a:r>
              <a:rPr lang="en-GB" sz="4000" dirty="0">
                <a:solidFill>
                  <a:schemeClr val="tx1"/>
                </a:solidFill>
                <a:latin typeface="NikoshBAN" panose="02000000000000000000" pitchFamily="2" charset="0"/>
                <a:cs typeface="NikoshBAN" panose="02000000000000000000" pitchFamily="2" charset="0"/>
              </a:rPr>
              <a:t>়: </a:t>
            </a:r>
            <a:r>
              <a:rPr lang="en-GB" sz="4000" dirty="0" err="1">
                <a:solidFill>
                  <a:schemeClr val="tx1"/>
                </a:solidFill>
                <a:latin typeface="NikoshBAN" panose="02000000000000000000" pitchFamily="2" charset="0"/>
                <a:cs typeface="NikoshBAN" panose="02000000000000000000" pitchFamily="2" charset="0"/>
              </a:rPr>
              <a:t>হিসাববিজ্ঞান</a:t>
            </a:r>
            <a:endParaRPr lang="en-GB" sz="4000" dirty="0">
              <a:solidFill>
                <a:schemeClr val="tx1"/>
              </a:solidFill>
              <a:latin typeface="NikoshBAN" panose="02000000000000000000" pitchFamily="2" charset="0"/>
              <a:cs typeface="NikoshBAN" panose="02000000000000000000" pitchFamily="2" charset="0"/>
            </a:endParaRPr>
          </a:p>
          <a:p>
            <a:pPr algn="ctr"/>
            <a:r>
              <a:rPr lang="en-GB" sz="4000" err="1">
                <a:solidFill>
                  <a:schemeClr val="tx1"/>
                </a:solidFill>
                <a:latin typeface="NikoshBAN" panose="02000000000000000000" pitchFamily="2" charset="0"/>
                <a:cs typeface="NikoshBAN" panose="02000000000000000000" pitchFamily="2" charset="0"/>
              </a:rPr>
              <a:t>অধ্যায়</a:t>
            </a:r>
            <a:r>
              <a:rPr lang="en-GB" sz="4000">
                <a:solidFill>
                  <a:schemeClr val="tx1"/>
                </a:solidFill>
                <a:latin typeface="NikoshBAN" panose="02000000000000000000" pitchFamily="2" charset="0"/>
                <a:cs typeface="NikoshBAN" panose="02000000000000000000" pitchFamily="2" charset="0"/>
              </a:rPr>
              <a:t> :ষষ্ঠ
সময়: ৫০ মিনিট</a:t>
            </a:r>
          </a:p>
          <a:p>
            <a:pPr algn="ctr"/>
            <a:r>
              <a:rPr lang="en-GB" sz="4000">
                <a:solidFill>
                  <a:schemeClr val="tx1"/>
                </a:solidFill>
                <a:latin typeface="NikoshBAN" panose="02000000000000000000" pitchFamily="2" charset="0"/>
                <a:cs typeface="NikoshBAN" panose="02000000000000000000" pitchFamily="2" charset="0"/>
              </a:rPr>
              <a:t>পিরিয়ড:৬ষ্ঠ</a:t>
            </a:r>
          </a:p>
          <a:p>
            <a:pPr algn="ctr"/>
            <a:r>
              <a:rPr lang="en-GB" sz="4000">
                <a:solidFill>
                  <a:schemeClr val="tx1"/>
                </a:solidFill>
                <a:latin typeface="NikoshBAN" panose="02000000000000000000" pitchFamily="2" charset="0"/>
                <a:cs typeface="NikoshBAN" panose="02000000000000000000" pitchFamily="2" charset="0"/>
              </a:rPr>
              <a:t>তারিখ:১২/১২/২০২০</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342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z="6000" dirty="0">
                <a:latin typeface="NikoshBAN" pitchFamily="2" charset="0"/>
                <a:cs typeface="NikoshBAN" pitchFamily="2" charset="0"/>
              </a:rPr>
              <a:t>শিখন ফল</a:t>
            </a:r>
            <a:br>
              <a:rPr lang="en-US" dirty="0">
                <a:latin typeface="NikoshBAN" pitchFamily="2" charset="0"/>
                <a:cs typeface="NikoshBAN" pitchFamily="2" charset="0"/>
              </a:rPr>
            </a:br>
            <a:endParaRPr lang="en-US" dirty="0"/>
          </a:p>
        </p:txBody>
      </p:sp>
      <p:sp>
        <p:nvSpPr>
          <p:cNvPr id="6" name="Content Placeholder 2"/>
          <p:cNvSpPr>
            <a:spLocks noGrp="1"/>
          </p:cNvSpPr>
          <p:nvPr>
            <p:ph idx="1"/>
          </p:nvPr>
        </p:nvSpPr>
        <p:spPr>
          <a:xfrm>
            <a:off x="457200" y="1417638"/>
            <a:ext cx="8407807" cy="4287175"/>
          </a:xfrm>
        </p:spPr>
        <p:txBody>
          <a:bodyPr/>
          <a:lstStyle/>
          <a:p>
            <a:pPr marL="0" indent="0">
              <a:buNone/>
            </a:pPr>
            <a:r>
              <a:rPr lang="en-US" sz="3600" dirty="0">
                <a:latin typeface="NikoshBAN" panose="02000000000000000000" pitchFamily="2" charset="0"/>
                <a:cs typeface="NikoshBAN" pitchFamily="2" charset="0"/>
              </a:rPr>
              <a:t>  এই পাঠ শেষে শিক্ষার্থীরা…………</a:t>
            </a:r>
          </a:p>
          <a:p>
            <a:pPr marL="0" indent="0">
              <a:buNone/>
            </a:pPr>
            <a:r>
              <a:rPr lang="en-US" sz="3600" dirty="0">
                <a:latin typeface="NikoshBAN" panose="02000000000000000000" pitchFamily="2" charset="0"/>
                <a:cs typeface="NikoshBAN" pitchFamily="2" charset="0"/>
              </a:rPr>
              <a:t>১। জাবেদার ধারণা ব্যাখ্যা করতে পারবে। </a:t>
            </a:r>
          </a:p>
          <a:p>
            <a:pPr marL="0" indent="0">
              <a:buNone/>
            </a:pPr>
            <a:r>
              <a:rPr lang="en-US" sz="3600" dirty="0">
                <a:latin typeface="NikoshBAN" panose="02000000000000000000" pitchFamily="2" charset="0"/>
                <a:cs typeface="NikoshBAN" pitchFamily="2" charset="0"/>
              </a:rPr>
              <a:t>২। জাবেদার শ্রেণি বিভাগ করতে পারবে।</a:t>
            </a:r>
          </a:p>
          <a:p>
            <a:pPr marL="0" indent="0">
              <a:buNone/>
            </a:pPr>
            <a:r>
              <a:rPr lang="en-US" sz="3600" dirty="0">
                <a:latin typeface="NikoshBAN" panose="02000000000000000000" pitchFamily="2" charset="0"/>
                <a:cs typeface="NikoshBAN" pitchFamily="2" charset="0"/>
              </a:rPr>
              <a:t>৩।ডেবিট ও ক্রেডিট </a:t>
            </a:r>
            <a:r>
              <a:rPr lang="en-US" sz="3600">
                <a:latin typeface="NikoshBAN" panose="02000000000000000000" pitchFamily="2" charset="0"/>
                <a:cs typeface="NikoshBAN" pitchFamily="2" charset="0"/>
              </a:rPr>
              <a:t>নির্নয়ের </a:t>
            </a:r>
            <a:r>
              <a:rPr lang="en-GB" sz="3600">
                <a:latin typeface="NikoshBAN" panose="02000000000000000000" pitchFamily="2" charset="0"/>
                <a:cs typeface="NikoshBAN" pitchFamily="2" charset="0"/>
              </a:rPr>
              <a:t>নিয়ম ব্যাখ্যা</a:t>
            </a:r>
            <a:r>
              <a:rPr lang="en-US" sz="3600">
                <a:latin typeface="NikoshBAN" panose="02000000000000000000" pitchFamily="2" charset="0"/>
                <a:cs typeface="NikoshBAN" pitchFamily="2" charset="0"/>
              </a:rPr>
              <a:t> </a:t>
            </a:r>
            <a:r>
              <a:rPr lang="en-GB" sz="3600">
                <a:latin typeface="NikoshBAN" panose="02000000000000000000" pitchFamily="2" charset="0"/>
                <a:cs typeface="NikoshBAN" pitchFamily="2" charset="0"/>
              </a:rPr>
              <a:t> করতে </a:t>
            </a:r>
            <a:r>
              <a:rPr lang="en-US" sz="3600">
                <a:latin typeface="NikoshBAN" panose="02000000000000000000" pitchFamily="2" charset="0"/>
                <a:cs typeface="NikoshBAN" pitchFamily="2" charset="0"/>
              </a:rPr>
              <a:t>পারবে </a:t>
            </a:r>
            <a:r>
              <a:rPr lang="en-US" sz="3600" dirty="0">
                <a:latin typeface="NikoshBAN" panose="02000000000000000000" pitchFamily="2" charset="0"/>
                <a:cs typeface="NikoshBAN" pitchFamily="2" charset="0"/>
              </a:rPr>
              <a:t>। </a:t>
            </a:r>
          </a:p>
          <a:p>
            <a:pPr marL="0" indent="0">
              <a:buNone/>
            </a:pPr>
            <a:r>
              <a:rPr lang="en-US" sz="3600" dirty="0">
                <a:latin typeface="NikoshBAN" panose="02000000000000000000" pitchFamily="2" charset="0"/>
                <a:cs typeface="NikoshBAN" pitchFamily="2" charset="0"/>
              </a:rPr>
              <a:t>4।লেনদেনের সাধারণ জাবেদা দাখিলা প্রদান করতে পারবে।</a:t>
            </a:r>
          </a:p>
          <a:p>
            <a:pPr marL="0" indent="0">
              <a:buNone/>
            </a:pPr>
            <a:endParaRPr lang="en-US" dirty="0">
              <a:latin typeface="NikoshBAN" panose="02000000000000000000" pitchFamily="2" charset="0"/>
              <a:cs typeface="NikoshBAN" pitchFamily="2" charset="0"/>
            </a:endParaRPr>
          </a:p>
        </p:txBody>
      </p:sp>
    </p:spTree>
    <p:extLst>
      <p:ext uri="{BB962C8B-B14F-4D97-AF65-F5344CB8AC3E}">
        <p14:creationId xmlns:p14="http://schemas.microsoft.com/office/powerpoint/2010/main" val="11826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নিচের ছবিগুলো </a:t>
            </a:r>
            <a:r>
              <a:rPr lang="en-US">
                <a:latin typeface="NikoshBAN" panose="02000000000000000000" pitchFamily="2" charset="0"/>
                <a:cs typeface="NikoshBAN" panose="02000000000000000000" pitchFamily="2" charset="0"/>
              </a:rPr>
              <a:t>লক্ষ্য </a:t>
            </a:r>
            <a:r>
              <a:rPr lang="en-GB">
                <a:latin typeface="NikoshBAN" panose="02000000000000000000" pitchFamily="2" charset="0"/>
                <a:cs typeface="NikoshBAN" panose="02000000000000000000" pitchFamily="2" charset="0"/>
              </a:rPr>
              <a:t>কর....</a:t>
            </a:r>
            <a:endParaRPr lang="en-US" dirty="0">
              <a:latin typeface="NikoshBAN" panose="02000000000000000000" pitchFamily="2" charset="0"/>
              <a:cs typeface="NikoshBAN" panose="02000000000000000000" pitchFamily="2" charset="0"/>
            </a:endParaRPr>
          </a:p>
        </p:txBody>
      </p:sp>
      <p:pic>
        <p:nvPicPr>
          <p:cNvPr id="4" name="Picture 3" descr="ক্রেতা ০১.jpg"/>
          <p:cNvPicPr>
            <a:picLocks noChangeAspect="1"/>
          </p:cNvPicPr>
          <p:nvPr/>
        </p:nvPicPr>
        <p:blipFill>
          <a:blip r:embed="rId2"/>
          <a:stretch>
            <a:fillRect/>
          </a:stretch>
        </p:blipFill>
        <p:spPr>
          <a:xfrm>
            <a:off x="353290" y="2008909"/>
            <a:ext cx="3990109" cy="3352800"/>
          </a:xfrm>
          <a:prstGeom prst="rect">
            <a:avLst/>
          </a:prstGeom>
        </p:spPr>
      </p:pic>
      <p:pic>
        <p:nvPicPr>
          <p:cNvPr id="5" name="Picture 4" descr="ক্রেতা ০২.jpg"/>
          <p:cNvPicPr>
            <a:picLocks noChangeAspect="1"/>
          </p:cNvPicPr>
          <p:nvPr/>
        </p:nvPicPr>
        <p:blipFill>
          <a:blip r:embed="rId3"/>
          <a:stretch>
            <a:fillRect/>
          </a:stretch>
        </p:blipFill>
        <p:spPr>
          <a:xfrm>
            <a:off x="4447309" y="2001982"/>
            <a:ext cx="4267200" cy="3359727"/>
          </a:xfrm>
          <a:prstGeom prst="rect">
            <a:avLst/>
          </a:prstGeom>
        </p:spPr>
      </p:pic>
      <p:sp>
        <p:nvSpPr>
          <p:cNvPr id="6" name="Rectangle 5"/>
          <p:cNvSpPr/>
          <p:nvPr/>
        </p:nvSpPr>
        <p:spPr>
          <a:xfrm>
            <a:off x="353290" y="5638800"/>
            <a:ext cx="34567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ikoshBAN" panose="02000000000000000000" pitchFamily="2" charset="0"/>
                <a:cs typeface="NikoshBAN" panose="02000000000000000000" pitchFamily="2" charset="0"/>
              </a:rPr>
              <a:t>ক্রয় /বিক্রয়  চলছে</a:t>
            </a:r>
          </a:p>
        </p:txBody>
      </p:sp>
      <p:sp>
        <p:nvSpPr>
          <p:cNvPr id="7" name="Rectangle 6"/>
          <p:cNvSpPr/>
          <p:nvPr/>
        </p:nvSpPr>
        <p:spPr>
          <a:xfrm>
            <a:off x="4852554" y="5541818"/>
            <a:ext cx="34567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ikoshBAN" panose="02000000000000000000" pitchFamily="2" charset="0"/>
                <a:cs typeface="NikoshBAN" panose="02000000000000000000" pitchFamily="2" charset="0"/>
              </a:rPr>
              <a:t>লেনদেন হচ্ছে</a:t>
            </a:r>
          </a:p>
        </p:txBody>
      </p:sp>
    </p:spTree>
    <p:extLst>
      <p:ext uri="{BB962C8B-B14F-4D97-AF65-F5344CB8AC3E}">
        <p14:creationId xmlns:p14="http://schemas.microsoft.com/office/powerpoint/2010/main" val="37842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940EFB91-9F91-4F42-8973-DE6947368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66" y="838199"/>
            <a:ext cx="3832712" cy="2511519"/>
          </a:xfrm>
          <a:prstGeom prst="rect">
            <a:avLst/>
          </a:prstGeom>
        </p:spPr>
      </p:pic>
      <p:sp>
        <p:nvSpPr>
          <p:cNvPr id="12" name="Rectangle 11">
            <a:extLst>
              <a:ext uri="{FF2B5EF4-FFF2-40B4-BE49-F238E27FC236}">
                <a16:creationId xmlns:a16="http://schemas.microsoft.com/office/drawing/2014/main" id="{EA0B8DD2-C9D6-9040-B7A5-130092BEB24D}"/>
              </a:ext>
            </a:extLst>
          </p:cNvPr>
          <p:cNvSpPr/>
          <p:nvPr/>
        </p:nvSpPr>
        <p:spPr>
          <a:xfrm flipH="1">
            <a:off x="1178729" y="3429000"/>
            <a:ext cx="1385454" cy="40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pitchFamily="2" charset="0"/>
                <a:cs typeface="NikoshBAN" panose="02000000000000000000" pitchFamily="2" charset="0"/>
              </a:rPr>
              <a:t>দুটি</a:t>
            </a:r>
            <a:r>
              <a:rPr lang="en-GB" sz="2400" dirty="0">
                <a:solidFill>
                  <a:schemeClr val="tx1"/>
                </a:solidFill>
                <a:latin typeface="NikoshBAN" panose="02000000000000000000" pitchFamily="2" charset="0"/>
                <a:cs typeface="NikoshBAN" panose="02000000000000000000" pitchFamily="2" charset="0"/>
              </a:rPr>
              <a:t> </a:t>
            </a:r>
            <a:r>
              <a:rPr lang="en-GB" sz="2400" dirty="0" err="1">
                <a:solidFill>
                  <a:schemeClr val="tx1"/>
                </a:solidFill>
                <a:latin typeface="NikoshBAN" panose="02000000000000000000" pitchFamily="2" charset="0"/>
                <a:cs typeface="NikoshBAN" panose="02000000000000000000" pitchFamily="2" charset="0"/>
              </a:rPr>
              <a:t>পক্ষ</a:t>
            </a:r>
            <a:endParaRPr lang="en-US" sz="2400" dirty="0">
              <a:solidFill>
                <a:schemeClr val="tx1"/>
              </a:solidFill>
              <a:latin typeface="NikoshBAN" panose="02000000000000000000" pitchFamily="2" charset="0"/>
              <a:cs typeface="NikoshBAN" panose="02000000000000000000" pitchFamily="2" charset="0"/>
            </a:endParaRPr>
          </a:p>
        </p:txBody>
      </p:sp>
      <p:pic>
        <p:nvPicPr>
          <p:cNvPr id="13" name="Picture 13">
            <a:extLst>
              <a:ext uri="{FF2B5EF4-FFF2-40B4-BE49-F238E27FC236}">
                <a16:creationId xmlns:a16="http://schemas.microsoft.com/office/drawing/2014/main" id="{389CDD4A-C4F4-C744-8D57-7868DA892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38200"/>
            <a:ext cx="3832712" cy="2521458"/>
          </a:xfrm>
          <a:prstGeom prst="rect">
            <a:avLst/>
          </a:prstGeom>
        </p:spPr>
      </p:pic>
      <p:pic>
        <p:nvPicPr>
          <p:cNvPr id="15" name="Picture 15">
            <a:extLst>
              <a:ext uri="{FF2B5EF4-FFF2-40B4-BE49-F238E27FC236}">
                <a16:creationId xmlns:a16="http://schemas.microsoft.com/office/drawing/2014/main" id="{138EF20A-5856-BC4E-9A51-81F864DE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92" y="4047143"/>
            <a:ext cx="3832712" cy="2521458"/>
          </a:xfrm>
          <a:prstGeom prst="rect">
            <a:avLst/>
          </a:prstGeom>
        </p:spPr>
      </p:pic>
      <p:sp>
        <p:nvSpPr>
          <p:cNvPr id="18" name="Rectangle 17">
            <a:extLst>
              <a:ext uri="{FF2B5EF4-FFF2-40B4-BE49-F238E27FC236}">
                <a16:creationId xmlns:a16="http://schemas.microsoft.com/office/drawing/2014/main" id="{168E15DF-A0AB-3245-978A-7CB4EA26FD90}"/>
              </a:ext>
            </a:extLst>
          </p:cNvPr>
          <p:cNvSpPr/>
          <p:nvPr/>
        </p:nvSpPr>
        <p:spPr>
          <a:xfrm flipH="1">
            <a:off x="5514652" y="3546011"/>
            <a:ext cx="2159680" cy="64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pitchFamily="2" charset="0"/>
                <a:cs typeface="NikoshBAN" panose="02000000000000000000" pitchFamily="2" charset="0"/>
              </a:rPr>
              <a:t>ব্যাংক</a:t>
            </a:r>
            <a:r>
              <a:rPr lang="en-GB" sz="2400" dirty="0">
                <a:solidFill>
                  <a:schemeClr val="tx1"/>
                </a:solidFill>
                <a:latin typeface="NikoshBAN" panose="02000000000000000000" pitchFamily="2" charset="0"/>
                <a:cs typeface="NikoshBAN" panose="02000000000000000000" pitchFamily="2" charset="0"/>
              </a:rPr>
              <a:t> </a:t>
            </a:r>
            <a:r>
              <a:rPr lang="en-GB" sz="2400" dirty="0" err="1">
                <a:solidFill>
                  <a:schemeClr val="tx1"/>
                </a:solidFill>
                <a:latin typeface="NikoshBAN" panose="02000000000000000000" pitchFamily="2" charset="0"/>
                <a:cs typeface="NikoshBAN" panose="02000000000000000000" pitchFamily="2" charset="0"/>
              </a:rPr>
              <a:t>দাতা-ক্রেডিট</a:t>
            </a:r>
            <a:endParaRPr lang="en-US" sz="2400" dirty="0">
              <a:solidFill>
                <a:schemeClr val="tx1"/>
              </a:solidFill>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E37AD16E-909B-AF44-BF9E-E000D513CB69}"/>
              </a:ext>
            </a:extLst>
          </p:cNvPr>
          <p:cNvSpPr/>
          <p:nvPr/>
        </p:nvSpPr>
        <p:spPr>
          <a:xfrm flipH="1">
            <a:off x="5255302" y="5188662"/>
            <a:ext cx="3224306" cy="94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গ্রহীতা-ডেবিট</a:t>
            </a:r>
            <a:endParaRPr lang="en-US" sz="28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057400" y="228600"/>
            <a:ext cx="441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ikoshBAN" panose="02000000000000000000" pitchFamily="2" charset="0"/>
                <a:cs typeface="NikoshBAN" panose="02000000000000000000" pitchFamily="2" charset="0"/>
              </a:rPr>
              <a:t>আরও</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কিছু</a:t>
            </a:r>
            <a:r>
              <a:rPr lang="en-US" sz="2400" dirty="0">
                <a:solidFill>
                  <a:schemeClr val="tx1"/>
                </a:solidFill>
                <a:latin typeface="NikoshBAN" panose="02000000000000000000" pitchFamily="2" charset="0"/>
                <a:cs typeface="NikoshBAN" panose="02000000000000000000" pitchFamily="2" charset="0"/>
              </a:rPr>
              <a:t> </a:t>
            </a:r>
            <a:r>
              <a:rPr lang="en-US" sz="2400" err="1">
                <a:solidFill>
                  <a:schemeClr val="tx1"/>
                </a:solidFill>
                <a:latin typeface="NikoshBAN" panose="02000000000000000000" pitchFamily="2" charset="0"/>
                <a:cs typeface="NikoshBAN" panose="02000000000000000000" pitchFamily="2" charset="0"/>
              </a:rPr>
              <a:t>ছবি</a:t>
            </a:r>
            <a:r>
              <a:rPr lang="en-US" sz="2400">
                <a:solidFill>
                  <a:schemeClr val="tx1"/>
                </a:solidFill>
                <a:latin typeface="NikoshBAN" panose="02000000000000000000" pitchFamily="2" charset="0"/>
                <a:cs typeface="NikoshBAN" panose="02000000000000000000" pitchFamily="2" charset="0"/>
              </a:rPr>
              <a:t> </a:t>
            </a:r>
            <a:r>
              <a:rPr lang="en-GB" sz="2400">
                <a:solidFill>
                  <a:schemeClr val="tx1"/>
                </a:solidFill>
                <a:latin typeface="NikoshBAN" panose="02000000000000000000" pitchFamily="2" charset="0"/>
                <a:cs typeface="NikoshBAN" panose="02000000000000000000" pitchFamily="2" charset="0"/>
              </a:rPr>
              <a:t>দেখি....</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73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75C741C-6DB4-EB47-BF92-D6E79C4B5790}"/>
              </a:ext>
            </a:extLst>
          </p:cNvPr>
          <p:cNvSpPr txBox="1">
            <a:spLocks noGrp="1"/>
          </p:cNvSpPr>
          <p:nvPr>
            <p:ph idx="1"/>
          </p:nvPr>
        </p:nvSpPr>
        <p:spPr>
          <a:xfrm>
            <a:off x="457200" y="359946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3800" b="1" u="sng">
                <a:latin typeface="NikoshBAN" panose="02000000000000000000" pitchFamily="2" charset="0"/>
                <a:cs typeface="NikoshBAN" panose="02000000000000000000" pitchFamily="2" charset="0"/>
              </a:rPr>
              <a:t>জাবেদা</a:t>
            </a:r>
            <a:endParaRPr lang="en-US" sz="13800" b="1" u="sng" dirty="0">
              <a:latin typeface="NikoshBAN" panose="02000000000000000000" pitchFamily="2" charset="0"/>
              <a:cs typeface="NikoshBAN" panose="02000000000000000000" pitchFamily="2" charset="0"/>
            </a:endParaRPr>
          </a:p>
        </p:txBody>
      </p:sp>
      <p:pic>
        <p:nvPicPr>
          <p:cNvPr id="7" name="Picture 8">
            <a:extLst>
              <a:ext uri="{FF2B5EF4-FFF2-40B4-BE49-F238E27FC236}">
                <a16:creationId xmlns:a16="http://schemas.microsoft.com/office/drawing/2014/main" id="{B4A37282-0E9E-BC46-86F9-9D3AE9E8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275" y="607919"/>
            <a:ext cx="6373789" cy="2821081"/>
          </a:xfrm>
          <a:prstGeom prst="rect">
            <a:avLst/>
          </a:prstGeom>
        </p:spPr>
      </p:pic>
    </p:spTree>
    <p:extLst>
      <p:ext uri="{BB962C8B-B14F-4D97-AF65-F5344CB8AC3E}">
        <p14:creationId xmlns:p14="http://schemas.microsoft.com/office/powerpoint/2010/main" val="16277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20" y="1151227"/>
            <a:ext cx="3976255" cy="21682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1212" t="39899"/>
          <a:stretch/>
        </p:blipFill>
        <p:spPr>
          <a:xfrm>
            <a:off x="5008852" y="1027401"/>
            <a:ext cx="3505200" cy="2168236"/>
          </a:xfrm>
          <a:prstGeom prst="rect">
            <a:avLst/>
          </a:prstGeom>
        </p:spPr>
      </p:pic>
      <p:sp>
        <p:nvSpPr>
          <p:cNvPr id="8" name="Rectangle 7"/>
          <p:cNvSpPr/>
          <p:nvPr/>
        </p:nvSpPr>
        <p:spPr>
          <a:xfrm>
            <a:off x="639887" y="3319462"/>
            <a:ext cx="3352800" cy="49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জাবেদা বই</a:t>
            </a:r>
          </a:p>
        </p:txBody>
      </p:sp>
      <p:sp>
        <p:nvSpPr>
          <p:cNvPr id="9" name="Rectangle 8"/>
          <p:cNvSpPr/>
          <p:nvPr/>
        </p:nvSpPr>
        <p:spPr>
          <a:xfrm>
            <a:off x="5166540" y="3319463"/>
            <a:ext cx="3200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ikoshBAN" panose="02000000000000000000" pitchFamily="2" charset="0"/>
                <a:cs typeface="NikoshBAN" panose="02000000000000000000" pitchFamily="2" charset="0"/>
              </a:rPr>
              <a:t>দাড়ি </a:t>
            </a:r>
            <a:r>
              <a:rPr lang="en-GB" sz="2400">
                <a:solidFill>
                  <a:schemeClr val="tx1"/>
                </a:solidFill>
                <a:latin typeface="NikoshBAN" panose="02000000000000000000" pitchFamily="2" charset="0"/>
                <a:cs typeface="NikoshBAN" panose="02000000000000000000" pitchFamily="2" charset="0"/>
              </a:rPr>
              <a:t>পাল্লার</a:t>
            </a:r>
            <a:r>
              <a:rPr lang="en-US" sz="2400">
                <a:solidFill>
                  <a:schemeClr val="tx1"/>
                </a:solidFill>
                <a:latin typeface="NikoshBAN" panose="02000000000000000000" pitchFamily="2" charset="0"/>
                <a:cs typeface="NikoshBAN" panose="02000000000000000000" pitchFamily="2" charset="0"/>
              </a:rPr>
              <a:t> </a:t>
            </a:r>
            <a:r>
              <a:rPr lang="en-US" sz="2400" dirty="0">
                <a:solidFill>
                  <a:schemeClr val="tx1"/>
                </a:solidFill>
                <a:latin typeface="NikoshBAN" panose="02000000000000000000" pitchFamily="2" charset="0"/>
                <a:cs typeface="NikoshBAN" panose="02000000000000000000" pitchFamily="2" charset="0"/>
              </a:rPr>
              <a:t>উভয় দিক সমান</a:t>
            </a:r>
          </a:p>
        </p:txBody>
      </p:sp>
      <p:sp>
        <p:nvSpPr>
          <p:cNvPr id="10" name="Rectangle 9"/>
          <p:cNvSpPr/>
          <p:nvPr/>
        </p:nvSpPr>
        <p:spPr>
          <a:xfrm>
            <a:off x="3437130" y="6019800"/>
            <a:ext cx="3352800" cy="62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itchFamily="2" charset="0"/>
                <a:cs typeface="NikoshBAN" pitchFamily="2" charset="0"/>
              </a:rPr>
              <a:t>জাবেদার ধারণা</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20" y="3880349"/>
            <a:ext cx="3976255" cy="1743075"/>
          </a:xfrm>
          <a:prstGeom prst="rect">
            <a:avLst/>
          </a:prstGeom>
        </p:spPr>
      </p:pic>
      <p:sp>
        <p:nvSpPr>
          <p:cNvPr id="12" name="Rectangle 11"/>
          <p:cNvSpPr/>
          <p:nvPr/>
        </p:nvSpPr>
        <p:spPr>
          <a:xfrm>
            <a:off x="152400" y="5787887"/>
            <a:ext cx="3352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itchFamily="2" charset="0"/>
                <a:cs typeface="NikoshBAN" pitchFamily="2" charset="0"/>
              </a:rPr>
              <a:t>দুটি পক্ষ</a:t>
            </a:r>
          </a:p>
        </p:txBody>
      </p:sp>
      <p:sp>
        <p:nvSpPr>
          <p:cNvPr id="2" name="Rectangle 1">
            <a:extLst>
              <a:ext uri="{FF2B5EF4-FFF2-40B4-BE49-F238E27FC236}">
                <a16:creationId xmlns:a16="http://schemas.microsoft.com/office/drawing/2014/main" id="{146CDAD7-9A82-0941-A580-CEE560EA2C44}"/>
              </a:ext>
            </a:extLst>
          </p:cNvPr>
          <p:cNvSpPr/>
          <p:nvPr/>
        </p:nvSpPr>
        <p:spPr>
          <a:xfrm rot="10800000" flipV="1">
            <a:off x="1996684" y="138332"/>
            <a:ext cx="4541031" cy="74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ছবি</a:t>
            </a:r>
            <a:r>
              <a:rPr lang="en-GB" dirty="0">
                <a:solidFill>
                  <a:schemeClr val="tx1"/>
                </a:solidFill>
              </a:rPr>
              <a:t> </a:t>
            </a:r>
            <a:r>
              <a:rPr lang="en-GB" dirty="0" err="1">
                <a:solidFill>
                  <a:schemeClr val="tx1"/>
                </a:solidFill>
              </a:rPr>
              <a:t>গুলো</a:t>
            </a:r>
            <a:r>
              <a:rPr lang="en-GB" dirty="0">
                <a:solidFill>
                  <a:schemeClr val="tx1"/>
                </a:solidFill>
              </a:rPr>
              <a:t> </a:t>
            </a:r>
            <a:r>
              <a:rPr lang="en-GB" err="1">
                <a:solidFill>
                  <a:schemeClr val="tx1"/>
                </a:solidFill>
              </a:rPr>
              <a:t>লক্ষ্য</a:t>
            </a:r>
            <a:r>
              <a:rPr lang="en-GB">
                <a:solidFill>
                  <a:schemeClr val="tx1"/>
                </a:solidFill>
              </a:rPr>
              <a:t> কর........</a:t>
            </a:r>
          </a:p>
          <a:p>
            <a:pPr algn="ctr"/>
            <a:endParaRPr lang="en-US" dirty="0">
              <a:solidFill>
                <a:schemeClr val="tx1"/>
              </a:solidFill>
            </a:endParaRPr>
          </a:p>
        </p:txBody>
      </p:sp>
      <p:sp>
        <p:nvSpPr>
          <p:cNvPr id="3" name="Rectangle 2">
            <a:extLst>
              <a:ext uri="{FF2B5EF4-FFF2-40B4-BE49-F238E27FC236}">
                <a16:creationId xmlns:a16="http://schemas.microsoft.com/office/drawing/2014/main" id="{48982A53-C815-DE47-8266-B95BBF6E8FF8}"/>
              </a:ext>
            </a:extLst>
          </p:cNvPr>
          <p:cNvSpPr/>
          <p:nvPr/>
        </p:nvSpPr>
        <p:spPr>
          <a:xfrm rot="10800000" flipV="1">
            <a:off x="4980256" y="5268785"/>
            <a:ext cx="3114917" cy="51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NikoshBAN" panose="02000000000000000000" pitchFamily="2" charset="0"/>
                <a:cs typeface="NikoshBAN" panose="02000000000000000000" pitchFamily="2" charset="0"/>
              </a:rPr>
              <a:t>তাহলে</a:t>
            </a:r>
            <a:r>
              <a:rPr lang="en-GB" sz="2800" dirty="0">
                <a:solidFill>
                  <a:schemeClr val="tx1"/>
                </a:solidFill>
                <a:latin typeface="NikoshBAN" panose="02000000000000000000" pitchFamily="2" charset="0"/>
                <a:cs typeface="NikoshBAN" panose="02000000000000000000" pitchFamily="2" charset="0"/>
              </a:rPr>
              <a:t> </a:t>
            </a:r>
            <a:r>
              <a:rPr lang="en-GB" sz="2800" err="1">
                <a:solidFill>
                  <a:schemeClr val="tx1"/>
                </a:solidFill>
                <a:latin typeface="NikoshBAN" panose="02000000000000000000" pitchFamily="2" charset="0"/>
                <a:cs typeface="NikoshBAN" panose="02000000000000000000" pitchFamily="2" charset="0"/>
              </a:rPr>
              <a:t>কি</a:t>
            </a:r>
            <a:r>
              <a:rPr lang="en-GB" sz="2800">
                <a:solidFill>
                  <a:schemeClr val="tx1"/>
                </a:solidFill>
                <a:latin typeface="NikoshBAN" panose="02000000000000000000" pitchFamily="2" charset="0"/>
                <a:cs typeface="NikoshBAN" panose="02000000000000000000" pitchFamily="2" charset="0"/>
              </a:rPr>
              <a:t> বুঝলাম</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70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anim calcmode="lin" valueType="num">
                                      <p:cBhvr>
                                        <p:cTn id="3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1000"/>
                                        <p:tgtEl>
                                          <p:spTgt spid="12">
                                            <p:txEl>
                                              <p:pRg st="0" end="0"/>
                                            </p:txEl>
                                          </p:spTgt>
                                        </p:tgtEl>
                                      </p:cBhvr>
                                    </p:animEffect>
                                    <p:anim calcmode="lin" valueType="num">
                                      <p:cBhvr>
                                        <p:cTn id="4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err="1">
                <a:latin typeface="NikoshBAN" pitchFamily="2" charset="0"/>
                <a:cs typeface="NikoshBAN" pitchFamily="2" charset="0"/>
              </a:rPr>
              <a:t>জাবেদার</a:t>
            </a:r>
            <a:r>
              <a:rPr lang="en-US" dirty="0">
                <a:latin typeface="NikoshBAN" pitchFamily="2" charset="0"/>
                <a:cs typeface="NikoshBAN" pitchFamily="2" charset="0"/>
              </a:rPr>
              <a:t> </a:t>
            </a:r>
            <a:r>
              <a:rPr lang="en-US" dirty="0" err="1">
                <a:latin typeface="NikoshBAN" pitchFamily="2" charset="0"/>
                <a:cs typeface="NikoshBAN" pitchFamily="2" charset="0"/>
              </a:rPr>
              <a:t>ধারণা</a:t>
            </a:r>
            <a:br>
              <a:rPr lang="en-US" u="sng" dirty="0">
                <a:latin typeface="NikoshBAN" pitchFamily="2" charset="0"/>
                <a:cs typeface="NikoshBAN" pitchFamily="2" charset="0"/>
              </a:rPr>
            </a:br>
            <a:endParaRPr lang="en-US" dirty="0"/>
          </a:p>
        </p:txBody>
      </p:sp>
      <p:sp>
        <p:nvSpPr>
          <p:cNvPr id="7" name="Content Placeholder 2"/>
          <p:cNvSpPr>
            <a:spLocks noGrp="1"/>
          </p:cNvSpPr>
          <p:nvPr>
            <p:ph idx="1"/>
          </p:nvPr>
        </p:nvSpPr>
        <p:spPr>
          <a:xfrm>
            <a:off x="457200" y="3191979"/>
            <a:ext cx="8229600" cy="3287339"/>
          </a:xfrm>
        </p:spPr>
        <p:txBody>
          <a:bodyPr/>
          <a:lstStyle/>
          <a:p>
            <a:pPr marL="0" indent="0" algn="just">
              <a:buNone/>
            </a:pPr>
            <a:r>
              <a:rPr lang="en-US" dirty="0">
                <a:latin typeface="NikoshBAN" pitchFamily="2" charset="0"/>
                <a:cs typeface="NikoshBAN" pitchFamily="2" charset="0"/>
              </a:rPr>
              <a:t>লেনদেনের ডেবিট ও ক্রেডিট পক্ষ বিশ্লেষণ করে তারিখের ক্রমানুসারে ব্যাখ্যা সহকারে জাবেদাতে লিখে রাখা হয়। পরবর্তী সময়ে হিসাবের পাকা বই খতিয়ান প্রস্তুতের ক্ষেত্রে জাবেদা সহায়ক বই হিসাবে কাজ করে। যার কারণেই জাবেদাকে হিসাবের প্রাথমিক বই বলা হয়।</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373" y="1030357"/>
            <a:ext cx="3409976" cy="18350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6" y="1066800"/>
            <a:ext cx="3353179" cy="1835057"/>
          </a:xfrm>
          <a:prstGeom prst="rect">
            <a:avLst/>
          </a:prstGeom>
        </p:spPr>
      </p:pic>
    </p:spTree>
    <p:extLst>
      <p:ext uri="{BB962C8B-B14F-4D97-AF65-F5344CB8AC3E}">
        <p14:creationId xmlns:p14="http://schemas.microsoft.com/office/powerpoint/2010/main" val="118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674</Words>
  <Application>Microsoft Office PowerPoint</Application>
  <PresentationFormat>On-screen Show (4:3)</PresentationFormat>
  <Paragraphs>187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শিখন ফল </vt:lpstr>
      <vt:lpstr>নিচের ছবিগুলো লক্ষ্য কর....</vt:lpstr>
      <vt:lpstr>PowerPoint Presentation</vt:lpstr>
      <vt:lpstr>PowerPoint Presentation</vt:lpstr>
      <vt:lpstr>PowerPoint Presentation</vt:lpstr>
      <vt:lpstr>জাবেদার ধারণা </vt:lpstr>
      <vt:lpstr>একক কাজ</vt:lpstr>
      <vt:lpstr>PowerPoint Presentation</vt:lpstr>
      <vt:lpstr>PowerPoint Presentation</vt:lpstr>
      <vt:lpstr>PowerPoint Presentation</vt:lpstr>
      <vt:lpstr>PowerPoint Presentation</vt:lpstr>
      <vt:lpstr>সাধারণ জাবেদার শ্রেনী বিভাগ</vt:lpstr>
      <vt:lpstr> দলগত কাজ</vt:lpstr>
      <vt:lpstr>PowerPoint Presentation</vt:lpstr>
      <vt:lpstr>PowerPoint Presentation</vt:lpstr>
      <vt:lpstr>ডেবিট ক্রেডিট নির্নয়ের নিয়ম</vt:lpstr>
      <vt:lpstr>সহজে মনে রাখার কৌশল</vt:lpstr>
      <vt:lpstr>PowerPoint Presentation</vt:lpstr>
      <vt:lpstr>জোড়ায় কাজ
 </vt:lpstr>
      <vt:lpstr>তাহলে জাবেদার সমস্যা দেখি</vt:lpstr>
      <vt:lpstr>PowerPoint Presentation</vt:lpstr>
      <vt:lpstr>মূল্যায়ন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juliokurie</dc:creator>
  <cp:lastModifiedBy>monir hossain</cp:lastModifiedBy>
  <cp:revision>46</cp:revision>
  <dcterms:created xsi:type="dcterms:W3CDTF">2020-12-03T17:01:10Z</dcterms:created>
  <dcterms:modified xsi:type="dcterms:W3CDTF">2020-12-12T11:36:12Z</dcterms:modified>
</cp:coreProperties>
</file>