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13"/>
  </p:notesMasterIdLst>
  <p:sldIdLst>
    <p:sldId id="288" r:id="rId2"/>
    <p:sldId id="256" r:id="rId3"/>
    <p:sldId id="287" r:id="rId4"/>
    <p:sldId id="285" r:id="rId5"/>
    <p:sldId id="260" r:id="rId6"/>
    <p:sldId id="261" r:id="rId7"/>
    <p:sldId id="276" r:id="rId8"/>
    <p:sldId id="282" r:id="rId9"/>
    <p:sldId id="267" r:id="rId10"/>
    <p:sldId id="286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FF99CC"/>
    <a:srgbClr val="FF0066"/>
    <a:srgbClr val="800080"/>
    <a:srgbClr val="2A0622"/>
    <a:srgbClr val="6317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29" autoAdjust="0"/>
    <p:restoredTop sz="94660"/>
  </p:normalViewPr>
  <p:slideViewPr>
    <p:cSldViewPr snapToGrid="0">
      <p:cViewPr>
        <p:scale>
          <a:sx n="81" d="100"/>
          <a:sy n="81" d="100"/>
        </p:scale>
        <p:origin x="-2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C44B9-DBAC-4C53-8E8A-189CD0EB122B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39F53-BB75-4E22-8589-266E336C2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511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6F35F-69A5-422C-A507-3132CE8818B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76F35F-69A5-422C-A507-3132CE8818B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DE435F-D3EB-4BE7-AA95-B1B044501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uber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860"/>
            <a:ext cx="12192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12800" y="304800"/>
            <a:ext cx="10363200" cy="1600200"/>
          </a:xfrm>
        </p:spPr>
        <p:txBody>
          <a:bodyPr vert="horz" anchor="t">
            <a:noAutofit/>
          </a:bodyPr>
          <a:lstStyle/>
          <a:p>
            <a:pPr algn="ctr"/>
            <a:r>
              <a:rPr lang="bn-BD" sz="8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স্বাগতম</a:t>
            </a:r>
            <a:endParaRPr lang="en-US" sz="8800" b="1" i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323935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4296" y="2365828"/>
            <a:ext cx="3802743" cy="1731736"/>
          </a:xfrm>
        </p:spPr>
        <p:txBody>
          <a:bodyPr>
            <a:normAutofit/>
          </a:bodyPr>
          <a:lstStyle/>
          <a:p>
            <a:r>
              <a:rPr lang="bn-IN" dirty="0" smtClean="0"/>
              <a:t>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1463040" y="457200"/>
            <a:ext cx="10554788" cy="5930537"/>
          </a:xfrm>
          <a:prstGeom prst="flowChartTerminator">
            <a:avLst/>
          </a:prstGeom>
          <a:solidFill>
            <a:srgbClr val="FF99CC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IN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কাজঃ</a:t>
            </a:r>
          </a:p>
          <a:p>
            <a:pPr algn="ctr"/>
            <a:r>
              <a:rPr lang="bn-IN" sz="54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সামাজকর্ম পদ্ধতির ধরনগুলোর একটি তালিকা তৈরি কর।</a:t>
            </a:r>
          </a:p>
        </p:txBody>
      </p:sp>
    </p:spTree>
    <p:extLst>
      <p:ext uri="{BB962C8B-B14F-4D97-AF65-F5344CB8AC3E}">
        <p14:creationId xmlns:p14="http://schemas.microsoft.com/office/powerpoint/2010/main" xmlns="" val="329771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0676"/>
            <a:ext cx="10659291" cy="1019908"/>
          </a:xfr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6103" y="1408611"/>
            <a:ext cx="10515600" cy="5122817"/>
          </a:xfrm>
        </p:spPr>
      </p:pic>
    </p:spTree>
    <p:extLst>
      <p:ext uri="{BB962C8B-B14F-4D97-AF65-F5344CB8AC3E}">
        <p14:creationId xmlns:p14="http://schemas.microsoft.com/office/powerpoint/2010/main" xmlns="" val="3701750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175165" y="2687782"/>
            <a:ext cx="4225636" cy="4710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5371" y="1611086"/>
            <a:ext cx="2148116" cy="723732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345474" y="1"/>
            <a:ext cx="10694126" cy="1887414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পরিচিতিঃ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 Same Side Corner Rectangle 1"/>
          <p:cNvSpPr/>
          <p:nvPr/>
        </p:nvSpPr>
        <p:spPr>
          <a:xfrm>
            <a:off x="2985365" y="1699847"/>
            <a:ext cx="6404820" cy="4972594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আবুল হোসাইন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 </a:t>
            </a:r>
            <a:r>
              <a:rPr lang="bn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সমাজক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র্ম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কুমিল্লা কালেক্টরেট স্কুল ও  কলেজ , সদর, কুমিল্লা </a:t>
            </a:r>
            <a:endPara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ইমেই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hossainbd490@gmail.com</a:t>
            </a:r>
            <a:endParaRPr lang="bn-IN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1576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410" y="0"/>
            <a:ext cx="10859590" cy="1133341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BD" sz="7200" b="1" dirty="0" smtClean="0">
                <a:solidFill>
                  <a:schemeClr val="accent2">
                    <a:lumMod val="75000"/>
                  </a:schemeClr>
                </a:solidFill>
              </a:rPr>
              <a:t>পাঠ পরিচিতি</a:t>
            </a:r>
            <a:endParaRPr lang="en-US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474" y="1175657"/>
            <a:ext cx="10846526" cy="5682343"/>
          </a:xfrm>
        </p:spPr>
        <p:txBody>
          <a:bodyPr anchor="ctr">
            <a:normAutofit/>
          </a:bodyPr>
          <a:lstStyle/>
          <a:p>
            <a:pPr algn="just"/>
            <a:r>
              <a:rPr lang="bn-BD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শ্রেণ</a:t>
            </a:r>
            <a:r>
              <a:rPr lang="bn-IN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িঃ</a:t>
            </a:r>
            <a:r>
              <a:rPr lang="en-US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একাদশ দ্বাদশ</a:t>
            </a:r>
            <a:endParaRPr lang="bn-IN" sz="6000" b="1" i="1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সমাজ</a:t>
            </a:r>
            <a:r>
              <a:rPr lang="en-US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কর্ম</a:t>
            </a:r>
            <a:r>
              <a:rPr lang="bn-BD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১ম পত্র </a:t>
            </a:r>
          </a:p>
          <a:p>
            <a:pPr algn="just"/>
            <a:r>
              <a:rPr lang="bn-BD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ষষ্ঠ </a:t>
            </a:r>
            <a:r>
              <a:rPr lang="bn-BD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bn-IN" sz="6000" b="1" i="1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৪০</a:t>
            </a:r>
            <a:r>
              <a:rPr lang="bn-BD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r>
              <a:rPr lang="bn-IN" sz="6000" b="1" i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6000" b="1" i="1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5400" b="1" dirty="0" smtClean="0"/>
              <a:t> </a:t>
            </a:r>
            <a:r>
              <a:rPr lang="bn-BD" sz="5400" b="1" dirty="0" smtClean="0"/>
              <a:t> 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32840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5084" y="3576712"/>
            <a:ext cx="4346917" cy="32812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3581986"/>
            <a:ext cx="3448497" cy="327601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1350" y="90152"/>
            <a:ext cx="6371912" cy="33871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90153"/>
            <a:ext cx="5655211" cy="33871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1690" y="3576712"/>
            <a:ext cx="4198513" cy="32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7381" y="1565566"/>
            <a:ext cx="3713019" cy="364835"/>
          </a:xfrm>
        </p:spPr>
        <p:txBody>
          <a:bodyPr>
            <a:normAutofit fontScale="90000"/>
          </a:bodyPr>
          <a:lstStyle/>
          <a:p>
            <a:pPr algn="ctr"/>
            <a:r>
              <a:rPr lang="bn-IN" sz="5400" dirty="0">
                <a:solidFill>
                  <a:schemeClr val="tx1"/>
                </a:solidFill>
              </a:rPr>
              <a:t>ক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3144983" y="4017819"/>
            <a:ext cx="6129020" cy="66501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1354280" y="609601"/>
            <a:ext cx="10232474" cy="5735781"/>
          </a:xfrm>
          <a:prstGeom prst="horizontalScroll">
            <a:avLst/>
          </a:prstGeom>
          <a:solidFill>
            <a:schemeClr val="accent1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IN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 </a:t>
            </a:r>
            <a:endParaRPr lang="bn-BD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8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8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8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714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474" y="2357551"/>
            <a:ext cx="10846525" cy="2330563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2571" y="4800602"/>
            <a:ext cx="827315" cy="74385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397726" y="228600"/>
            <a:ext cx="10794274" cy="6481484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থেকে </a:t>
            </a:r>
            <a:r>
              <a:rPr lang="bn-IN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 </a:t>
            </a:r>
            <a:r>
              <a:rPr lang="bn-IN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---</a:t>
            </a:r>
            <a:endParaRPr lang="bn-BD" sz="4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4000" b="1" i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IN" sz="4000" b="1" i="1" dirty="0" smtClean="0">
                <a:solidFill>
                  <a:srgbClr val="0000CC"/>
                </a:solidFill>
                <a:latin typeface="NikoshBAN"/>
                <a:cs typeface="NikoshBAN" pitchFamily="2" charset="0"/>
              </a:rPr>
              <a:t>. </a:t>
            </a:r>
            <a:r>
              <a:rPr lang="bn-IN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সমাজ</a:t>
            </a:r>
            <a:r>
              <a:rPr lang="en-US" sz="4000" b="1" i="1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কর্ম</a:t>
            </a:r>
            <a:r>
              <a:rPr lang="en-US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পদ্ধতির</a:t>
            </a:r>
            <a:r>
              <a:rPr lang="en-US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bn-IN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ধারণা লাভ করতে </a:t>
            </a:r>
            <a:r>
              <a:rPr lang="bn-BD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                          </a:t>
            </a:r>
            <a:r>
              <a:rPr lang="bn-IN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পারবে।</a:t>
            </a:r>
            <a:r>
              <a:rPr lang="bn-IN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/>
            </a:r>
            <a:br>
              <a:rPr lang="bn-IN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</a:br>
            <a:r>
              <a:rPr lang="bn-IN" sz="4000" b="1" i="1" dirty="0" smtClean="0">
                <a:solidFill>
                  <a:srgbClr val="0000CC"/>
                </a:solidFill>
                <a:latin typeface="NikoshBAN"/>
                <a:cs typeface="NikoshBAN" pitchFamily="2" charset="0"/>
              </a:rPr>
              <a:t>খ.</a:t>
            </a:r>
            <a:r>
              <a:rPr lang="bn-IN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সমাজ</a:t>
            </a:r>
            <a:r>
              <a:rPr lang="en-US" sz="4000" b="1" i="1" dirty="0" err="1">
                <a:solidFill>
                  <a:schemeClr val="tx1"/>
                </a:solidFill>
                <a:latin typeface="NikoshBAN"/>
                <a:cs typeface="NikoshBAN" pitchFamily="2" charset="0"/>
              </a:rPr>
              <a:t>কর্ম</a:t>
            </a:r>
            <a:r>
              <a:rPr lang="en-US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NikoshBAN"/>
                <a:cs typeface="NikoshBAN" pitchFamily="2" charset="0"/>
              </a:rPr>
              <a:t>পদ্ধতির</a:t>
            </a:r>
            <a:r>
              <a:rPr lang="en-US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bn-IN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ধরন/প্রকারভেদ </a:t>
            </a:r>
            <a:r>
              <a:rPr lang="en-US" sz="4000" b="1" i="1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বলতে</a:t>
            </a:r>
            <a:r>
              <a:rPr lang="bn-IN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পারবে।</a:t>
            </a:r>
            <a:r>
              <a:rPr lang="bn-IN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/>
            </a:r>
            <a:br>
              <a:rPr lang="bn-IN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</a:br>
            <a:r>
              <a:rPr lang="bn-IN" sz="4000" b="1" i="1" dirty="0" smtClean="0">
                <a:solidFill>
                  <a:srgbClr val="0000CC"/>
                </a:solidFill>
                <a:latin typeface="NikoshBAN"/>
                <a:cs typeface="NikoshBAN" pitchFamily="2" charset="0"/>
              </a:rPr>
              <a:t>গ.</a:t>
            </a:r>
            <a:r>
              <a:rPr lang="bn-IN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সমাজ</a:t>
            </a:r>
            <a:r>
              <a:rPr lang="en-US" sz="4000" b="1" i="1" dirty="0" err="1">
                <a:solidFill>
                  <a:schemeClr val="tx1"/>
                </a:solidFill>
                <a:latin typeface="NikoshBAN"/>
                <a:cs typeface="NikoshBAN" pitchFamily="2" charset="0"/>
              </a:rPr>
              <a:t>কর্ম</a:t>
            </a:r>
            <a:r>
              <a:rPr lang="en-US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পদ্ধতির</a:t>
            </a:r>
            <a:r>
              <a:rPr lang="bn-IN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গুরুত্ব </a:t>
            </a:r>
            <a:r>
              <a:rPr lang="en-US" sz="4000" b="1" i="1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জানতে</a:t>
            </a:r>
            <a:r>
              <a:rPr lang="en-US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bn-IN" sz="4000" b="1" i="1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পারবে</a:t>
            </a:r>
            <a:r>
              <a:rPr lang="bn-IN" sz="4000" b="1" i="1" dirty="0">
                <a:solidFill>
                  <a:schemeClr val="tx1"/>
                </a:solidFill>
                <a:latin typeface="NikoshBAN"/>
                <a:cs typeface="NikoshBAN" pitchFamily="2" charset="0"/>
              </a:rPr>
              <a:t>।</a:t>
            </a:r>
            <a:endParaRPr lang="en-US" sz="4000" b="1" i="1" dirty="0">
              <a:latin typeface="NikoshBAN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057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1416" y="235130"/>
            <a:ext cx="10450287" cy="64661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bn-IN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সমাজকর্ম </a:t>
            </a:r>
            <a:r>
              <a:rPr lang="bn-IN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পদ্ধতির </a:t>
            </a:r>
            <a:r>
              <a:rPr lang="bn-IN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ধারণাঃ</a:t>
            </a:r>
            <a:br>
              <a:rPr lang="bn-IN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</a:br>
            <a:r>
              <a:rPr lang="bn-IN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IN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সমস্যাগ্রস্ত </a:t>
            </a:r>
            <a:r>
              <a:rPr lang="en-US" b="1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bn-IN" b="1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্য</a:t>
            </a:r>
            <a:r>
              <a:rPr lang="en-US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ক্তি</a:t>
            </a:r>
            <a:r>
              <a:rPr lang="bn-IN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দল ও সমষ্টির সমস্যা সমাধান</a:t>
            </a:r>
            <a:r>
              <a:rPr lang="bn-IN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তাদের উন্নয়নের জন্য সমাজকর্মীরা যে সকল সচেতন ও সুপরিকল্পিত উপায় অনুসরণ করে সমাজকর্ম বিষয়ক সুশৃঙ্খল জ্ঞান, উপলব্ধি ও নীতি বাস্তবক্ষেত্রে সফলভাবে প্রয়োগ করে থাকে তাকেই</a:t>
            </a:r>
            <a:r>
              <a:rPr lang="bn-IN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b="1" i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b="1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bn-IN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বলে।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0981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047" y="115912"/>
            <a:ext cx="10596282" cy="906064"/>
          </a:xfrm>
        </p:spPr>
        <p:txBody>
          <a:bodyPr>
            <a:normAutofit fontScale="90000"/>
          </a:bodyPr>
          <a:lstStyle/>
          <a:p>
            <a:pPr algn="ctr"/>
            <a:r>
              <a:rPr lang="bn-IN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সমাজকর্ম পদ্ধতির ধরন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919439" y="1500012"/>
            <a:ext cx="484632" cy="6697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67635" y="914401"/>
            <a:ext cx="5782236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748320" y="2156264"/>
            <a:ext cx="54348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wn Arrow 10"/>
          <p:cNvSpPr/>
          <p:nvPr/>
        </p:nvSpPr>
        <p:spPr>
          <a:xfrm>
            <a:off x="3550023" y="2164976"/>
            <a:ext cx="497541" cy="591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913996" y="2169713"/>
            <a:ext cx="484632" cy="5465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315199" y="2743200"/>
            <a:ext cx="341555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সাহায্যকারী পদ্ধতি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24257" y="2783541"/>
            <a:ext cx="2893417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মৌলিক পদ্ধতি</a:t>
            </a:r>
            <a:endParaRPr lang="en-US" sz="2800" b="1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422359" y="3699269"/>
            <a:ext cx="4080223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own Arrow 18"/>
          <p:cNvSpPr/>
          <p:nvPr/>
        </p:nvSpPr>
        <p:spPr>
          <a:xfrm>
            <a:off x="3271337" y="3294530"/>
            <a:ext cx="484632" cy="430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8940890" y="3267636"/>
            <a:ext cx="484632" cy="524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5139240" y="3705952"/>
            <a:ext cx="484632" cy="4760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1198506" y="3711388"/>
            <a:ext cx="484632" cy="4168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76517" y="4155142"/>
            <a:ext cx="2339788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ব্যক্তি সমাজ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716306" y="4168588"/>
            <a:ext cx="1828800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দল সমাজ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545106" y="4182035"/>
            <a:ext cx="2097742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সমষ্টি সমাজকর্ম</a:t>
            </a:r>
            <a:endParaRPr lang="en-US" sz="24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7200479" y="3870478"/>
            <a:ext cx="39694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own Arrow 34"/>
          <p:cNvSpPr/>
          <p:nvPr/>
        </p:nvSpPr>
        <p:spPr>
          <a:xfrm>
            <a:off x="7116897" y="3882595"/>
            <a:ext cx="484632" cy="366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Down Arrow 35"/>
          <p:cNvSpPr/>
          <p:nvPr/>
        </p:nvSpPr>
        <p:spPr>
          <a:xfrm>
            <a:off x="10790480" y="3855701"/>
            <a:ext cx="484632" cy="4204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219924" y="5025650"/>
            <a:ext cx="484632" cy="4885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302869" y="5541129"/>
            <a:ext cx="23181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Down Arrow 39"/>
          <p:cNvSpPr/>
          <p:nvPr/>
        </p:nvSpPr>
        <p:spPr>
          <a:xfrm>
            <a:off x="4083111" y="5574158"/>
            <a:ext cx="484632" cy="4885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6317575" y="5574157"/>
            <a:ext cx="484632" cy="4885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669741" y="4253753"/>
            <a:ext cx="1641259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সামাজিক প্রশাসন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371232" y="4267201"/>
            <a:ext cx="2063685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সামাজিক </a:t>
            </a:r>
            <a:r>
              <a:rPr lang="bn-IN" sz="2400" b="1" dirty="0"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448365" y="4240305"/>
            <a:ext cx="1743635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সামাজিক কার্যক্রম               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2191871" y="6091519"/>
            <a:ext cx="3348317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সমষ্টি সংগঠন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71749" y="6064625"/>
            <a:ext cx="219478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সমষ্টি উন্নয়ন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3246941" y="3710435"/>
            <a:ext cx="484632" cy="4581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8993057" y="3886201"/>
            <a:ext cx="484632" cy="376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03411" y="4164107"/>
            <a:ext cx="2339788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ব্যক্তি সমাজ</a:t>
            </a:r>
            <a:r>
              <a:rPr lang="en-US" sz="2400" b="1" dirty="0" err="1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2400" b="1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0" y="4177553"/>
            <a:ext cx="1828800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দল সমাজ</a:t>
            </a:r>
            <a:r>
              <a:rPr lang="en-US" sz="2400" b="1" dirty="0" err="1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2400" b="1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0" y="4191000"/>
            <a:ext cx="2097742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সমষ্টি সমাজকর্ম</a:t>
            </a:r>
            <a:endParaRPr lang="en-US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59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11" grpId="0" animBg="1"/>
      <p:bldP spid="12" grpId="0" animBg="1"/>
      <p:bldP spid="14" grpId="0" animBg="1"/>
      <p:bldP spid="16" grpId="0" animBg="1"/>
      <p:bldP spid="19" grpId="0" animBg="1"/>
      <p:bldP spid="20" grpId="0" animBg="1"/>
      <p:bldP spid="22" grpId="0" animBg="1"/>
      <p:bldP spid="23" grpId="0" animBg="1"/>
      <p:bldP spid="26" grpId="0" animBg="1"/>
      <p:bldP spid="28" grpId="0" animBg="1"/>
      <p:bldP spid="29" grpId="0" animBg="1"/>
      <p:bldP spid="35" grpId="0" animBg="1"/>
      <p:bldP spid="36" grpId="0" animBg="1"/>
      <p:bldP spid="37" grpId="0" animBg="1"/>
      <p:bldP spid="40" grpId="0" animBg="1"/>
      <p:bldP spid="41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30" grpId="0" animBg="1"/>
      <p:bldP spid="31" grpId="0" animBg="1"/>
      <p:bldP spid="33" grpId="0" animBg="1"/>
      <p:bldP spid="34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669" y="783771"/>
            <a:ext cx="4277361" cy="2540000"/>
          </a:xfrm>
        </p:spPr>
        <p:txBody>
          <a:bodyPr>
            <a:normAutofit/>
          </a:bodyPr>
          <a:lstStyle/>
          <a:p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7143750"/>
            <a:ext cx="8596668" cy="10001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Pentagon 3"/>
          <p:cNvSpPr/>
          <p:nvPr/>
        </p:nvSpPr>
        <p:spPr>
          <a:xfrm>
            <a:off x="1397726" y="182881"/>
            <a:ext cx="10794274" cy="3503748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40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40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36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কর্মের</a:t>
            </a:r>
            <a:r>
              <a:rPr lang="en-US" sz="3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মৌলিক পদ্ধতিতে</a:t>
            </a:r>
            <a:r>
              <a:rPr lang="en-US" sz="3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কয়টি ধাপ বিদ্যমান?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ক. ২ টি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 টি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 টি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৫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টি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410789" y="3683726"/>
            <a:ext cx="10781211" cy="3174274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যেকোনো কাজ সুশৃঙ্খলভাবে সম্পাদনের উপায় হল</a:t>
            </a:r>
            <a:r>
              <a:rPr lang="bn-IN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IN" sz="40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40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ক. আইন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খ. পদ্ধতি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গ. নীতি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ঘ. পরিকল্পনা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2949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967</TotalTime>
  <Words>117</Words>
  <Application>Microsoft Office PowerPoint</Application>
  <PresentationFormat>Custom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সকলকে স্বাগতম</vt:lpstr>
      <vt:lpstr> </vt:lpstr>
      <vt:lpstr>পাঠ পরিচিতি</vt:lpstr>
      <vt:lpstr>Slide 4</vt:lpstr>
      <vt:lpstr>ক</vt:lpstr>
      <vt:lpstr>Slide 6</vt:lpstr>
      <vt:lpstr>সমাজকর্ম পদ্ধতির ধারণাঃ  সমস্যাগ্রস্ত ব্যক্তি, দল ও সমষ্টির সমস্যা সমাধান ও তাদের উন্নয়নের জন্য সমাজকর্মীরা যে সকল সচেতন ও সুপরিকল্পিত উপায় অনুসরণ করে সমাজকর্ম বিষয়ক সুশৃঙ্খল জ্ঞান, উপলব্ধি ও নীতি বাস্তবক্ষেত্রে সফলভাবে প্রয়োগ করে থাকে তাকেই সমাজকর্ম পদ্ধতি বলে।</vt:lpstr>
      <vt:lpstr> সমাজকর্ম পদ্ধতির ধরন</vt:lpstr>
      <vt:lpstr>Slide 9</vt:lpstr>
      <vt:lpstr>               </vt:lpstr>
      <vt:lpstr>সবাইকে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Taj</dc:title>
  <dc:creator>DOEL</dc:creator>
  <cp:lastModifiedBy>RELIANCE PC</cp:lastModifiedBy>
  <cp:revision>136</cp:revision>
  <dcterms:created xsi:type="dcterms:W3CDTF">2014-03-10T13:16:52Z</dcterms:created>
  <dcterms:modified xsi:type="dcterms:W3CDTF">2020-12-13T06:15:59Z</dcterms:modified>
</cp:coreProperties>
</file>