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13-Dec-20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fakhrulbilkis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20574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i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9600" b="1" i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5410200"/>
            <a:ext cx="8534400" cy="107721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নবমতঃ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কার্যকর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762000"/>
            <a:ext cx="85344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ষষ্ঠতঃ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মনোজগতে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চিন্তাধারার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সামঞ্জস্য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   </a:t>
            </a:r>
          </a:p>
          <a:p>
            <a:pPr algn="just"/>
            <a:endParaRPr lang="en-GB" sz="32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8534400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অষ্টমতঃ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গুণাবলীকে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পৃথকভাবে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সহজতর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85344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সপ্তমতঃ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মধ্যদিয়ে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মননশীল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ক্ষমতার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609600" y="228600"/>
            <a:ext cx="8305800" cy="762000"/>
          </a:xfrm>
          <a:prstGeom prst="doubleWav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Nature of Logical </a:t>
            </a:r>
            <a:r>
              <a:rPr lang="en-GB" sz="40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Difinition</a:t>
            </a:r>
            <a:endParaRPr lang="en-GB" sz="40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381000" y="3886200"/>
            <a:ext cx="8534400" cy="2667000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পদকে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সততা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নামক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মূলনীতির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পদকে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সৎ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পদটি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মূলনীতির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ohe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1147763" cy="114776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0" y="3429000"/>
            <a:ext cx="1143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কোহেন</a:t>
            </a:r>
            <a:endParaRPr lang="en-GB" sz="32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nagel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687" y="1981200"/>
            <a:ext cx="1103313" cy="132397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8001000" y="3352800"/>
            <a:ext cx="1143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নেগেল</a:t>
            </a:r>
            <a:endParaRPr lang="en-GB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2133600"/>
            <a:ext cx="62484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বিস্তৃতির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শ্রেণিকে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উপশ্রেণিতে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143000" y="2667000"/>
            <a:ext cx="457200" cy="685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7620000" y="2514600"/>
            <a:ext cx="457200" cy="53340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0" y="1600200"/>
            <a:ext cx="9144000" cy="1981200"/>
          </a:xfrm>
          <a:prstGeom prst="homePlat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বিভাজ্য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পদটীকে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ব্যক্ত্যর্থের</a:t>
            </a:r>
            <a:r>
              <a:rPr lang="en-GB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দলসমূহের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সম্প্রসারিত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উপজাতিসমূহে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পৃথককরণহিসেবে</a:t>
            </a:r>
            <a:r>
              <a:rPr lang="en-GB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ain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895600" y="0"/>
            <a:ext cx="457200" cy="1600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কেইন্স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3276600" y="0"/>
            <a:ext cx="1981200" cy="1524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4495800"/>
            <a:ext cx="7315200" cy="2209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ব্যাক্তি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বিশেষকে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বরং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নির্দেশিত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দলসমূহকে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যায়।ক্ষুদ্রতর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নির্দেশকারী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পদকে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বিভাজ্য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বিপরীতে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উপশ্রেণি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fowler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038600"/>
            <a:ext cx="1981200" cy="241585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7162800" y="6400800"/>
            <a:ext cx="1981200" cy="457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ফাউলার</a:t>
            </a:r>
            <a:endParaRPr lang="en-GB" sz="40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10600" cy="20621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যুক্তিবিদদের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বক্তব্যের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নিন্মতর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শ্রেণিসমূহে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sz="32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75438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ভিত্তিতেঃ</a:t>
            </a:r>
            <a:endParaRPr lang="en-GB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7620000" cy="1569660"/>
          </a:xfrm>
          <a:prstGeom prst="rect">
            <a:avLst/>
          </a:prstGeom>
          <a:solidFill>
            <a:srgbClr val="F9DDF6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Principal of Division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(  </a:t>
            </a:r>
            <a:r>
              <a:rPr lang="en-GB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Divided whole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বিভাজক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উপশ্রেণি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GB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Divided members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610600" cy="5016758"/>
          </a:xfrm>
          <a:prstGeom prst="rect">
            <a:avLst/>
          </a:prstGeom>
          <a:solidFill>
            <a:srgbClr val="F9DD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গুণটিই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/>
            <a:endParaRPr lang="en-GB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মূলকে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উপজাতিতে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উপজাতিকে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বিভাজক</a:t>
            </a:r>
            <a:r>
              <a:rPr lang="en-GB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উপশ্রেণি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838200"/>
            <a:ext cx="1066800" cy="584775"/>
          </a:xfrm>
          <a:prstGeom prst="rect">
            <a:avLst/>
          </a:prstGeom>
          <a:solidFill>
            <a:srgbClr val="F9DD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সততা</a:t>
            </a:r>
            <a:endParaRPr lang="en-GB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-Up Arrow 2"/>
          <p:cNvSpPr/>
          <p:nvPr/>
        </p:nvSpPr>
        <p:spPr>
          <a:xfrm>
            <a:off x="3657600" y="1371600"/>
            <a:ext cx="1676400" cy="1143000"/>
          </a:xfrm>
          <a:prstGeom prst="leftRight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05000" y="1981200"/>
            <a:ext cx="1752600" cy="584775"/>
          </a:xfrm>
          <a:prstGeom prst="rect">
            <a:avLst/>
          </a:prstGeom>
          <a:solidFill>
            <a:srgbClr val="F9DD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সৎ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endParaRPr lang="en-GB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981201"/>
            <a:ext cx="2057400" cy="584775"/>
          </a:xfrm>
          <a:prstGeom prst="rect">
            <a:avLst/>
          </a:prstGeom>
          <a:solidFill>
            <a:srgbClr val="F9DDF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endParaRPr lang="en-GB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108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819400"/>
            <a:ext cx="845820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সততা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গুণটি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নামক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শ্রেণিকে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সৎ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– এ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নিম্মতর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উপশ্রেণিতে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সততা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সৎ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অস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- 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বিভাজিত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উপশ্রেণি</a:t>
            </a:r>
            <a:r>
              <a:rPr lang="en-GB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76300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যায়ঃ</a:t>
            </a:r>
            <a:r>
              <a:rPr lang="en-GB" sz="3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098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প্রথমতঃ</a:t>
            </a:r>
            <a:r>
              <a:rPr lang="en-GB" sz="28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শ্রেণিবাচক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জাতিবাচক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প্রযোজ্য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GB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28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দ্বিতীয়তঃ</a:t>
            </a:r>
            <a:r>
              <a:rPr lang="en-GB" sz="2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বিভাগে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উপশ্রেণির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28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তৃতীয়তঃ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শ্রেণিকে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উপশ্রেণিতে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28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চতুর্থতঃ</a:t>
            </a:r>
            <a:r>
              <a:rPr lang="en-GB" sz="28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just"/>
            <a:r>
              <a:rPr lang="en-GB" sz="28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পঞ্চমতঃ</a:t>
            </a:r>
            <a:r>
              <a:rPr lang="en-GB" sz="28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উপশ্রেণি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উপজাতিতে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28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ষষ্ঠতঃ</a:t>
            </a:r>
            <a:r>
              <a:rPr lang="en-GB" sz="28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বিভক্তকরণ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i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2800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219200" y="304800"/>
            <a:ext cx="5715000" cy="76200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GB" sz="60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GB" sz="60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295400" y="1143000"/>
            <a:ext cx="5105400" cy="2667000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শ্রেণিকক্ষে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81000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মূলসূত্র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বিভক্ত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উপজাতি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উপশ্রেণি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?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কালো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ফর্সা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শ্যামলা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?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লম্বা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মধ্যম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খাটো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?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সভ্য</a:t>
                      </a:r>
                      <a:r>
                        <a:rPr lang="en-GB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dirty="0" err="1" smtClean="0">
                          <a:latin typeface="NikoshBAN" pitchFamily="2" charset="0"/>
                          <a:cs typeface="NikoshBAN" pitchFamily="2" charset="0"/>
                        </a:rPr>
                        <a:t>মানুষ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অসভ্য</a:t>
                      </a:r>
                      <a:r>
                        <a:rPr lang="en-GB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GB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মানুষ</a:t>
                      </a:r>
                      <a:endParaRPr lang="en-GB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52400" y="0"/>
            <a:ext cx="8991600" cy="1676400"/>
          </a:xfrm>
          <a:prstGeom prst="irregularSeal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6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প্রাসঙ্গিকতা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প্রকৃতগত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4000" b="1" i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67400" y="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9600" b="1" i="1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334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GB" sz="120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12000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GB" sz="120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791200"/>
            <a:ext cx="55626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rgbClr val="0070C0"/>
                </a:solidFill>
                <a:latin typeface="Monotype Corsiva" pitchFamily="66" charset="0"/>
                <a:cs typeface="NikoshBAN" pitchFamily="2" charset="0"/>
              </a:rPr>
              <a:t>Email:</a:t>
            </a:r>
            <a:r>
              <a:rPr lang="en-GB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  <a:cs typeface="NikoshBAN" pitchFamily="2" charset="0"/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  <a:cs typeface="NikoshBAN" pitchFamily="2" charset="0"/>
                <a:hlinkClick r:id="rId2"/>
              </a:rPr>
              <a:t>fakhrulbilkis@gmail.com</a:t>
            </a:r>
            <a:endParaRPr lang="en-GB" sz="28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  <a:cs typeface="NikoshBAN" pitchFamily="2" charset="0"/>
            </a:endParaRPr>
          </a:p>
          <a:p>
            <a:pPr algn="ctr"/>
            <a:r>
              <a:rPr lang="en-GB" sz="2800" b="1" i="1" dirty="0" smtClean="0">
                <a:solidFill>
                  <a:srgbClr val="C00000"/>
                </a:solidFill>
                <a:latin typeface="Monotype Corsiva" pitchFamily="66" charset="0"/>
                <a:cs typeface="NikoshBAN" pitchFamily="2" charset="0"/>
              </a:rPr>
              <a:t>Contact no: </a:t>
            </a:r>
            <a:r>
              <a:rPr lang="en-GB" sz="2800" b="1" i="1" dirty="0" smtClean="0">
                <a:solidFill>
                  <a:srgbClr val="C00000"/>
                </a:solidFill>
                <a:latin typeface="Monotype Corsiva" pitchFamily="66" charset="0"/>
                <a:ea typeface="Adobe Fangsong Std R" pitchFamily="18" charset="-128"/>
                <a:cs typeface="NikoshBAN" pitchFamily="2" charset="0"/>
              </a:rPr>
              <a:t>01715293395</a:t>
            </a:r>
            <a:endParaRPr lang="en-GB" sz="2800" b="1" i="1" dirty="0">
              <a:solidFill>
                <a:srgbClr val="C00000"/>
              </a:solidFill>
              <a:latin typeface="Monotype Corsiva" pitchFamily="66" charset="0"/>
              <a:ea typeface="Adobe Fangsong Std R" pitchFamily="18" charset="-128"/>
              <a:cs typeface="NikoshBAN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0" y="1371600"/>
            <a:ext cx="3733800" cy="4267200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810000" y="1524000"/>
            <a:ext cx="5181600" cy="403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Mohammed </a:t>
            </a:r>
            <a:r>
              <a:rPr lang="en-GB" sz="3600" b="1" i="1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Fakhrul</a:t>
            </a:r>
            <a:r>
              <a:rPr lang="en-GB" sz="36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 </a:t>
            </a:r>
            <a:r>
              <a:rPr lang="en-GB" sz="3600" b="1" i="1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Alam</a:t>
            </a:r>
            <a:endParaRPr lang="en-GB" sz="3600" b="1" i="1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  <a:cs typeface="NikoshBAN" pitchFamily="2" charset="0"/>
            </a:endParaRPr>
          </a:p>
          <a:p>
            <a:pPr algn="ctr"/>
            <a:r>
              <a:rPr lang="en-GB" sz="36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Lecturer,  Dept. Of Philosophy</a:t>
            </a:r>
          </a:p>
          <a:p>
            <a:pPr algn="ctr"/>
            <a:r>
              <a:rPr lang="en-GB" sz="36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CMDC, </a:t>
            </a:r>
            <a:r>
              <a:rPr lang="en-GB" sz="3600" b="1" i="1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Chandina</a:t>
            </a:r>
            <a:r>
              <a:rPr lang="en-GB" sz="36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, </a:t>
            </a:r>
            <a:r>
              <a:rPr lang="en-GB" sz="3600" b="1" i="1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Cumilla</a:t>
            </a:r>
            <a:r>
              <a:rPr lang="en-GB" sz="36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  <a:cs typeface="NikoshBAN" pitchFamily="2" charset="0"/>
              </a:rPr>
              <a:t>.</a:t>
            </a:r>
            <a:endParaRPr lang="en-GB" sz="3600" b="1" i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  <a:cs typeface="NikoshBAN" pitchFamily="2" charset="0"/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228600" y="304800"/>
            <a:ext cx="8915400" cy="1219200"/>
          </a:xfrm>
          <a:prstGeom prst="down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GB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b="1" i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54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-1011-removebg-previ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28800"/>
            <a:ext cx="28194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304800"/>
            <a:ext cx="7772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3353573" cy="2590800"/>
          </a:xfrm>
          <a:prstGeom prst="rect">
            <a:avLst/>
          </a:prstGeom>
        </p:spPr>
      </p:pic>
      <p:pic>
        <p:nvPicPr>
          <p:cNvPr id="4" name="Picture 3" descr="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50" y="1066800"/>
            <a:ext cx="3752850" cy="2590800"/>
          </a:xfrm>
          <a:prstGeom prst="rect">
            <a:avLst/>
          </a:prstGeom>
        </p:spPr>
      </p:pic>
      <p:pic>
        <p:nvPicPr>
          <p:cNvPr id="5" name="Picture 4" descr="d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810000"/>
            <a:ext cx="417195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4191000" cy="3505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GB" sz="60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6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6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GB" sz="60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67200" y="2590800"/>
            <a:ext cx="4267200" cy="3505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GB" sz="4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GB" sz="4800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GB" sz="4800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7200" dirty="0" smtClean="0">
                <a:solidFill>
                  <a:srgbClr val="00B0F0"/>
                </a:solidFill>
                <a:latin typeface="Monotype Corsiva" pitchFamily="66" charset="0"/>
                <a:cs typeface="NikoshBAN" pitchFamily="2" charset="0"/>
              </a:rPr>
              <a:t>Logical Division</a:t>
            </a:r>
            <a:endParaRPr lang="en-GB" sz="7200" dirty="0">
              <a:solidFill>
                <a:srgbClr val="00B0F0"/>
              </a:solidFill>
              <a:latin typeface="Monotype Corsiva" pitchFamily="66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457200"/>
            <a:ext cx="36576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i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GB" sz="6000" b="1" i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b="1" i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GB" sz="6000" b="1" i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প্রাসঙ্গিকতা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GB" sz="4000" b="1" i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4000" b="1" i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4000" b="1" i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b="1" i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524000" y="228600"/>
            <a:ext cx="5943600" cy="1752600"/>
          </a:xfrm>
          <a:prstGeom prst="down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="1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GB" sz="4000" b="1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Logical Division</a:t>
            </a:r>
            <a:endParaRPr lang="en-GB" sz="40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অনুমানকে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যথার্থতার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আগেই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দেখেছি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ব্যক্ত্যর্থ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          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পরিমানের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জাত্যর্থ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গুনের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GB" sz="3200" b="1" i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মূলনীতির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বৃহত্তম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শ্রেণিকে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362200" y="4419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2286000" y="4876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5410200" y="4419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105400" y="49530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288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বৈচিত্র্যপূর্ণ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বস্তুরাশিকে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নিয়মানুযায়ী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সুত্রের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নিম্নতর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উপজাতিতে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2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1371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066800" y="1371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7086600" y="1447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8229600" y="1371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16-Point Star 8"/>
          <p:cNvSpPr/>
          <p:nvPr/>
        </p:nvSpPr>
        <p:spPr>
          <a:xfrm>
            <a:off x="0" y="0"/>
            <a:ext cx="9144000" cy="1524000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400" b="1" i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2400" b="1" i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প্রাসঙ্ঘিকতা</a:t>
            </a:r>
            <a:endParaRPr lang="en-GB" sz="2400" b="1" i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Relevancy  of Logical Division</a:t>
            </a:r>
            <a:endParaRPr lang="en-GB" sz="2400" b="1" i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288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ভোলানাথ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রায়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নিদিষ্ট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শ্রেণিকে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উপজাতি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নিম্নতর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‘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জাতিবাচক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শ্রেণিবাচক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শাখার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প্রাসঙ্গিকতার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উল্লেখ্যযোগ্য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ধরা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GB" sz="32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0" y="1371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066800" y="1371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7086600" y="1447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8229600" y="1371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16-Point Star 8"/>
          <p:cNvSpPr/>
          <p:nvPr/>
        </p:nvSpPr>
        <p:spPr>
          <a:xfrm>
            <a:off x="0" y="0"/>
            <a:ext cx="9144000" cy="1524000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2400" b="1" i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2400" b="1" i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b="1" i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প্রাসঙ্ঘিকতা</a:t>
            </a:r>
            <a:endParaRPr lang="en-GB" sz="2400" b="1" i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400" b="1" i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Relevancy  of Logical Division</a:t>
            </a:r>
            <a:endParaRPr lang="en-GB" sz="2400" b="1" i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288340"/>
            <a:ext cx="83058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প্রথমতঃ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জাতিবাচক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শ্রেণিবাচক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সুস্পষ্ট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সুনিদিষ্ট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পেয়ে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2514600"/>
            <a:ext cx="86868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তৃতীয়তঃ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চিত্তকে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04800"/>
            <a:ext cx="86868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দ্বিতীয়তঃ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উপজাতির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সম্বন্ধে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উপজাতির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733800"/>
            <a:ext cx="86868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চতুর্থতঃ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নিদিষ্ট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মূলসূত্র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দৃষ্টিভঙ্গির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ভিন্নতা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638800"/>
            <a:ext cx="86868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পঞ্চমতঃ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অনুসন্ধানে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কার্যকর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708</TotalTime>
  <Words>948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Adobe Fangsong Std R</vt:lpstr>
      <vt:lpstr>Franklin Gothic Book</vt:lpstr>
      <vt:lpstr>Franklin Gothic Medium</vt:lpstr>
      <vt:lpstr>Monotype Corsiva</vt:lpstr>
      <vt:lpstr>NikoshBAN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Shamim01832613913</dc:creator>
  <cp:lastModifiedBy>user</cp:lastModifiedBy>
  <cp:revision>92</cp:revision>
  <dcterms:created xsi:type="dcterms:W3CDTF">2006-08-16T00:00:00Z</dcterms:created>
  <dcterms:modified xsi:type="dcterms:W3CDTF">2020-12-13T23:29:45Z</dcterms:modified>
</cp:coreProperties>
</file>